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harts/chart1.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charts/chart36.xml" ContentType="application/vnd.openxmlformats-officedocument.drawingml.chart+xml"/>
  <Override PartName="/ppt/charts/chart37.xml" ContentType="application/vnd.openxmlformats-officedocument.drawingml.chart+xml"/>
  <Override PartName="/ppt/charts/chart38.xml" ContentType="application/vnd.openxmlformats-officedocument.drawingml.chart+xml"/>
  <Override PartName="/ppt/charts/chart39.xml" ContentType="application/vnd.openxmlformats-officedocument.drawingml.chart+xml"/>
  <Override PartName="/ppt/charts/chart4.xml" ContentType="application/vnd.openxmlformats-officedocument.drawingml.chart+xml"/>
  <Override PartName="/ppt/charts/chart40.xml" ContentType="application/vnd.openxmlformats-officedocument.drawingml.chart+xml"/>
  <Override PartName="/ppt/charts/chart41.xml" ContentType="application/vnd.openxmlformats-officedocument.drawingml.chart+xml"/>
  <Override PartName="/ppt/charts/chart42.xml" ContentType="application/vnd.openxmlformats-officedocument.drawingml.chart+xml"/>
  <Override PartName="/ppt/charts/chart43.xml" ContentType="application/vnd.openxmlformats-officedocument.drawingml.chart+xml"/>
  <Override PartName="/ppt/charts/chart44.xml" ContentType="application/vnd.openxmlformats-officedocument.drawingml.chart+xml"/>
  <Override PartName="/ppt/charts/chart45.xml" ContentType="application/vnd.openxmlformats-officedocument.drawingml.chart+xml"/>
  <Override PartName="/ppt/charts/chart46.xml" ContentType="application/vnd.openxmlformats-officedocument.drawingml.chart+xml"/>
  <Override PartName="/ppt/charts/chart47.xml" ContentType="application/vnd.openxmlformats-officedocument.drawingml.chart+xml"/>
  <Override PartName="/ppt/charts/chart48.xml" ContentType="application/vnd.openxmlformats-officedocument.drawingml.chart+xml"/>
  <Override PartName="/ppt/charts/chart49.xml" ContentType="application/vnd.openxmlformats-officedocument.drawingml.chart+xml"/>
  <Override PartName="/ppt/charts/chart5.xml" ContentType="application/vnd.openxmlformats-officedocument.drawingml.chart+xml"/>
  <Override PartName="/ppt/charts/chart50.xml" ContentType="application/vnd.openxmlformats-officedocument.drawingml.chart+xml"/>
  <Override PartName="/ppt/charts/chart51.xml" ContentType="application/vnd.openxmlformats-officedocument.drawingml.chart+xml"/>
  <Override PartName="/ppt/charts/chart52.xml" ContentType="application/vnd.openxmlformats-officedocument.drawingml.chart+xml"/>
  <Override PartName="/ppt/charts/chart53.xml" ContentType="application/vnd.openxmlformats-officedocument.drawingml.chart+xml"/>
  <Override PartName="/ppt/charts/chart54.xml" ContentType="application/vnd.openxmlformats-officedocument.drawingml.chart+xml"/>
  <Override PartName="/ppt/charts/chart55.xml" ContentType="application/vnd.openxmlformats-officedocument.drawingml.chart+xml"/>
  <Override PartName="/ppt/charts/chart56.xml" ContentType="application/vnd.openxmlformats-officedocument.drawingml.chart+xml"/>
  <Override PartName="/ppt/charts/chart57.xml" ContentType="application/vnd.openxmlformats-officedocument.drawingml.chart+xml"/>
  <Override PartName="/ppt/charts/chart58.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10.xml" ContentType="application/vnd.ms-office.chartcolorstyle+xml"/>
  <Override PartName="/ppt/charts/colors11.xml" ContentType="application/vnd.ms-office.chartcolorstyle+xml"/>
  <Override PartName="/ppt/charts/colors12.xml" ContentType="application/vnd.ms-office.chartcolorstyle+xml"/>
  <Override PartName="/ppt/charts/colors13.xml" ContentType="application/vnd.ms-office.chartcolorstyle+xml"/>
  <Override PartName="/ppt/charts/colors14.xml" ContentType="application/vnd.ms-office.chartcolorstyle+xml"/>
  <Override PartName="/ppt/charts/colors15.xml" ContentType="application/vnd.ms-office.chartcolorstyle+xml"/>
  <Override PartName="/ppt/charts/colors16.xml" ContentType="application/vnd.ms-office.chartcolorstyle+xml"/>
  <Override PartName="/ppt/charts/colors17.xml" ContentType="application/vnd.ms-office.chartcolorstyle+xml"/>
  <Override PartName="/ppt/charts/colors18.xml" ContentType="application/vnd.ms-office.chartcolorstyle+xml"/>
  <Override PartName="/ppt/charts/colors19.xml" ContentType="application/vnd.ms-office.chartcolorstyle+xml"/>
  <Override PartName="/ppt/charts/colors2.xml" ContentType="application/vnd.ms-office.chartcolorstyle+xml"/>
  <Override PartName="/ppt/charts/colors20.xml" ContentType="application/vnd.ms-office.chartcolorstyle+xml"/>
  <Override PartName="/ppt/charts/colors21.xml" ContentType="application/vnd.ms-office.chartcolorstyle+xml"/>
  <Override PartName="/ppt/charts/colors22.xml" ContentType="application/vnd.ms-office.chartcolorstyle+xml"/>
  <Override PartName="/ppt/charts/colors23.xml" ContentType="application/vnd.ms-office.chartcolorstyle+xml"/>
  <Override PartName="/ppt/charts/colors24.xml" ContentType="application/vnd.ms-office.chartcolorstyle+xml"/>
  <Override PartName="/ppt/charts/colors25.xml" ContentType="application/vnd.ms-office.chartcolorstyle+xml"/>
  <Override PartName="/ppt/charts/colors26.xml" ContentType="application/vnd.ms-office.chartcolorstyle+xml"/>
  <Override PartName="/ppt/charts/colors27.xml" ContentType="application/vnd.ms-office.chartcolorstyle+xml"/>
  <Override PartName="/ppt/charts/colors28.xml" ContentType="application/vnd.ms-office.chartcolorstyle+xml"/>
  <Override PartName="/ppt/charts/colors29.xml" ContentType="application/vnd.ms-office.chartcolorstyle+xml"/>
  <Override PartName="/ppt/charts/colors3.xml" ContentType="application/vnd.ms-office.chartcolorstyle+xml"/>
  <Override PartName="/ppt/charts/colors30.xml" ContentType="application/vnd.ms-office.chartcolorstyle+xml"/>
  <Override PartName="/ppt/charts/colors31.xml" ContentType="application/vnd.ms-office.chartcolorstyle+xml"/>
  <Override PartName="/ppt/charts/colors32.xml" ContentType="application/vnd.ms-office.chartcolorstyle+xml"/>
  <Override PartName="/ppt/charts/colors33.xml" ContentType="application/vnd.ms-office.chartcolorstyle+xml"/>
  <Override PartName="/ppt/charts/colors34.xml" ContentType="application/vnd.ms-office.chartcolorstyle+xml"/>
  <Override PartName="/ppt/charts/colors35.xml" ContentType="application/vnd.ms-office.chartcolorstyle+xml"/>
  <Override PartName="/ppt/charts/colors36.xml" ContentType="application/vnd.ms-office.chartcolorstyle+xml"/>
  <Override PartName="/ppt/charts/colors37.xml" ContentType="application/vnd.ms-office.chartcolorstyle+xml"/>
  <Override PartName="/ppt/charts/colors38.xml" ContentType="application/vnd.ms-office.chartcolorstyle+xml"/>
  <Override PartName="/ppt/charts/colors39.xml" ContentType="application/vnd.ms-office.chartcolorstyle+xml"/>
  <Override PartName="/ppt/charts/colors4.xml" ContentType="application/vnd.ms-office.chartcolorstyle+xml"/>
  <Override PartName="/ppt/charts/colors40.xml" ContentType="application/vnd.ms-office.chartcolorstyle+xml"/>
  <Override PartName="/ppt/charts/colors41.xml" ContentType="application/vnd.ms-office.chartcolorstyle+xml"/>
  <Override PartName="/ppt/charts/colors42.xml" ContentType="application/vnd.ms-office.chartcolorstyle+xml"/>
  <Override PartName="/ppt/charts/colors43.xml" ContentType="application/vnd.ms-office.chartcolorstyle+xml"/>
  <Override PartName="/ppt/charts/colors44.xml" ContentType="application/vnd.ms-office.chartcolorstyle+xml"/>
  <Override PartName="/ppt/charts/colors45.xml" ContentType="application/vnd.ms-office.chartcolorstyle+xml"/>
  <Override PartName="/ppt/charts/colors46.xml" ContentType="application/vnd.ms-office.chartcolorstyle+xml"/>
  <Override PartName="/ppt/charts/colors47.xml" ContentType="application/vnd.ms-office.chartcolorstyle+xml"/>
  <Override PartName="/ppt/charts/colors48.xml" ContentType="application/vnd.ms-office.chartcolorstyle+xml"/>
  <Override PartName="/ppt/charts/colors49.xml" ContentType="application/vnd.ms-office.chartcolorstyle+xml"/>
  <Override PartName="/ppt/charts/colors5.xml" ContentType="application/vnd.ms-office.chartcolorstyle+xml"/>
  <Override PartName="/ppt/charts/colors50.xml" ContentType="application/vnd.ms-office.chartcolorstyle+xml"/>
  <Override PartName="/ppt/charts/colors6.xml" ContentType="application/vnd.ms-office.chartcolorstyle+xml"/>
  <Override PartName="/ppt/charts/colors7.xml" ContentType="application/vnd.ms-office.chartcolorstyle+xml"/>
  <Override PartName="/ppt/charts/colors8.xml" ContentType="application/vnd.ms-office.chartcolorstyle+xml"/>
  <Override PartName="/ppt/charts/colors9.xml" ContentType="application/vnd.ms-office.chartcolorstyle+xml"/>
  <Override PartName="/ppt/charts/style1.xml" ContentType="application/vnd.ms-office.chartstyle+xml"/>
  <Override PartName="/ppt/charts/style10.xml" ContentType="application/vnd.ms-office.chartstyle+xml"/>
  <Override PartName="/ppt/charts/style11.xml" ContentType="application/vnd.ms-office.chartstyle+xml"/>
  <Override PartName="/ppt/charts/style12.xml" ContentType="application/vnd.ms-office.chartstyle+xml"/>
  <Override PartName="/ppt/charts/style13.xml" ContentType="application/vnd.ms-office.chartstyle+xml"/>
  <Override PartName="/ppt/charts/style14.xml" ContentType="application/vnd.ms-office.chartstyle+xml"/>
  <Override PartName="/ppt/charts/style15.xml" ContentType="application/vnd.ms-office.chartstyle+xml"/>
  <Override PartName="/ppt/charts/style16.xml" ContentType="application/vnd.ms-office.chartstyle+xml"/>
  <Override PartName="/ppt/charts/style17.xml" ContentType="application/vnd.ms-office.chartstyle+xml"/>
  <Override PartName="/ppt/charts/style18.xml" ContentType="application/vnd.ms-office.chartstyle+xml"/>
  <Override PartName="/ppt/charts/style19.xml" ContentType="application/vnd.ms-office.chartstyle+xml"/>
  <Override PartName="/ppt/charts/style2.xml" ContentType="application/vnd.ms-office.chartstyle+xml"/>
  <Override PartName="/ppt/charts/style20.xml" ContentType="application/vnd.ms-office.chartstyle+xml"/>
  <Override PartName="/ppt/charts/style21.xml" ContentType="application/vnd.ms-office.chartstyle+xml"/>
  <Override PartName="/ppt/charts/style22.xml" ContentType="application/vnd.ms-office.chartstyle+xml"/>
  <Override PartName="/ppt/charts/style23.xml" ContentType="application/vnd.ms-office.chartstyle+xml"/>
  <Override PartName="/ppt/charts/style24.xml" ContentType="application/vnd.ms-office.chartstyle+xml"/>
  <Override PartName="/ppt/charts/style25.xml" ContentType="application/vnd.ms-office.chartstyle+xml"/>
  <Override PartName="/ppt/charts/style26.xml" ContentType="application/vnd.ms-office.chartstyle+xml"/>
  <Override PartName="/ppt/charts/style27.xml" ContentType="application/vnd.ms-office.chartstyle+xml"/>
  <Override PartName="/ppt/charts/style28.xml" ContentType="application/vnd.ms-office.chartstyle+xml"/>
  <Override PartName="/ppt/charts/style29.xml" ContentType="application/vnd.ms-office.chartstyle+xml"/>
  <Override PartName="/ppt/charts/style3.xml" ContentType="application/vnd.ms-office.chartstyle+xml"/>
  <Override PartName="/ppt/charts/style30.xml" ContentType="application/vnd.ms-office.chartstyle+xml"/>
  <Override PartName="/ppt/charts/style31.xml" ContentType="application/vnd.ms-office.chartstyle+xml"/>
  <Override PartName="/ppt/charts/style32.xml" ContentType="application/vnd.ms-office.chartstyle+xml"/>
  <Override PartName="/ppt/charts/style33.xml" ContentType="application/vnd.ms-office.chartstyle+xml"/>
  <Override PartName="/ppt/charts/style34.xml" ContentType="application/vnd.ms-office.chartstyle+xml"/>
  <Override PartName="/ppt/charts/style35.xml" ContentType="application/vnd.ms-office.chartstyle+xml"/>
  <Override PartName="/ppt/charts/style36.xml" ContentType="application/vnd.ms-office.chartstyle+xml"/>
  <Override PartName="/ppt/charts/style37.xml" ContentType="application/vnd.ms-office.chartstyle+xml"/>
  <Override PartName="/ppt/charts/style38.xml" ContentType="application/vnd.ms-office.chartstyle+xml"/>
  <Override PartName="/ppt/charts/style39.xml" ContentType="application/vnd.ms-office.chartstyle+xml"/>
  <Override PartName="/ppt/charts/style4.xml" ContentType="application/vnd.ms-office.chartstyle+xml"/>
  <Override PartName="/ppt/charts/style40.xml" ContentType="application/vnd.ms-office.chartstyle+xml"/>
  <Override PartName="/ppt/charts/style41.xml" ContentType="application/vnd.ms-office.chartstyle+xml"/>
  <Override PartName="/ppt/charts/style42.xml" ContentType="application/vnd.ms-office.chartstyle+xml"/>
  <Override PartName="/ppt/charts/style43.xml" ContentType="application/vnd.ms-office.chartstyle+xml"/>
  <Override PartName="/ppt/charts/style44.xml" ContentType="application/vnd.ms-office.chartstyle+xml"/>
  <Override PartName="/ppt/charts/style45.xml" ContentType="application/vnd.ms-office.chartstyle+xml"/>
  <Override PartName="/ppt/charts/style46.xml" ContentType="application/vnd.ms-office.chartstyle+xml"/>
  <Override PartName="/ppt/charts/style47.xml" ContentType="application/vnd.ms-office.chartstyle+xml"/>
  <Override PartName="/ppt/charts/style48.xml" ContentType="application/vnd.ms-office.chartstyle+xml"/>
  <Override PartName="/ppt/charts/style49.xml" ContentType="application/vnd.ms-office.chartstyle+xml"/>
  <Override PartName="/ppt/charts/style5.xml" ContentType="application/vnd.ms-office.chartstyle+xml"/>
  <Override PartName="/ppt/charts/style50.xml" ContentType="application/vnd.ms-office.chartstyle+xml"/>
  <Override PartName="/ppt/charts/style6.xml" ContentType="application/vnd.ms-office.chartstyle+xml"/>
  <Override PartName="/ppt/charts/style7.xml" ContentType="application/vnd.ms-office.chartstyle+xml"/>
  <Override PartName="/ppt/charts/style8.xml" ContentType="application/vnd.ms-office.chartstyle+xml"/>
  <Override PartName="/ppt/charts/style9.xml" ContentType="application/vnd.ms-office.chartstyle+xml"/>
  <Override PartName="/ppt/commentAuthors.xml" ContentType="application/vnd.openxmlformats-officedocument.presentationml.commentAuthors+xml"/>
  <Override PartName="/ppt/comments/modernComment_108_FD257142.xml" ContentType="application/vnd.ms-powerpoint.comments+xml"/>
  <Override PartName="/ppt/comments/modernComment_10B_152874D0.xml" ContentType="application/vnd.ms-powerpoint.comments+xml"/>
  <Override PartName="/ppt/comments/modernComment_10C_79E5B3FB.xml" ContentType="application/vnd.ms-powerpoint.comments+xml"/>
  <Override PartName="/ppt/comments/modernComment_10D_6A61ECE6.xml" ContentType="application/vnd.ms-powerpoint.comments+xml"/>
  <Override PartName="/ppt/comments/modernComment_112_E46C651D.xml" ContentType="application/vnd.ms-powerpoint.comments+xml"/>
  <Override PartName="/ppt/comments/modernComment_113_A87244F4.xml" ContentType="application/vnd.ms-powerpoint.comments+xml"/>
  <Override PartName="/ppt/comments/modernComment_114_67C476CA.xml" ContentType="application/vnd.ms-powerpoint.comments+xml"/>
  <Override PartName="/ppt/comments/modernComment_115_1FFBEA30.xml" ContentType="application/vnd.ms-powerpoint.comments+xml"/>
  <Override PartName="/ppt/comments/modernComment_117_82442FC7.xml" ContentType="application/vnd.ms-powerpoint.comments+xml"/>
  <Override PartName="/ppt/comments/modernComment_118_4F530564.xml" ContentType="application/vnd.ms-powerpoint.comments+xml"/>
  <Override PartName="/ppt/comments/modernComment_11E_C15DE9F5.xml" ContentType="application/vnd.ms-powerpoint.comments+xml"/>
  <Override PartName="/ppt/comments/modernComment_127_1AAE637F.xml" ContentType="application/vnd.ms-powerpoint.comments+xml"/>
  <Override PartName="/ppt/comments/modernComment_12C_A47B61D8.xml" ContentType="application/vnd.ms-powerpoint.comments+xml"/>
  <Override PartName="/ppt/comments/modernComment_12D_9DC42DD0.xml" ContentType="application/vnd.ms-powerpoint.comments+xml"/>
  <Override PartName="/ppt/comments/modernComment_12E_DA8194F0.xml" ContentType="application/vnd.ms-powerpoint.comments+xml"/>
  <Override PartName="/ppt/comments/modernComment_130_7990E50B.xml" ContentType="application/vnd.ms-powerpoint.comments+xml"/>
  <Override PartName="/ppt/comments/modernComment_131_A498FDBA.xml" ContentType="application/vnd.ms-powerpoint.comments+xml"/>
  <Override PartName="/ppt/comments/modernComment_137_5D711B1E.xml" ContentType="application/vnd.ms-powerpoint.comment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 id="2147483682" r:id="rId2"/>
    <p:sldMasterId id="2147483728" r:id="rId3"/>
    <p:sldMasterId id="2147483739" r:id="rId4"/>
  </p:sldMasterIdLst>
  <p:notesMasterIdLst>
    <p:notesMasterId r:id="rId64"/>
  </p:notesMasterIdLst>
  <p:handoutMasterIdLst>
    <p:handoutMasterId r:id="rId65"/>
  </p:handoutMasterIdLst>
  <p:sldIdLst>
    <p:sldId id="256" r:id="rId5"/>
    <p:sldId id="257" r:id="rId6"/>
    <p:sldId id="258" r:id="rId7"/>
    <p:sldId id="317" r:id="rId8"/>
    <p:sldId id="260" r:id="rId9"/>
    <p:sldId id="261" r:id="rId10"/>
    <p:sldId id="262" r:id="rId11"/>
    <p:sldId id="263" r:id="rId12"/>
    <p:sldId id="264" r:id="rId13"/>
    <p:sldId id="265" r:id="rId14"/>
    <p:sldId id="266" r:id="rId15"/>
    <p:sldId id="267" r:id="rId16"/>
    <p:sldId id="268" r:id="rId17"/>
    <p:sldId id="269" r:id="rId18"/>
    <p:sldId id="270" r:id="rId19"/>
    <p:sldId id="272" r:id="rId20"/>
    <p:sldId id="271" r:id="rId21"/>
    <p:sldId id="273" r:id="rId22"/>
    <p:sldId id="274" r:id="rId23"/>
    <p:sldId id="275" r:id="rId24"/>
    <p:sldId id="276" r:id="rId25"/>
    <p:sldId id="278" r:id="rId26"/>
    <p:sldId id="277" r:id="rId27"/>
    <p:sldId id="279" r:id="rId28"/>
    <p:sldId id="280" r:id="rId29"/>
    <p:sldId id="281" r:id="rId30"/>
    <p:sldId id="282" r:id="rId31"/>
    <p:sldId id="283" r:id="rId32"/>
    <p:sldId id="284" r:id="rId33"/>
    <p:sldId id="285" r:id="rId34"/>
    <p:sldId id="286" r:id="rId35"/>
    <p:sldId id="287" r:id="rId36"/>
    <p:sldId id="288" r:id="rId37"/>
    <p:sldId id="289" r:id="rId38"/>
    <p:sldId id="315" r:id="rId39"/>
    <p:sldId id="291" r:id="rId40"/>
    <p:sldId id="292" r:id="rId41"/>
    <p:sldId id="316"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Lst>
  <p:sldSz cx="12192000" cy="6858000"/>
  <p:notesSz cx="6858000" cy="9144000"/>
  <p:custDataLst>
    <p:tags r:id="rId6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ESPRESSO Monthly Report" id="{CC64978A-2A1D-9C4C-8B66-C463D9D172BD}">
          <p14:sldIdLst>
            <p14:sldId id="256"/>
            <p14:sldId id="257"/>
          </p14:sldIdLst>
        </p14:section>
        <p14:section name="01" id="{2BE10999-A73A-9B47-81A4-7A952D9E5D27}">
          <p14:sldIdLst>
            <p14:sldId id="258"/>
            <p14:sldId id="317"/>
            <p14:sldId id="260"/>
            <p14:sldId id="261"/>
            <p14:sldId id="262"/>
            <p14:sldId id="263"/>
            <p14:sldId id="264"/>
            <p14:sldId id="265"/>
          </p14:sldIdLst>
        </p14:section>
        <p14:section name="02" id="{A7BF2067-BF21-454D-9474-A19818A0B015}">
          <p14:sldIdLst>
            <p14:sldId id="266"/>
            <p14:sldId id="267"/>
            <p14:sldId id="268"/>
            <p14:sldId id="269"/>
            <p14:sldId id="270"/>
            <p14:sldId id="272"/>
            <p14:sldId id="271"/>
            <p14:sldId id="273"/>
            <p14:sldId id="274"/>
            <p14:sldId id="275"/>
            <p14:sldId id="276"/>
            <p14:sldId id="278"/>
            <p14:sldId id="277"/>
            <p14:sldId id="279"/>
            <p14:sldId id="280"/>
            <p14:sldId id="281"/>
            <p14:sldId id="282"/>
            <p14:sldId id="283"/>
            <p14:sldId id="284"/>
            <p14:sldId id="285"/>
            <p14:sldId id="286"/>
            <p14:sldId id="287"/>
            <p14:sldId id="288"/>
          </p14:sldIdLst>
        </p14:section>
        <p14:section name="03" id="{FB02FCFF-9B2A-F94D-BECA-CDD1AE0D1362}">
          <p14:sldIdLst>
            <p14:sldId id="289"/>
            <p14:sldId id="315"/>
            <p14:sldId id="291"/>
            <p14:sldId id="292"/>
            <p14:sldId id="316"/>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Lst>
        </p14:section>
        <p14:section name="04" id="{0DC7A2E0-A650-C042-8E01-C8C014DE1FBD}">
          <p14:sldIdLst>
            <p14:sldId id="31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443ED59-20C7-4FDF-8DCA-8A14D1AA1C8C}" name="Microsoft Office User" initials="MOU" userId="Microsoft Office User"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Hu Rachel" initials="HR" lastIdx="1" clrIdx="0">
    <p:extLst>
      <p:ext uri="{19B8F6BF-5375-455C-9EA6-DF929625EA0E}">
        <p15:presenceInfo xmlns:p15="http://schemas.microsoft.com/office/powerpoint/2012/main" userId="4da5149c572a20a8" providerId="Windows Live"/>
      </p:ext>
    </p:extLst>
  </p:cmAuthor>
  <p:cmAuthor id="2" name="Yinfinity" initials="Y" lastIdx="1" clrIdx="1">
    <p:extLst>
      <p:ext uri="{19B8F6BF-5375-455C-9EA6-DF929625EA0E}">
        <p15:presenceInfo xmlns:p15="http://schemas.microsoft.com/office/powerpoint/2012/main" userId="Yinfinity" providerId="None"/>
      </p:ext>
    </p:extLst>
  </p:cmAuthor>
  <p:cmAuthor id="3" name="Yinfinity" initials="Y [2]" lastIdx="3" clrIdx="2">
    <p:extLst>
      <p:ext uri="{19B8F6BF-5375-455C-9EA6-DF929625EA0E}">
        <p15:presenceInfo xmlns:p15="http://schemas.microsoft.com/office/powerpoint/2012/main" userId="b6adcdfcd54018d2" providerId="Windows Live"/>
      </p:ext>
    </p:extLst>
  </p:cmAuthor>
  <p:cmAuthor id="4" name="Microsoft 帐户" initials="M帐" lastIdx="2" clrIdx="3">
    <p:extLst>
      <p:ext uri="{19B8F6BF-5375-455C-9EA6-DF929625EA0E}">
        <p15:presenceInfo xmlns:p15="http://schemas.microsoft.com/office/powerpoint/2012/main" userId="d92192e5e3ab878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9851E"/>
    <a:srgbClr val="EDAD56"/>
    <a:srgbClr val="FBEFDD"/>
    <a:srgbClr val="F6F4F0"/>
    <a:srgbClr val="F0D9C6"/>
    <a:srgbClr val="E2D6EC"/>
    <a:srgbClr val="7030A0"/>
    <a:srgbClr val="FFE7E7"/>
    <a:srgbClr val="F7E8D5"/>
    <a:srgbClr val="EFEC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38" autoAdjust="0"/>
    <p:restoredTop sz="96357" autoAdjust="0"/>
  </p:normalViewPr>
  <p:slideViewPr>
    <p:cSldViewPr snapToGrid="0">
      <p:cViewPr varScale="1">
        <p:scale>
          <a:sx n="109" d="100"/>
          <a:sy n="109" d="100"/>
        </p:scale>
        <p:origin x="138" y="216"/>
      </p:cViewPr>
      <p:guideLst/>
    </p:cSldViewPr>
  </p:slideViewPr>
  <p:notesTextViewPr>
    <p:cViewPr>
      <p:scale>
        <a:sx n="3" d="2"/>
        <a:sy n="3" d="2"/>
      </p:scale>
      <p:origin x="0" y="0"/>
    </p:cViewPr>
  </p:notesTextViewPr>
  <p:notesViewPr>
    <p:cSldViewPr snapToGrid="0">
      <p:cViewPr varScale="1">
        <p:scale>
          <a:sx n="87" d="100"/>
          <a:sy n="87" d="100"/>
        </p:scale>
        <p:origin x="2502" y="66"/>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notesMaster" Target="notesMasters/notesMaster1.xml"/><Relationship Id="rId65" Type="http://schemas.openxmlformats.org/officeDocument/2006/relationships/handoutMaster" Target="handoutMasters/handoutMaster1.xml"/><Relationship Id="rId66" Type="http://schemas.openxmlformats.org/officeDocument/2006/relationships/tags" Target="tags/tag1.xml"/><Relationship Id="rId67" Type="http://schemas.openxmlformats.org/officeDocument/2006/relationships/commentAuthors" Target="commentAuthors.xml"/><Relationship Id="rId68" Type="http://schemas.openxmlformats.org/officeDocument/2006/relationships/presProps" Target="presProps.xml"/><Relationship Id="rId69" Type="http://schemas.openxmlformats.org/officeDocument/2006/relationships/viewProps" Target="viewProps.xml"/><Relationship Id="rId70" Type="http://schemas.openxmlformats.org/officeDocument/2006/relationships/theme" Target="theme/theme1.xml"/><Relationship Id="rId71" Type="http://schemas.openxmlformats.org/officeDocument/2006/relationships/tableStyles" Target="tableStyles.xml"/><Relationship Id="rId72" Type="http://schemas.microsoft.com/office/2018/10/relationships/authors" Target="author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microsoft.com/office/2011/relationships/chartStyle" Target="style8.xml"/><Relationship Id="rId2" Type="http://schemas.microsoft.com/office/2011/relationships/chartColorStyle" Target="colors8.xml"/><Relationship Id="rId3"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microsoft.com/office/2011/relationships/chartStyle" Target="style9.xml"/><Relationship Id="rId2" Type="http://schemas.microsoft.com/office/2011/relationships/chartColorStyle" Target="colors9.xml"/><Relationship Id="rId3"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microsoft.com/office/2011/relationships/chartStyle" Target="style10.xml"/><Relationship Id="rId2" Type="http://schemas.microsoft.com/office/2011/relationships/chartColorStyle" Target="colors10.xml"/><Relationship Id="rId3"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1" Type="http://schemas.microsoft.com/office/2011/relationships/chartStyle" Target="style11.xml"/><Relationship Id="rId2" Type="http://schemas.microsoft.com/office/2011/relationships/chartColorStyle" Target="colors11.xml"/><Relationship Id="rId3"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1" Type="http://schemas.microsoft.com/office/2011/relationships/chartStyle" Target="style12.xml"/><Relationship Id="rId2" Type="http://schemas.microsoft.com/office/2011/relationships/chartColorStyle" Target="colors12.xml"/><Relationship Id="rId3" Type="http://schemas.openxmlformats.org/officeDocument/2006/relationships/themeOverride" Target="../theme/themeOverride1.xml"/><Relationship Id="rId4"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6.xml.rels><?xml version='1.0' encoding='UTF-8' standalone='yes'?>
<Relationships xmlns="http://schemas.openxmlformats.org/package/2006/relationships"><Relationship Id="rId1" Type="http://schemas.microsoft.com/office/2011/relationships/chartStyle" Target="style13.xml"/><Relationship Id="rId2" Type="http://schemas.microsoft.com/office/2011/relationships/chartColorStyle" Target="colors13.xml"/><Relationship Id="rId3" Type="http://schemas.openxmlformats.org/officeDocument/2006/relationships/package" Target="../embeddings/Microsoft_Excel_Worksheet15.xlsx"/></Relationships>
</file>

<file path=ppt/charts/_rels/chart17.xml.rels><?xml version='1.0' encoding='UTF-8' standalone='yes'?>
<Relationships xmlns="http://schemas.openxmlformats.org/package/2006/relationships"><Relationship Id="rId1" Type="http://schemas.microsoft.com/office/2011/relationships/chartStyle" Target="style14.xml"/><Relationship Id="rId2" Type="http://schemas.microsoft.com/office/2011/relationships/chartColorStyle" Target="colors14.xml"/><Relationship Id="rId3" Type="http://schemas.openxmlformats.org/officeDocument/2006/relationships/package" Target="../embeddings/Microsoft_Excel_Worksheet16.xlsx"/></Relationships>
</file>

<file path=ppt/charts/_rels/chart18.xml.rels><?xml version='1.0' encoding='UTF-8' standalone='yes'?>
<Relationships xmlns="http://schemas.openxmlformats.org/package/2006/relationships"><Relationship Id="rId1" Type="http://schemas.microsoft.com/office/2011/relationships/chartStyle" Target="style15.xml"/><Relationship Id="rId2" Type="http://schemas.microsoft.com/office/2011/relationships/chartColorStyle" Target="colors15.xml"/><Relationship Id="rId3" Type="http://schemas.openxmlformats.org/officeDocument/2006/relationships/package" Target="../embeddings/Microsoft_Excel_Worksheet17.xlsx"/></Relationships>
</file>

<file path=ppt/charts/_rels/chart19.xml.rels><?xml version='1.0' encoding='UTF-8' standalone='yes'?>
<Relationships xmlns="http://schemas.openxmlformats.org/package/2006/relationships"><Relationship Id="rId1" Type="http://schemas.microsoft.com/office/2011/relationships/chartStyle" Target="style16.xml"/><Relationship Id="rId2" Type="http://schemas.microsoft.com/office/2011/relationships/chartColorStyle" Target="colors16.xml"/><Relationship Id="rId3" Type="http://schemas.openxmlformats.org/officeDocument/2006/relationships/package" Target="../embeddings/Microsoft_Excel_Worksheet18.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microsoft.com/office/2011/relationships/chartStyle" Target="style17.xml"/><Relationship Id="rId2" Type="http://schemas.microsoft.com/office/2011/relationships/chartColorStyle" Target="colors17.xml"/><Relationship Id="rId3" Type="http://schemas.openxmlformats.org/officeDocument/2006/relationships/package" Target="../embeddings/Microsoft_Excel_Worksheet19.xlsx"/></Relationships>
</file>

<file path=ppt/charts/_rels/chart21.xml.rels><?xml version='1.0' encoding='UTF-8' standalone='yes'?>
<Relationships xmlns="http://schemas.openxmlformats.org/package/2006/relationships"><Relationship Id="rId1" Type="http://schemas.microsoft.com/office/2011/relationships/chartStyle" Target="style18.xml"/><Relationship Id="rId2" Type="http://schemas.microsoft.com/office/2011/relationships/chartColorStyle" Target="colors18.xml"/><Relationship Id="rId3" Type="http://schemas.openxmlformats.org/officeDocument/2006/relationships/package" Target="../embeddings/Microsoft_Excel_Worksheet20.xlsx"/></Relationships>
</file>

<file path=ppt/charts/_rels/chart22.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package" Target="../embeddings/Microsoft_Excel_Worksheet21.xlsx"/></Relationships>
</file>

<file path=ppt/charts/_rels/chart23.xml.rels><?xml version='1.0' encoding='UTF-8' standalone='yes'?>
<Relationships xmlns="http://schemas.openxmlformats.org/package/2006/relationships"><Relationship Id="rId1" Type="http://schemas.microsoft.com/office/2011/relationships/chartStyle" Target="style19.xml"/><Relationship Id="rId2" Type="http://schemas.microsoft.com/office/2011/relationships/chartColorStyle" Target="colors19.xml"/><Relationship Id="rId3" Type="http://schemas.openxmlformats.org/officeDocument/2006/relationships/package" Target="../embeddings/Microsoft_Excel_Worksheet22.xlsx"/></Relationships>
</file>

<file path=ppt/charts/_rels/chart24.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package" Target="../embeddings/Microsoft_Excel_Worksheet23.xlsx"/></Relationships>
</file>

<file path=ppt/charts/_rels/chart25.xml.rels><?xml version='1.0' encoding='UTF-8' standalone='yes'?>
<Relationships xmlns="http://schemas.openxmlformats.org/package/2006/relationships"><Relationship Id="rId1" Type="http://schemas.microsoft.com/office/2011/relationships/chartStyle" Target="style20.xml"/><Relationship Id="rId2" Type="http://schemas.microsoft.com/office/2011/relationships/chartColorStyle" Target="colors20.xml"/><Relationship Id="rId3" Type="http://schemas.openxmlformats.org/officeDocument/2006/relationships/package" Target="../embeddings/Microsoft_Excel_Worksheet24.xlsx"/></Relationships>
</file>

<file path=ppt/charts/_rels/chart26.xml.rels><?xml version='1.0' encoding='UTF-8' standalone='yes'?>
<Relationships xmlns="http://schemas.openxmlformats.org/package/2006/relationships"><Relationship Id="rId1" Type="http://schemas.microsoft.com/office/2011/relationships/chartStyle" Target="style21.xml"/><Relationship Id="rId2" Type="http://schemas.microsoft.com/office/2011/relationships/chartColorStyle" Target="colors21.xml"/><Relationship Id="rId3" Type="http://schemas.openxmlformats.org/officeDocument/2006/relationships/package" Target="../embeddings/Microsoft_Excel_Worksheet25.xlsx"/></Relationships>
</file>

<file path=ppt/charts/_rels/chart27.xml.rels><?xml version='1.0' encoding='UTF-8' standalone='yes'?>
<Relationships xmlns="http://schemas.openxmlformats.org/package/2006/relationships"><Relationship Id="rId1" Type="http://schemas.microsoft.com/office/2011/relationships/chartStyle" Target="style22.xml"/><Relationship Id="rId2" Type="http://schemas.microsoft.com/office/2011/relationships/chartColorStyle" Target="colors22.xml"/><Relationship Id="rId3" Type="http://schemas.openxmlformats.org/officeDocument/2006/relationships/package" Target="../embeddings/Microsoft_Excel_Worksheet26.xlsx"/></Relationships>
</file>

<file path=ppt/charts/_rels/chart28.xml.rels><?xml version='1.0' encoding='UTF-8' standalone='yes'?>
<Relationships xmlns="http://schemas.openxmlformats.org/package/2006/relationships"><Relationship Id="rId1" Type="http://schemas.microsoft.com/office/2011/relationships/chartStyle" Target="style23.xml"/><Relationship Id="rId2" Type="http://schemas.microsoft.com/office/2011/relationships/chartColorStyle" Target="colors23.xml"/><Relationship Id="rId3" Type="http://schemas.openxmlformats.org/officeDocument/2006/relationships/package" Target="../embeddings/Microsoft_Excel_Worksheet27.xlsx"/></Relationships>
</file>

<file path=ppt/charts/_rels/chart29.xml.rels><?xml version='1.0' encoding='UTF-8' standalone='yes'?>
<Relationships xmlns="http://schemas.openxmlformats.org/package/2006/relationships"><Relationship Id="rId1" Type="http://schemas.microsoft.com/office/2011/relationships/chartStyle" Target="style24.xml"/><Relationship Id="rId2" Type="http://schemas.microsoft.com/office/2011/relationships/chartColorStyle" Target="colors24.xml"/><Relationship Id="rId3" Type="http://schemas.openxmlformats.org/officeDocument/2006/relationships/package" Target="../embeddings/Microsoft_Excel_Worksheet28.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microsoft.com/office/2011/relationships/chartStyle" Target="style25.xml"/><Relationship Id="rId2" Type="http://schemas.microsoft.com/office/2011/relationships/chartColorStyle" Target="colors25.xml"/><Relationship Id="rId3" Type="http://schemas.openxmlformats.org/officeDocument/2006/relationships/package" Target="../embeddings/Microsoft_Excel_Worksheet29.xlsx"/></Relationships>
</file>

<file path=ppt/charts/_rels/chart31.xml.rels><?xml version='1.0' encoding='UTF-8' standalone='yes'?>
<Relationships xmlns="http://schemas.openxmlformats.org/package/2006/relationships"><Relationship Id="rId1" Type="http://schemas.microsoft.com/office/2011/relationships/chartStyle" Target="style26.xml"/><Relationship Id="rId2" Type="http://schemas.microsoft.com/office/2011/relationships/chartColorStyle" Target="colors26.xml"/><Relationship Id="rId3" Type="http://schemas.openxmlformats.org/officeDocument/2006/relationships/package" Target="../embeddings/Microsoft_Excel_Worksheet30.xlsx"/></Relationships>
</file>

<file path=ppt/charts/_rels/chart32.xml.rels><?xml version='1.0' encoding='UTF-8' standalone='yes'?>
<Relationships xmlns="http://schemas.openxmlformats.org/package/2006/relationships"><Relationship Id="rId1" Type="http://schemas.microsoft.com/office/2011/relationships/chartStyle" Target="style27.xml"/><Relationship Id="rId2" Type="http://schemas.microsoft.com/office/2011/relationships/chartColorStyle" Target="colors27.xml"/><Relationship Id="rId3" Type="http://schemas.openxmlformats.org/officeDocument/2006/relationships/package" Target="../embeddings/Microsoft_Excel_Worksheet31.xlsx"/></Relationships>
</file>

<file path=ppt/charts/_rels/chart33.xml.rels><?xml version='1.0' encoding='UTF-8' standalone='yes'?>
<Relationships xmlns="http://schemas.openxmlformats.org/package/2006/relationships"><Relationship Id="rId1" Type="http://schemas.microsoft.com/office/2011/relationships/chartStyle" Target="style28.xml"/><Relationship Id="rId2" Type="http://schemas.microsoft.com/office/2011/relationships/chartColorStyle" Target="colors28.xml"/><Relationship Id="rId3" Type="http://schemas.openxmlformats.org/officeDocument/2006/relationships/package" Target="../embeddings/Microsoft_Excel_Worksheet32.xlsx"/></Relationships>
</file>

<file path=ppt/charts/_rels/chart34.xml.rels><?xml version='1.0' encoding='UTF-8' standalone='yes'?>
<Relationships xmlns="http://schemas.openxmlformats.org/package/2006/relationships"><Relationship Id="rId1" Type="http://schemas.microsoft.com/office/2011/relationships/chartStyle" Target="style29.xml"/><Relationship Id="rId2" Type="http://schemas.microsoft.com/office/2011/relationships/chartColorStyle" Target="colors29.xml"/><Relationship Id="rId3" Type="http://schemas.openxmlformats.org/officeDocument/2006/relationships/package" Target="../embeddings/Microsoft_Excel_Worksheet33.xlsx"/></Relationships>
</file>

<file path=ppt/charts/_rels/chart35.xml.rels><?xml version='1.0' encoding='UTF-8' standalone='yes'?>
<Relationships xmlns="http://schemas.openxmlformats.org/package/2006/relationships"><Relationship Id="rId1" Type="http://schemas.microsoft.com/office/2011/relationships/chartStyle" Target="style30.xml"/><Relationship Id="rId2" Type="http://schemas.microsoft.com/office/2011/relationships/chartColorStyle" Target="colors30.xml"/><Relationship Id="rId3" Type="http://schemas.openxmlformats.org/officeDocument/2006/relationships/package" Target="../embeddings/Microsoft_Excel_Worksheet34.xlsx"/></Relationships>
</file>

<file path=ppt/charts/_rels/chart36.xml.rels><?xml version='1.0' encoding='UTF-8' standalone='yes'?>
<Relationships xmlns="http://schemas.openxmlformats.org/package/2006/relationships"><Relationship Id="rId1" Type="http://schemas.microsoft.com/office/2011/relationships/chartStyle" Target="style31.xml"/><Relationship Id="rId2" Type="http://schemas.microsoft.com/office/2011/relationships/chartColorStyle" Target="colors31.xml"/><Relationship Id="rId3" Type="http://schemas.openxmlformats.org/officeDocument/2006/relationships/package" Target="../embeddings/Microsoft_Excel_Worksheet35.xlsx"/></Relationships>
</file>

<file path=ppt/charts/_rels/chart37.xml.rels><?xml version='1.0' encoding='UTF-8' standalone='yes'?>
<Relationships xmlns="http://schemas.openxmlformats.org/package/2006/relationships"><Relationship Id="rId1" Type="http://schemas.microsoft.com/office/2011/relationships/chartStyle" Target="style32.xml"/><Relationship Id="rId2" Type="http://schemas.microsoft.com/office/2011/relationships/chartColorStyle" Target="colors32.xml"/><Relationship Id="rId3" Type="http://schemas.openxmlformats.org/officeDocument/2006/relationships/package" Target="../embeddings/Microsoft_Excel_Worksheet36.xlsx"/></Relationships>
</file>

<file path=ppt/charts/_rels/chart38.xml.rels><?xml version='1.0' encoding='UTF-8' standalone='yes'?>
<Relationships xmlns="http://schemas.openxmlformats.org/package/2006/relationships"><Relationship Id="rId1" Type="http://schemas.microsoft.com/office/2011/relationships/chartStyle" Target="style33.xml"/><Relationship Id="rId2" Type="http://schemas.microsoft.com/office/2011/relationships/chartColorStyle" Target="colors33.xml"/><Relationship Id="rId3" Type="http://schemas.openxmlformats.org/officeDocument/2006/relationships/package" Target="../embeddings/Microsoft_Excel_Worksheet37.xlsx"/></Relationships>
</file>

<file path=ppt/charts/_rels/chart39.xml.rels><?xml version='1.0' encoding='UTF-8' standalone='yes'?>
<Relationships xmlns="http://schemas.openxmlformats.org/package/2006/relationships"><Relationship Id="rId1" Type="http://schemas.microsoft.com/office/2011/relationships/chartStyle" Target="style34.xml"/><Relationship Id="rId2" Type="http://schemas.microsoft.com/office/2011/relationships/chartColorStyle" Target="colors34.xml"/><Relationship Id="rId3" Type="http://schemas.openxmlformats.org/officeDocument/2006/relationships/themeOverride" Target="../theme/themeOverride2.xml"/><Relationship Id="rId4" Type="http://schemas.openxmlformats.org/officeDocument/2006/relationships/package" Target="../embeddings/Microsoft_Excel_Worksheet3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1.xml.rels><?xml version='1.0' encoding='UTF-8' standalone='yes'?>
<Relationships xmlns="http://schemas.openxmlformats.org/package/2006/relationships"><Relationship Id="rId1" Type="http://schemas.microsoft.com/office/2011/relationships/chartStyle" Target="style35.xml"/><Relationship Id="rId2" Type="http://schemas.microsoft.com/office/2011/relationships/chartColorStyle" Target="colors35.xml"/><Relationship Id="rId3" Type="http://schemas.openxmlformats.org/officeDocument/2006/relationships/package" Target="../embeddings/Microsoft_Excel_Worksheet40.xlsx"/></Relationships>
</file>

<file path=ppt/charts/_rels/chart42.xml.rels><?xml version='1.0' encoding='UTF-8' standalone='yes'?>
<Relationships xmlns="http://schemas.openxmlformats.org/package/2006/relationships"><Relationship Id="rId1" Type="http://schemas.microsoft.com/office/2011/relationships/chartStyle" Target="style36.xml"/><Relationship Id="rId2" Type="http://schemas.microsoft.com/office/2011/relationships/chartColorStyle" Target="colors36.xml"/><Relationship Id="rId3" Type="http://schemas.openxmlformats.org/officeDocument/2006/relationships/package" Target="../embeddings/Microsoft_Excel_Worksheet41.xlsx"/></Relationships>
</file>

<file path=ppt/charts/_rels/chart43.xml.rels><?xml version='1.0' encoding='UTF-8' standalone='yes'?>
<Relationships xmlns="http://schemas.openxmlformats.org/package/2006/relationships"><Relationship Id="rId1" Type="http://schemas.microsoft.com/office/2011/relationships/chartStyle" Target="style37.xml"/><Relationship Id="rId2" Type="http://schemas.microsoft.com/office/2011/relationships/chartColorStyle" Target="colors37.xml"/><Relationship Id="rId3" Type="http://schemas.openxmlformats.org/officeDocument/2006/relationships/package" Target="../embeddings/Microsoft_Excel_Worksheet42.xlsx"/></Relationships>
</file>

<file path=ppt/charts/_rels/chart44.xml.rels><?xml version='1.0' encoding='UTF-8' standalone='yes'?>
<Relationships xmlns="http://schemas.openxmlformats.org/package/2006/relationships"><Relationship Id="rId1" Type="http://schemas.microsoft.com/office/2011/relationships/chartStyle" Target="style38.xml"/><Relationship Id="rId2" Type="http://schemas.microsoft.com/office/2011/relationships/chartColorStyle" Target="colors38.xml"/><Relationship Id="rId3" Type="http://schemas.openxmlformats.org/officeDocument/2006/relationships/package" Target="../embeddings/Microsoft_Excel_Worksheet43.xlsx"/></Relationships>
</file>

<file path=ppt/charts/_rels/chart45.xml.rels><?xml version='1.0' encoding='UTF-8' standalone='yes'?>
<Relationships xmlns="http://schemas.openxmlformats.org/package/2006/relationships"><Relationship Id="rId1" Type="http://schemas.microsoft.com/office/2011/relationships/chartStyle" Target="style39.xml"/><Relationship Id="rId2" Type="http://schemas.microsoft.com/office/2011/relationships/chartColorStyle" Target="colors39.xml"/><Relationship Id="rId3" Type="http://schemas.openxmlformats.org/officeDocument/2006/relationships/package" Target="../embeddings/Microsoft_Excel_Worksheet44.xlsx"/></Relationships>
</file>

<file path=ppt/charts/_rels/chart46.xml.rels><?xml version='1.0' encoding='UTF-8' standalone='yes'?>
<Relationships xmlns="http://schemas.openxmlformats.org/package/2006/relationships"><Relationship Id="rId1" Type="http://schemas.microsoft.com/office/2011/relationships/chartStyle" Target="style40.xml"/><Relationship Id="rId2" Type="http://schemas.microsoft.com/office/2011/relationships/chartColorStyle" Target="colors40.xml"/><Relationship Id="rId3" Type="http://schemas.openxmlformats.org/officeDocument/2006/relationships/package" Target="../embeddings/Microsoft_Excel_Worksheet45.xlsx"/></Relationships>
</file>

<file path=ppt/charts/_rels/chart47.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package" Target="../embeddings/Microsoft_Excel_Worksheet46.xlsx"/></Relationships>
</file>

<file path=ppt/charts/_rels/chart48.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18.png"/><Relationship Id="rId3" Type="http://schemas.openxmlformats.org/officeDocument/2006/relationships/package" Target="../embeddings/Microsoft_Excel_Worksheet47.xlsx"/></Relationships>
</file>

<file path=ppt/charts/_rels/chart49.xml.rels><?xml version='1.0' encoding='UTF-8' standalone='yes'?>
<Relationships xmlns="http://schemas.openxmlformats.org/package/2006/relationships"><Relationship Id="rId1" Type="http://schemas.microsoft.com/office/2011/relationships/chartStyle" Target="style41.xml"/><Relationship Id="rId2" Type="http://schemas.microsoft.com/office/2011/relationships/chartColorStyle" Target="colors41.xml"/><Relationship Id="rId3" Type="http://schemas.openxmlformats.org/officeDocument/2006/relationships/package" Target="../embeddings/Microsoft_Excel_Worksheet4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microsoft.com/office/2011/relationships/chartStyle" Target="style42.xml"/><Relationship Id="rId2" Type="http://schemas.microsoft.com/office/2011/relationships/chartColorStyle" Target="colors42.xml"/><Relationship Id="rId3" Type="http://schemas.openxmlformats.org/officeDocument/2006/relationships/package" Target="../embeddings/Microsoft_Excel_Worksheet49.xlsx"/></Relationships>
</file>

<file path=ppt/charts/_rels/chart51.xml.rels><?xml version='1.0' encoding='UTF-8' standalone='yes'?>
<Relationships xmlns="http://schemas.openxmlformats.org/package/2006/relationships"><Relationship Id="rId1" Type="http://schemas.microsoft.com/office/2011/relationships/chartStyle" Target="style43.xml"/><Relationship Id="rId2" Type="http://schemas.microsoft.com/office/2011/relationships/chartColorStyle" Target="colors43.xml"/><Relationship Id="rId3" Type="http://schemas.openxmlformats.org/officeDocument/2006/relationships/package" Target="../embeddings/Microsoft_Excel_Worksheet50.xlsx"/></Relationships>
</file>

<file path=ppt/charts/_rels/chart52.xml.rels><?xml version='1.0' encoding='UTF-8' standalone='yes'?>
<Relationships xmlns="http://schemas.openxmlformats.org/package/2006/relationships"><Relationship Id="rId1" Type="http://schemas.microsoft.com/office/2011/relationships/chartStyle" Target="style44.xml"/><Relationship Id="rId2" Type="http://schemas.microsoft.com/office/2011/relationships/chartColorStyle" Target="colors44.xml"/><Relationship Id="rId3" Type="http://schemas.openxmlformats.org/officeDocument/2006/relationships/package" Target="../embeddings/Microsoft_Excel_Worksheet51.xlsx"/></Relationships>
</file>

<file path=ppt/charts/_rels/chart53.xml.rels><?xml version='1.0' encoding='UTF-8' standalone='yes'?>
<Relationships xmlns="http://schemas.openxmlformats.org/package/2006/relationships"><Relationship Id="rId1" Type="http://schemas.microsoft.com/office/2011/relationships/chartStyle" Target="style45.xml"/><Relationship Id="rId2" Type="http://schemas.microsoft.com/office/2011/relationships/chartColorStyle" Target="colors45.xml"/><Relationship Id="rId3" Type="http://schemas.openxmlformats.org/officeDocument/2006/relationships/package" Target="../embeddings/Microsoft_Excel_Worksheet52.xlsx"/></Relationships>
</file>

<file path=ppt/charts/_rels/chart54.xml.rels><?xml version='1.0' encoding='UTF-8' standalone='yes'?>
<Relationships xmlns="http://schemas.openxmlformats.org/package/2006/relationships"><Relationship Id="rId1" Type="http://schemas.microsoft.com/office/2011/relationships/chartStyle" Target="style46.xml"/><Relationship Id="rId2" Type="http://schemas.microsoft.com/office/2011/relationships/chartColorStyle" Target="colors46.xml"/><Relationship Id="rId3" Type="http://schemas.openxmlformats.org/officeDocument/2006/relationships/package" Target="../embeddings/Microsoft_Excel_Worksheet53.xlsx"/></Relationships>
</file>

<file path=ppt/charts/_rels/chart55.xml.rels><?xml version='1.0' encoding='UTF-8' standalone='yes'?>
<Relationships xmlns="http://schemas.openxmlformats.org/package/2006/relationships"><Relationship Id="rId1" Type="http://schemas.microsoft.com/office/2011/relationships/chartStyle" Target="style47.xml"/><Relationship Id="rId2" Type="http://schemas.microsoft.com/office/2011/relationships/chartColorStyle" Target="colors47.xml"/><Relationship Id="rId3" Type="http://schemas.openxmlformats.org/officeDocument/2006/relationships/package" Target="../embeddings/Microsoft_Excel_Worksheet54.xlsx"/></Relationships>
</file>

<file path=ppt/charts/_rels/chart56.xml.rels><?xml version='1.0' encoding='UTF-8' standalone='yes'?>
<Relationships xmlns="http://schemas.openxmlformats.org/package/2006/relationships"><Relationship Id="rId1" Type="http://schemas.microsoft.com/office/2011/relationships/chartStyle" Target="style48.xml"/><Relationship Id="rId2" Type="http://schemas.microsoft.com/office/2011/relationships/chartColorStyle" Target="colors48.xml"/><Relationship Id="rId3" Type="http://schemas.openxmlformats.org/officeDocument/2006/relationships/package" Target="../embeddings/Microsoft_Excel_Worksheet55.xlsx"/></Relationships>
</file>

<file path=ppt/charts/_rels/chart57.xml.rels><?xml version='1.0' encoding='UTF-8' standalone='yes'?>
<Relationships xmlns="http://schemas.openxmlformats.org/package/2006/relationships"><Relationship Id="rId1" Type="http://schemas.microsoft.com/office/2011/relationships/chartStyle" Target="style49.xml"/><Relationship Id="rId2" Type="http://schemas.microsoft.com/office/2011/relationships/chartColorStyle" Target="colors49.xml"/><Relationship Id="rId3" Type="http://schemas.openxmlformats.org/officeDocument/2006/relationships/package" Target="../embeddings/Microsoft_Excel_Worksheet56.xlsx"/></Relationships>
</file>

<file path=ppt/charts/_rels/chart58.xml.rels><?xml version='1.0' encoding='UTF-8' standalone='yes'?>
<Relationships xmlns="http://schemas.openxmlformats.org/package/2006/relationships"><Relationship Id="rId1" Type="http://schemas.microsoft.com/office/2011/relationships/chartStyle" Target="style50.xml"/><Relationship Id="rId2" Type="http://schemas.microsoft.com/office/2011/relationships/chartColorStyle" Target="colors50.xml"/><Relationship Id="rId3" Type="http://schemas.openxmlformats.org/officeDocument/2006/relationships/package" Target="../embeddings/Microsoft_Excel_Worksheet57.xlsx"/></Relationships>
</file>

<file path=ppt/charts/_rels/chart6.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x-none" altLang="zh-CN" sz="1200" b="1" i="0" u="none" strike="noStrike" baseline="0" dirty="0">
                <a:effectLst/>
              </a:rPr>
              <a:t>店铺整体</a:t>
            </a:r>
            <a:r>
              <a:rPr lang="zh-CN" altLang="en-US" b="1" dirty="0"/>
              <a:t>咖啡</a:t>
            </a:r>
            <a:r>
              <a:rPr lang="zh-CN" b="1" dirty="0"/>
              <a:t>销售金额趋势</a:t>
            </a:r>
            <a:endParaRPr lang="en-US" b="1" dirty="0"/>
          </a:p>
        </c:rich>
      </c:tx>
      <c:layout>
        <c:manualLayout>
          <c:xMode val="edge"/>
          <c:yMode val="edge"/>
          <c:x val="0.30114461688480937"/>
          <c:y val="4.862595308782459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支付金额</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Sheet1!$A$2:$A$14</c:f>
              <c:strCache>
                <c:ptCount val="13"/>
                <c:pt idx="0">
                  <c:v>2022-12</c:v>
                </c:pt>
                <c:pt idx="1">
                  <c:v>2023-01</c:v>
                </c:pt>
                <c:pt idx="2">
                  <c:v>2023-02</c:v>
                </c:pt>
                <c:pt idx="3">
                  <c:v>2023-03</c:v>
                </c:pt>
                <c:pt idx="4">
                  <c:v>2023-04</c:v>
                </c:pt>
                <c:pt idx="5">
                  <c:v>2023-05</c:v>
                </c:pt>
                <c:pt idx="6">
                  <c:v>2023-06</c:v>
                </c:pt>
                <c:pt idx="7">
                  <c:v>2023-07</c:v>
                </c:pt>
                <c:pt idx="8">
                  <c:v>2023-08</c:v>
                </c:pt>
                <c:pt idx="9">
                  <c:v>2023-09</c:v>
                </c:pt>
                <c:pt idx="10">
                  <c:v>2023-10</c:v>
                </c:pt>
                <c:pt idx="11">
                  <c:v>2023-11</c:v>
                </c:pt>
                <c:pt idx="12">
                  <c:v>2023-12</c:v>
                </c:pt>
              </c:strCache>
            </c:strRef>
          </c:cat>
          <c:val>
            <c:numRef>
              <c:f>Sheet1!$B$2:$B$14</c:f>
              <c:numCache>
                <c:formatCode>General</c:formatCode>
                <c:ptCount val="13"/>
                <c:pt idx="0">
                  <c:v>23738.614</c:v>
                </c:pt>
                <c:pt idx="1">
                  <c:v>10629.15508</c:v>
                </c:pt>
                <c:pt idx="2">
                  <c:v>12367.055</c:v>
                </c:pt>
                <c:pt idx="3">
                  <c:v>23570.192329999998</c:v>
                </c:pt>
                <c:pt idx="4">
                  <c:v>13841.43168</c:v>
                </c:pt>
                <c:pt idx="5">
                  <c:v>29604.20423</c:v>
                </c:pt>
                <c:pt idx="6">
                  <c:v>38046.115509999996</c:v>
                </c:pt>
                <c:pt idx="7">
                  <c:v>8531.404</c:v>
                </c:pt>
                <c:pt idx="8">
                  <c:v>12813.475789999999</c:v>
                </c:pt>
                <c:pt idx="9">
                  <c:v>13236.81835</c:v>
                </c:pt>
                <c:pt idx="10">
                  <c:v>37161.081159999965</c:v>
                </c:pt>
                <c:pt idx="11">
                  <c:v>41084.43057999999</c:v>
                </c:pt>
                <c:pt idx="12">
                  <c:v>11164.88653</c:v>
                </c:pt>
              </c:numCache>
            </c:numRef>
          </c:val>
          <c:extLst>
            <c:ext xmlns:c16="http://schemas.microsoft.com/office/drawing/2014/chart" uri="{C3380CC4-5D6E-409C-BE32-E72D297353CC}">
              <c16:uniqueId val="{00000000-B71D-0941-BD4E-5189BC615A49}"/>
            </c:ext>
          </c:extLst>
        </c:ser>
        <c:dLbls>
          <c:showLegendKey val="0"/>
          <c:showVal val="1"/>
          <c:showCatName val="0"/>
          <c:showSerName val="0"/>
          <c:showPercent val="0"/>
          <c:showBubbleSize val="0"/>
        </c:dLbls>
        <c:gapWidth val="150"/>
        <c:axId val="1131688848"/>
        <c:axId val="1131687760"/>
      </c:barChart>
      <c:catAx>
        <c:axId val="1131688848"/>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1131687760"/>
        <c:crosses val="autoZero"/>
        <c:auto val="1"/>
        <c:lblAlgn val="ctr"/>
        <c:lblOffset val="100"/>
        <c:noMultiLvlLbl val="0"/>
      </c:catAx>
      <c:valAx>
        <c:axId val="1131687760"/>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131688848"/>
        <c:crosses val="autoZero"/>
        <c:crossBetween val="between"/>
        <c:dispUnits>
          <c:builtInUnit val="tenThousand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单位：千万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sz="1200" b="1" dirty="0">
                <a:latin typeface="+mn-ea"/>
                <a:ea typeface="+mn-ea"/>
              </a:rPr>
              <a:t>站内品牌词相关搜索词搜索人数</a:t>
            </a:r>
            <a:endParaRPr lang="en-US" altLang="zh-CN" sz="1200" b="1" dirty="0">
              <a:latin typeface="+mn-ea"/>
              <a:ea typeface="+mn-ea"/>
            </a:endParaRPr>
          </a:p>
        </c:rich>
      </c:tx>
      <c:layout>
        <c:manualLayout>
          <c:xMode val="edge"/>
          <c:yMode val="edge"/>
          <c:x val="0.29452016230886141"/>
          <c:y val="7.1503305782599606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4405464273594699"/>
          <c:y val="0.15257851180756107"/>
          <c:w val="0.536241804171529"/>
          <c:h val="0.79980507642456211"/>
        </c:manualLayout>
      </c:layout>
      <c:barChart>
        <c:barDir val="bar"/>
        <c:grouping val="clustered"/>
        <c:varyColors val="0"/>
        <c:ser>
          <c:idx val="0"/>
          <c:order val="0"/>
          <c:tx>
            <c:strRef>
              <c:f>Sheet1!$B$1</c:f>
              <c:strCache>
                <c:ptCount val="1"/>
                <c:pt idx="0">
                  <c:v>22.10月</c:v>
                </c:pt>
              </c:strCache>
            </c:strRef>
          </c:tx>
          <c:spPr>
            <a:solidFill>
              <a:schemeClr val="accent3">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Sheet1!$A$2:$A$11</c:f>
              <c:strCache>
                <c:ptCount val="10"/>
                <c:pt idx="0">
                  <c:v>nespresso</c:v>
                </c:pt>
                <c:pt idx="1">
                  <c:v>nespresso胶囊</c:v>
                </c:pt>
                <c:pt idx="2">
                  <c:v>nespresso咖啡机</c:v>
                </c:pt>
                <c:pt idx="3">
                  <c:v>nespresso官方旗舰店</c:v>
                </c:pt>
                <c:pt idx="4">
                  <c:v>nespresso胶囊咖啡机</c:v>
                </c:pt>
                <c:pt idx="5">
                  <c:v>咖啡胶囊nespresso</c:v>
                </c:pt>
                <c:pt idx="6">
                  <c:v>nespresso 咖啡机</c:v>
                </c:pt>
                <c:pt idx="7">
                  <c:v>胶囊咖啡nespresso</c:v>
                </c:pt>
                <c:pt idx="8">
                  <c:v>胶囊咖啡机nespresso</c:v>
                </c:pt>
                <c:pt idx="9">
                  <c:v>nespresso胶囊机</c:v>
                </c:pt>
              </c:strCache>
            </c:strRef>
          </c:cat>
          <c:val>
            <c:numRef>
              <c:f>Sheet1!$B$2:$B$11</c:f>
              <c:numCache>
                <c:formatCode>General</c:formatCode>
                <c:ptCount val="10"/>
                <c:pt idx="0">
                  <c:v>18382</c:v>
                </c:pt>
                <c:pt idx="1">
                  <c:v>14313</c:v>
                </c:pt>
                <c:pt idx="2">
                  <c:v>7358</c:v>
                </c:pt>
                <c:pt idx="3">
                  <c:v>5217</c:v>
                </c:pt>
                <c:pt idx="4">
                  <c:v>4253</c:v>
                </c:pt>
                <c:pt idx="5">
                  <c:v>3194</c:v>
                </c:pt>
                <c:pt idx="6">
                  <c:v>4364</c:v>
                </c:pt>
                <c:pt idx="7">
                  <c:v>739</c:v>
                </c:pt>
                <c:pt idx="8">
                  <c:v>884</c:v>
                </c:pt>
                <c:pt idx="9">
                  <c:v>1270</c:v>
                </c:pt>
              </c:numCache>
            </c:numRef>
          </c:val>
          <c:extLst>
            <c:ext xmlns:c16="http://schemas.microsoft.com/office/drawing/2014/chart" uri="{C3380CC4-5D6E-409C-BE32-E72D297353CC}">
              <c16:uniqueId val="{00000000-629B-394D-8E72-7401607A304E}"/>
            </c:ext>
          </c:extLst>
        </c:ser>
        <c:ser>
          <c:idx val="1"/>
          <c:order val="1"/>
          <c:tx>
            <c:strRef>
              <c:f>Sheet1!$C$1</c:f>
              <c:strCache>
                <c:ptCount val="1"/>
                <c:pt idx="0">
                  <c:v>23.10月</c:v>
                </c:pt>
              </c:strCache>
            </c:strRef>
          </c:tx>
          <c:spPr>
            <a:solidFill>
              <a:schemeClr val="accent2">
                <a:lumMod val="50000"/>
              </a:schemeClr>
            </a:solidFill>
            <a:ln>
              <a:noFill/>
            </a:ln>
            <a:effectLst/>
          </c:spPr>
          <c:invertIfNegative val="0"/>
          <c:dLbls>
            <c:dLbl>
              <c:idx val="0"/>
              <c:layout>
                <c:manualLayout>
                  <c:x val="0"/>
                  <c:y val="-2.884144559199301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29B-394D-8E72-7401607A304E}"/>
                </c:ext>
              </c:extLst>
            </c:dLbl>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Sheet1!$A$2:$A$11</c:f>
              <c:strCache>
                <c:ptCount val="10"/>
                <c:pt idx="0">
                  <c:v>nespresso</c:v>
                </c:pt>
                <c:pt idx="1">
                  <c:v>nespresso胶囊</c:v>
                </c:pt>
                <c:pt idx="2">
                  <c:v>nespresso咖啡机</c:v>
                </c:pt>
                <c:pt idx="3">
                  <c:v>nespresso官方旗舰店</c:v>
                </c:pt>
                <c:pt idx="4">
                  <c:v>nespresso胶囊咖啡机</c:v>
                </c:pt>
                <c:pt idx="5">
                  <c:v>咖啡胶囊nespresso</c:v>
                </c:pt>
                <c:pt idx="6">
                  <c:v>nespresso 咖啡机</c:v>
                </c:pt>
                <c:pt idx="7">
                  <c:v>胶囊咖啡nespresso</c:v>
                </c:pt>
                <c:pt idx="8">
                  <c:v>胶囊咖啡机nespresso</c:v>
                </c:pt>
                <c:pt idx="9">
                  <c:v>nespresso胶囊机</c:v>
                </c:pt>
              </c:strCache>
            </c:strRef>
          </c:cat>
          <c:val>
            <c:numRef>
              <c:f>Sheet1!$C$2:$C$11</c:f>
              <c:numCache>
                <c:formatCode>General</c:formatCode>
                <c:ptCount val="10"/>
                <c:pt idx="0">
                  <c:v>13678</c:v>
                </c:pt>
                <c:pt idx="1">
                  <c:v>10102</c:v>
                </c:pt>
                <c:pt idx="2">
                  <c:v>8040</c:v>
                </c:pt>
                <c:pt idx="3">
                  <c:v>3282</c:v>
                </c:pt>
                <c:pt idx="4">
                  <c:v>3159</c:v>
                </c:pt>
                <c:pt idx="5">
                  <c:v>2732</c:v>
                </c:pt>
                <c:pt idx="6">
                  <c:v>2009</c:v>
                </c:pt>
                <c:pt idx="7">
                  <c:v>1538</c:v>
                </c:pt>
                <c:pt idx="8">
                  <c:v>1219</c:v>
                </c:pt>
                <c:pt idx="9">
                  <c:v>984</c:v>
                </c:pt>
              </c:numCache>
            </c:numRef>
          </c:val>
          <c:extLst>
            <c:ext xmlns:c16="http://schemas.microsoft.com/office/drawing/2014/chart" uri="{C3380CC4-5D6E-409C-BE32-E72D297353CC}">
              <c16:uniqueId val="{00000002-629B-394D-8E72-7401607A304E}"/>
            </c:ext>
          </c:extLst>
        </c:ser>
        <c:dLbls>
          <c:showLegendKey val="0"/>
          <c:showVal val="0"/>
          <c:showCatName val="0"/>
          <c:showSerName val="0"/>
          <c:showPercent val="0"/>
          <c:showBubbleSize val="0"/>
        </c:dLbls>
        <c:gapWidth val="80"/>
        <c:axId val="960512624"/>
        <c:axId val="960514256"/>
      </c:barChart>
      <c:catAx>
        <c:axId val="96051262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ea"/>
                <a:ea typeface="+mn-ea"/>
                <a:cs typeface="+mn-cs"/>
              </a:defRPr>
            </a:pPr>
            <a:endParaRPr lang="zh-CN"/>
          </a:p>
        </c:txPr>
        <c:crossAx val="960514256"/>
        <c:crosses val="autoZero"/>
        <c:auto val="1"/>
        <c:lblAlgn val="ctr"/>
        <c:lblOffset val="100"/>
        <c:noMultiLvlLbl val="0"/>
      </c:catAx>
      <c:valAx>
        <c:axId val="960514256"/>
        <c:scaling>
          <c:orientation val="minMax"/>
        </c:scaling>
        <c:delete val="1"/>
        <c:axPos val="t"/>
        <c:numFmt formatCode="#,##0_ " sourceLinked="1"/>
        <c:majorTickMark val="none"/>
        <c:minorTickMark val="none"/>
        <c:tickLblPos val="nextTo"/>
        <c:crossAx val="960512624"/>
        <c:crosses val="autoZero"/>
        <c:crossBetween val="between"/>
      </c:valAx>
      <c:spPr>
        <a:noFill/>
        <a:ln>
          <a:noFill/>
        </a:ln>
        <a:effectLst/>
      </c:spPr>
    </c:plotArea>
    <c:legend>
      <c:legendPos val="t"/>
      <c:layout>
        <c:manualLayout>
          <c:xMode val="edge"/>
          <c:yMode val="edge"/>
          <c:x val="0.31843358851080517"/>
          <c:y val="7.6335511969261471E-2"/>
          <c:w val="0.40318295697505774"/>
          <c:h val="5.5390298770537985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sz="1200"/>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nSpc>
                <a:spcPct val="80000"/>
              </a:lnSpc>
              <a:defRPr sz="1200" b="1" i="0" u="none" strike="noStrike" kern="1200" spc="0" baseline="0">
                <a:solidFill>
                  <a:schemeClr val="tx1">
                    <a:lumMod val="75000"/>
                    <a:lumOff val="2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r>
              <a:rPr lang="en-US" sz="1200" b="1" dirty="0">
                <a:solidFill>
                  <a:schemeClr val="tx1">
                    <a:lumMod val="75000"/>
                    <a:lumOff val="25000"/>
                  </a:schemeClr>
                </a:solidFill>
              </a:rPr>
              <a:t>Nespresso</a:t>
            </a:r>
            <a:r>
              <a:rPr lang="zh-CN" sz="1200" b="1" dirty="0">
                <a:solidFill>
                  <a:schemeClr val="tx1">
                    <a:lumMod val="75000"/>
                    <a:lumOff val="25000"/>
                  </a:schemeClr>
                </a:solidFill>
              </a:rPr>
              <a:t>小红书笔记数</a:t>
            </a:r>
            <a:r>
              <a:rPr lang="en-US" sz="1200" b="1" dirty="0">
                <a:solidFill>
                  <a:schemeClr val="tx1">
                    <a:lumMod val="75000"/>
                    <a:lumOff val="25000"/>
                  </a:schemeClr>
                </a:solidFill>
              </a:rPr>
              <a:t>*</a:t>
            </a:r>
          </a:p>
          <a:p>
            <a:pPr>
              <a:lnSpc>
                <a:spcPct val="80000"/>
              </a:lnSpc>
              <a:defRPr sz="1200" b="1">
                <a:solidFill>
                  <a:schemeClr val="tx1">
                    <a:lumMod val="75000"/>
                    <a:lumOff val="25000"/>
                  </a:schemeClr>
                </a:solidFill>
              </a:defRPr>
            </a:pPr>
            <a:r>
              <a:rPr lang="zh-CN" sz="1200" b="1" dirty="0">
                <a:solidFill>
                  <a:schemeClr val="tx1">
                    <a:lumMod val="75000"/>
                    <a:lumOff val="25000"/>
                  </a:schemeClr>
                </a:solidFill>
              </a:rPr>
              <a:t>与站内搜索人数</a:t>
            </a:r>
            <a:r>
              <a:rPr lang="en-US" sz="1200" b="1" dirty="0">
                <a:solidFill>
                  <a:schemeClr val="tx1">
                    <a:lumMod val="75000"/>
                    <a:lumOff val="25000"/>
                  </a:schemeClr>
                </a:solidFill>
              </a:rPr>
              <a:t>*</a:t>
            </a:r>
            <a:r>
              <a:rPr lang="zh-CN" sz="1200" b="1" dirty="0">
                <a:solidFill>
                  <a:schemeClr val="tx1">
                    <a:lumMod val="75000"/>
                    <a:lumOff val="25000"/>
                  </a:schemeClr>
                </a:solidFill>
              </a:rPr>
              <a:t>的关系</a:t>
            </a:r>
          </a:p>
        </c:rich>
      </c:tx>
      <c:layout>
        <c:manualLayout>
          <c:xMode val="edge"/>
          <c:yMode val="edge"/>
          <c:x val="0.26021300949154041"/>
          <c:y val="0"/>
        </c:manualLayout>
      </c:layout>
      <c:overlay val="0"/>
      <c:spPr>
        <a:noFill/>
        <a:ln>
          <a:noFill/>
        </a:ln>
        <a:effectLst/>
      </c:spPr>
      <c:txPr>
        <a:bodyPr rot="0" spcFirstLastPara="1" vertOverflow="ellipsis" vert="horz" wrap="square" anchor="ctr" anchorCtr="1"/>
        <a:lstStyle/>
        <a:p>
          <a:pPr>
            <a:lnSpc>
              <a:spcPct val="80000"/>
            </a:lnSpc>
            <a:defRPr sz="1200" b="1" i="0" u="none" strike="noStrike" kern="1200" spc="0" baseline="0">
              <a:solidFill>
                <a:schemeClr val="tx1">
                  <a:lumMod val="75000"/>
                  <a:lumOff val="2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zh-CN"/>
        </a:p>
      </c:txPr>
    </c:title>
    <c:autoTitleDeleted val="0"/>
    <c:plotArea>
      <c:layout>
        <c:manualLayout>
          <c:layoutTarget val="inner"/>
          <c:xMode val="edge"/>
          <c:yMode val="edge"/>
          <c:x val="0.12817785602391832"/>
          <c:y val="0.15947351366364743"/>
          <c:w val="0.78226283845109101"/>
          <c:h val="0.75809789065995958"/>
        </c:manualLayout>
      </c:layout>
      <c:scatterChart>
        <c:scatterStyle val="lineMarker"/>
        <c:varyColors val="0"/>
        <c:ser>
          <c:idx val="0"/>
          <c:order val="0"/>
          <c:tx>
            <c:strRef>
              <c:f>Sheet1!$B$1</c:f>
              <c:strCache>
                <c:ptCount val="1"/>
                <c:pt idx="0">
                  <c:v>Y 值</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1"/>
            <c:dispEq val="1"/>
            <c:trendlineLbl>
              <c:layout>
                <c:manualLayout>
                  <c:x val="0.10786187067597112"/>
                  <c:y val="0.20398130860349448"/>
                </c:manualLayout>
              </c:layout>
              <c:tx>
                <c:rich>
                  <a:bodyPr rot="0" spcFirstLastPara="1" vertOverflow="ellipsis" vert="horz" wrap="square" anchor="ctr" anchorCtr="1"/>
                  <a:lstStyle/>
                  <a:p>
                    <a:pPr>
                      <a:defRPr sz="105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r>
                      <a:rPr lang="en-US" altLang="zh-CN" baseline="0" dirty="0"/>
                      <a:t>y = -35.69x + 1815.2</a:t>
                    </a:r>
                    <a:br>
                      <a:rPr lang="en-US" altLang="zh-CN" baseline="0" dirty="0"/>
                    </a:br>
                    <a:r>
                      <a:rPr lang="en-US" altLang="zh-CN" b="1" baseline="0" dirty="0"/>
                      <a:t>R = -0.21</a:t>
                    </a:r>
                    <a:endParaRPr lang="en-US" altLang="zh-CN" b="1" dirty="0"/>
                  </a:p>
                </c:rich>
              </c:tx>
              <c:numFmt formatCode="General" sourceLinked="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zh-CN"/>
                </a:p>
              </c:txPr>
            </c:trendlineLbl>
          </c:trendline>
          <c:xVal>
            <c:numRef>
              <c:f>Sheet1!$A$2:$A$29</c:f>
              <c:numCache>
                <c:formatCode>General</c:formatCode>
                <c:ptCount val="28"/>
                <c:pt idx="0">
                  <c:v>2</c:v>
                </c:pt>
                <c:pt idx="1">
                  <c:v>2</c:v>
                </c:pt>
                <c:pt idx="2">
                  <c:v>1</c:v>
                </c:pt>
                <c:pt idx="3">
                  <c:v>0</c:v>
                </c:pt>
                <c:pt idx="4">
                  <c:v>4</c:v>
                </c:pt>
                <c:pt idx="5">
                  <c:v>2</c:v>
                </c:pt>
                <c:pt idx="6">
                  <c:v>6</c:v>
                </c:pt>
                <c:pt idx="7">
                  <c:v>2</c:v>
                </c:pt>
                <c:pt idx="8">
                  <c:v>1</c:v>
                </c:pt>
                <c:pt idx="9">
                  <c:v>0</c:v>
                </c:pt>
                <c:pt idx="10">
                  <c:v>0</c:v>
                </c:pt>
                <c:pt idx="11">
                  <c:v>1</c:v>
                </c:pt>
                <c:pt idx="12">
                  <c:v>0</c:v>
                </c:pt>
                <c:pt idx="13">
                  <c:v>2</c:v>
                </c:pt>
                <c:pt idx="14">
                  <c:v>1</c:v>
                </c:pt>
                <c:pt idx="15">
                  <c:v>3</c:v>
                </c:pt>
                <c:pt idx="16">
                  <c:v>5</c:v>
                </c:pt>
                <c:pt idx="17">
                  <c:v>1</c:v>
                </c:pt>
                <c:pt idx="18">
                  <c:v>0</c:v>
                </c:pt>
                <c:pt idx="19">
                  <c:v>2</c:v>
                </c:pt>
                <c:pt idx="20">
                  <c:v>2</c:v>
                </c:pt>
                <c:pt idx="21">
                  <c:v>4</c:v>
                </c:pt>
                <c:pt idx="22">
                  <c:v>1</c:v>
                </c:pt>
                <c:pt idx="23">
                  <c:v>4</c:v>
                </c:pt>
                <c:pt idx="24">
                  <c:v>2</c:v>
                </c:pt>
                <c:pt idx="25">
                  <c:v>1</c:v>
                </c:pt>
                <c:pt idx="26">
                  <c:v>0</c:v>
                </c:pt>
                <c:pt idx="27">
                  <c:v>1</c:v>
                </c:pt>
              </c:numCache>
            </c:numRef>
          </c:xVal>
          <c:yVal>
            <c:numRef>
              <c:f>Sheet1!$B$2:$B$29</c:f>
              <c:numCache>
                <c:formatCode>General</c:formatCode>
                <c:ptCount val="28"/>
                <c:pt idx="0">
                  <c:v>1538</c:v>
                </c:pt>
                <c:pt idx="1">
                  <c:v>1661</c:v>
                </c:pt>
                <c:pt idx="2">
                  <c:v>1785</c:v>
                </c:pt>
                <c:pt idx="3">
                  <c:v>1720</c:v>
                </c:pt>
                <c:pt idx="4">
                  <c:v>1752</c:v>
                </c:pt>
                <c:pt idx="5">
                  <c:v>1727</c:v>
                </c:pt>
                <c:pt idx="6">
                  <c:v>1674</c:v>
                </c:pt>
                <c:pt idx="7">
                  <c:v>1738</c:v>
                </c:pt>
                <c:pt idx="8">
                  <c:v>2273</c:v>
                </c:pt>
                <c:pt idx="9">
                  <c:v>2305</c:v>
                </c:pt>
                <c:pt idx="10">
                  <c:v>2146</c:v>
                </c:pt>
                <c:pt idx="11">
                  <c:v>2510</c:v>
                </c:pt>
                <c:pt idx="12">
                  <c:v>1631</c:v>
                </c:pt>
                <c:pt idx="13">
                  <c:v>1469</c:v>
                </c:pt>
                <c:pt idx="14">
                  <c:v>1429</c:v>
                </c:pt>
                <c:pt idx="15">
                  <c:v>1564</c:v>
                </c:pt>
                <c:pt idx="16">
                  <c:v>1607</c:v>
                </c:pt>
                <c:pt idx="17">
                  <c:v>1632</c:v>
                </c:pt>
                <c:pt idx="18">
                  <c:v>1733</c:v>
                </c:pt>
                <c:pt idx="19">
                  <c:v>1625</c:v>
                </c:pt>
                <c:pt idx="20">
                  <c:v>1503</c:v>
                </c:pt>
                <c:pt idx="21">
                  <c:v>1576</c:v>
                </c:pt>
                <c:pt idx="22">
                  <c:v>1948</c:v>
                </c:pt>
                <c:pt idx="23">
                  <c:v>2040</c:v>
                </c:pt>
                <c:pt idx="24">
                  <c:v>1815</c:v>
                </c:pt>
                <c:pt idx="25">
                  <c:v>1638</c:v>
                </c:pt>
                <c:pt idx="26">
                  <c:v>1492</c:v>
                </c:pt>
                <c:pt idx="27">
                  <c:v>1509</c:v>
                </c:pt>
              </c:numCache>
            </c:numRef>
          </c:yVal>
          <c:smooth val="0"/>
          <c:extLst>
            <c:ext xmlns:c16="http://schemas.microsoft.com/office/drawing/2014/chart" uri="{C3380CC4-5D6E-409C-BE32-E72D297353CC}">
              <c16:uniqueId val="{00000002-16AC-4650-A845-424F4BFB2A2C}"/>
            </c:ext>
          </c:extLst>
        </c:ser>
        <c:dLbls>
          <c:showLegendKey val="0"/>
          <c:showVal val="0"/>
          <c:showCatName val="0"/>
          <c:showSerName val="0"/>
          <c:showPercent val="0"/>
          <c:showBubbleSize val="0"/>
        </c:dLbls>
        <c:axId val="2114762159"/>
        <c:axId val="804819519"/>
      </c:scatterChart>
      <c:valAx>
        <c:axId val="2114762159"/>
        <c:scaling>
          <c:orientation val="minMax"/>
          <c:max val="6"/>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zh-CN"/>
          </a:p>
        </c:txPr>
        <c:crossAx val="804819519"/>
        <c:crosses val="autoZero"/>
        <c:crossBetween val="midCat"/>
      </c:valAx>
      <c:valAx>
        <c:axId val="804819519"/>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defRPr>
            </a:pPr>
            <a:endParaRPr lang="zh-CN"/>
          </a:p>
        </c:txPr>
        <c:crossAx val="211476215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latin typeface="微软雅黑" panose="020B0503020204020204" pitchFamily="34" charset="-122"/>
          <a:ea typeface="微软雅黑" panose="020B0503020204020204" pitchFamily="34" charset="-122"/>
          <a:sym typeface="微软雅黑" panose="020B0503020204020204" pitchFamily="34" charset="-122"/>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b="1" dirty="0"/>
              <a:t>咖啡机大盘</a:t>
            </a:r>
            <a:r>
              <a:rPr lang="zh-CN" b="1" dirty="0"/>
              <a:t>销售金额趋势</a:t>
            </a:r>
            <a:r>
              <a:rPr lang="en-US" altLang="zh-CN" b="1" dirty="0"/>
              <a:t>(</a:t>
            </a:r>
            <a:r>
              <a:rPr lang="zh-CN" altLang="en-US" b="1" dirty="0"/>
              <a:t>指数</a:t>
            </a:r>
            <a:r>
              <a:rPr lang="en-US" altLang="zh-CN" b="1" dirty="0"/>
              <a:t>)</a:t>
            </a:r>
            <a:endParaRPr lang="en-US" b="1" dirty="0"/>
          </a:p>
        </c:rich>
      </c:tx>
      <c:layout>
        <c:manualLayout>
          <c:xMode val="edge"/>
          <c:yMode val="edge"/>
          <c:x val="0.30114461688480937"/>
          <c:y val="4.862595308782459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销售金额</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Sheet1!$A$2:$A$15</c:f>
              <c:strCache>
                <c:ptCount val="14"/>
                <c:pt idx="0">
                  <c:v>2022-11</c:v>
                </c:pt>
                <c:pt idx="1">
                  <c:v>2022-12</c:v>
                </c:pt>
                <c:pt idx="2">
                  <c:v>2023-01</c:v>
                </c:pt>
                <c:pt idx="3">
                  <c:v>2023-02</c:v>
                </c:pt>
                <c:pt idx="4">
                  <c:v>2023-03</c:v>
                </c:pt>
                <c:pt idx="5">
                  <c:v>2023-04</c:v>
                </c:pt>
                <c:pt idx="6">
                  <c:v>2023-05</c:v>
                </c:pt>
                <c:pt idx="7">
                  <c:v>2023-06</c:v>
                </c:pt>
                <c:pt idx="8">
                  <c:v>2023-07</c:v>
                </c:pt>
                <c:pt idx="9">
                  <c:v>2023-08</c:v>
                </c:pt>
                <c:pt idx="10">
                  <c:v>2023-09</c:v>
                </c:pt>
                <c:pt idx="11">
                  <c:v>2023-10</c:v>
                </c:pt>
                <c:pt idx="12">
                  <c:v>2023-11</c:v>
                </c:pt>
                <c:pt idx="13">
                  <c:v>2023-12</c:v>
                </c:pt>
              </c:strCache>
            </c:strRef>
          </c:cat>
          <c:val>
            <c:numRef>
              <c:f>Sheet1!$B$2:$B$15</c:f>
              <c:numCache>
                <c:formatCode>General</c:formatCode>
                <c:ptCount val="14"/>
                <c:pt idx="0">
                  <c:v>711901030</c:v>
                </c:pt>
                <c:pt idx="1">
                  <c:v>384178750</c:v>
                </c:pt>
                <c:pt idx="2">
                  <c:v>229588170</c:v>
                </c:pt>
                <c:pt idx="3">
                  <c:v>299354820</c:v>
                </c:pt>
                <c:pt idx="4">
                  <c:v>380733620</c:v>
                </c:pt>
                <c:pt idx="5">
                  <c:v>327328560</c:v>
                </c:pt>
                <c:pt idx="6">
                  <c:v>480032650</c:v>
                </c:pt>
                <c:pt idx="7">
                  <c:v>594761920</c:v>
                </c:pt>
                <c:pt idx="8">
                  <c:v>250434740</c:v>
                </c:pt>
                <c:pt idx="9">
                  <c:v>347341130</c:v>
                </c:pt>
                <c:pt idx="10">
                  <c:v>330116310</c:v>
                </c:pt>
                <c:pt idx="11">
                  <c:v>631112440</c:v>
                </c:pt>
                <c:pt idx="12">
                  <c:v>725010840</c:v>
                </c:pt>
                <c:pt idx="13">
                  <c:v>373718150</c:v>
                </c:pt>
              </c:numCache>
            </c:numRef>
          </c:val>
          <c:extLst>
            <c:ext xmlns:c16="http://schemas.microsoft.com/office/drawing/2014/chart" uri="{C3380CC4-5D6E-409C-BE32-E72D297353CC}">
              <c16:uniqueId val="{00000000-9214-D74F-AC93-0AEF8F824F7C}"/>
            </c:ext>
          </c:extLst>
        </c:ser>
        <c:dLbls>
          <c:showLegendKey val="0"/>
          <c:showVal val="1"/>
          <c:showCatName val="0"/>
          <c:showSerName val="0"/>
          <c:showPercent val="0"/>
          <c:showBubbleSize val="0"/>
        </c:dLbls>
        <c:gapWidth val="150"/>
        <c:axId val="960505552"/>
        <c:axId val="960506640"/>
      </c:barChart>
      <c:catAx>
        <c:axId val="960505552"/>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960506640"/>
        <c:crosses val="autoZero"/>
        <c:auto val="1"/>
        <c:lblAlgn val="ctr"/>
        <c:lblOffset val="100"/>
        <c:noMultiLvlLbl val="0"/>
      </c:catAx>
      <c:valAx>
        <c:axId val="960506640"/>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960505552"/>
        <c:crosses val="autoZero"/>
        <c:crossBetween val="between"/>
        <c:dispUnits>
          <c:builtInUnit val="hundredMillion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千万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j-ea"/>
                <a:ea typeface="+mj-ea"/>
                <a:cs typeface="+mn-cs"/>
              </a:defRPr>
            </a:pPr>
            <a:r>
              <a:rPr lang="zh-CN" altLang="en-US" sz="1400" b="1" dirty="0">
                <a:latin typeface="+mj-ea"/>
                <a:ea typeface="+mj-ea"/>
              </a:rPr>
              <a:t>全渠道咖啡机市场品牌集中度</a:t>
            </a:r>
            <a:endParaRPr lang="en-US" altLang="zh-CN" sz="1400" b="1" dirty="0">
              <a:latin typeface="+mj-ea"/>
              <a:ea typeface="+mj-ea"/>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j-ea"/>
              <a:ea typeface="+mj-ea"/>
              <a:cs typeface="+mn-cs"/>
            </a:defRPr>
          </a:pPr>
          <a:endParaRPr lang="zh-CN"/>
        </a:p>
      </c:txPr>
    </c:title>
    <c:autoTitleDeleted val="0"/>
    <c:plotArea>
      <c:layout>
        <c:manualLayout>
          <c:layoutTarget val="inner"/>
          <c:xMode val="edge"/>
          <c:yMode val="edge"/>
          <c:x val="0.14755838994254547"/>
          <c:y val="0.135511047222969"/>
          <c:w val="0.70488322011490911"/>
          <c:h val="0.69769179701859396"/>
        </c:manualLayout>
      </c:layout>
      <c:pieChart>
        <c:varyColors val="1"/>
        <c:ser>
          <c:idx val="0"/>
          <c:order val="0"/>
          <c:tx>
            <c:strRef>
              <c:f>Sheet1!$B$1</c:f>
              <c:strCache>
                <c:ptCount val="1"/>
                <c:pt idx="0">
                  <c:v>销售金额</c:v>
                </c:pt>
              </c:strCache>
            </c:strRef>
          </c:tx>
          <c:dPt>
            <c:idx val="0"/>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1-831E-2541-B965-D9F0E0E68598}"/>
              </c:ext>
            </c:extLst>
          </c:dPt>
          <c:dPt>
            <c:idx val="1"/>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3-831E-2541-B965-D9F0E0E68598}"/>
              </c:ext>
            </c:extLst>
          </c:dPt>
          <c:dPt>
            <c:idx val="2"/>
            <c:bubble3D val="0"/>
            <c:spPr>
              <a:solidFill>
                <a:schemeClr val="accent1">
                  <a:lumMod val="40000"/>
                  <a:lumOff val="60000"/>
                </a:schemeClr>
              </a:solidFill>
              <a:ln w="19050">
                <a:solidFill>
                  <a:schemeClr val="lt1"/>
                </a:solidFill>
              </a:ln>
              <a:effectLst/>
            </c:spPr>
            <c:extLst>
              <c:ext xmlns:c16="http://schemas.microsoft.com/office/drawing/2014/chart" uri="{C3380CC4-5D6E-409C-BE32-E72D297353CC}">
                <c16:uniqueId val="{00000005-831E-2541-B965-D9F0E0E68598}"/>
              </c:ext>
            </c:extLst>
          </c:dPt>
          <c:dPt>
            <c:idx val="3"/>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07-831E-2541-B965-D9F0E0E68598}"/>
              </c:ext>
            </c:extLst>
          </c:dPt>
          <c:dPt>
            <c:idx val="4"/>
            <c:bubble3D val="0"/>
            <c:spPr>
              <a:solidFill>
                <a:schemeClr val="accent2"/>
              </a:solidFill>
              <a:ln w="19050">
                <a:solidFill>
                  <a:schemeClr val="lt1"/>
                </a:solidFill>
              </a:ln>
              <a:effectLst/>
            </c:spPr>
            <c:extLst>
              <c:ext xmlns:c16="http://schemas.microsoft.com/office/drawing/2014/chart" uri="{C3380CC4-5D6E-409C-BE32-E72D297353CC}">
                <c16:uniqueId val="{00000009-831E-2541-B965-D9F0E0E68598}"/>
              </c:ext>
            </c:extLst>
          </c:dPt>
          <c:dPt>
            <c:idx val="5"/>
            <c:bubble3D val="0"/>
            <c:spPr>
              <a:solidFill>
                <a:schemeClr val="accent1">
                  <a:lumMod val="20000"/>
                  <a:lumOff val="80000"/>
                </a:schemeClr>
              </a:solidFill>
              <a:ln w="19050">
                <a:solidFill>
                  <a:schemeClr val="lt1"/>
                </a:solidFill>
              </a:ln>
              <a:effectLst/>
            </c:spPr>
            <c:extLst>
              <c:ext xmlns:c16="http://schemas.microsoft.com/office/drawing/2014/chart" uri="{C3380CC4-5D6E-409C-BE32-E72D297353CC}">
                <c16:uniqueId val="{0000000B-831E-2541-B965-D9F0E0E68598}"/>
              </c:ext>
            </c:extLst>
          </c:dPt>
          <c:dLbls>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zh-CN"/>
                </a:p>
              </c:txPr>
              <c:dLblPos val="bestFit"/>
              <c:showLegendKey val="0"/>
              <c:showVal val="0"/>
              <c:showCatName val="1"/>
              <c:showSerName val="0"/>
              <c:showPercent val="1"/>
              <c:showBubbleSize val="0"/>
              <c:extLst>
                <c:ext xmlns:c16="http://schemas.microsoft.com/office/drawing/2014/chart" uri="{C3380CC4-5D6E-409C-BE32-E72D297353CC}">
                  <c16:uniqueId val="{00000001-831E-2541-B965-D9F0E0E68598}"/>
                </c:ext>
              </c:extLst>
            </c:dLbl>
            <c:dLbl>
              <c:idx val="1"/>
              <c:layout>
                <c:manualLayout>
                  <c:x val="-0.11467488158489164"/>
                  <c:y val="-9.8058849025858246E-3"/>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831E-2541-B965-D9F0E0E68598}"/>
                </c:ext>
              </c:extLst>
            </c:dLbl>
            <c:dLbl>
              <c:idx val="2"/>
              <c:layout>
                <c:manualLayout>
                  <c:x val="-0.10549019281776696"/>
                  <c:y val="-5.9092081223287227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831E-2541-B965-D9F0E0E68598}"/>
                </c:ext>
              </c:extLst>
            </c:dLbl>
            <c:dLbl>
              <c:idx val="3"/>
              <c:layout>
                <c:manualLayout>
                  <c:x val="-2.0868497562408776E-2"/>
                  <c:y val="-0.17081470183196809"/>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831E-2541-B965-D9F0E0E68598}"/>
                </c:ext>
              </c:extLst>
            </c:dLbl>
            <c:dLbl>
              <c:idx val="4"/>
              <c:layout>
                <c:manualLayout>
                  <c:x val="0.18170545471678762"/>
                  <c:y val="-7.1993767248426793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831E-2541-B965-D9F0E0E68598}"/>
                </c:ext>
              </c:extLst>
            </c:dLbl>
            <c:dLbl>
              <c:idx val="5"/>
              <c:layout>
                <c:manualLayout>
                  <c:x val="0.16652379249848256"/>
                  <c:y val="0.14563433061016223"/>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831E-2541-B965-D9F0E0E68598}"/>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top1</c:v>
                </c:pt>
                <c:pt idx="1">
                  <c:v>top2</c:v>
                </c:pt>
                <c:pt idx="2">
                  <c:v>top3</c:v>
                </c:pt>
                <c:pt idx="3">
                  <c:v>TOP4-10</c:v>
                </c:pt>
                <c:pt idx="4">
                  <c:v>TOP11-20</c:v>
                </c:pt>
                <c:pt idx="5">
                  <c:v>其他商家</c:v>
                </c:pt>
              </c:strCache>
            </c:strRef>
          </c:cat>
          <c:val>
            <c:numRef>
              <c:f>Sheet1!$B$2:$B$7</c:f>
              <c:numCache>
                <c:formatCode>General</c:formatCode>
                <c:ptCount val="6"/>
                <c:pt idx="0">
                  <c:v>40240574.0</c:v>
                </c:pt>
                <c:pt idx="1">
                  <c:v>12192892.0</c:v>
                </c:pt>
                <c:pt idx="2">
                  <c:v>9954125.0</c:v>
                </c:pt>
                <c:pt idx="3">
                  <c:v>37494044.0</c:v>
                </c:pt>
                <c:pt idx="4">
                  <c:v>21447324.0</c:v>
                </c:pt>
                <c:pt idx="5">
                  <c:v>21455552.0</c:v>
                </c:pt>
              </c:numCache>
            </c:numRef>
          </c:val>
          <c:extLst>
            <c:ext xmlns:c16="http://schemas.microsoft.com/office/drawing/2014/chart" uri="{C3380CC4-5D6E-409C-BE32-E72D297353CC}">
              <c16:uniqueId val="{0000000C-831E-2541-B965-D9F0E0E68598}"/>
            </c:ext>
          </c:extLst>
        </c:ser>
        <c:dLbls>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48895362165615908"/>
          <c:y val="6.5309081516746262E-2"/>
          <c:w val="0.54257769743368711"/>
          <c:h val="0.90432223984778515"/>
        </c:manualLayout>
      </c:layout>
      <c:barChart>
        <c:barDir val="bar"/>
        <c:grouping val="clustered"/>
        <c:varyColors val="0"/>
        <c:ser>
          <c:idx val="0"/>
          <c:order val="0"/>
          <c:tx>
            <c:strRef>
              <c:f>Sheet1!$B$1</c:f>
              <c:strCache>
                <c:ptCount val="1"/>
                <c:pt idx="0">
                  <c:v>交易金额</c:v>
                </c:pt>
              </c:strCache>
            </c:strRef>
          </c:tx>
          <c:spPr>
            <a:solidFill>
              <a:schemeClr val="accent1"/>
            </a:solidFill>
            <a:ln>
              <a:noFill/>
            </a:ln>
            <a:effectLst/>
          </c:spPr>
          <c:invertIfNegative val="0"/>
          <c:dLbls>
            <c:dLbl>
              <c:idx val="0"/>
              <c:layout>
                <c:manualLayout>
                  <c:x val="-0.13020827993426851"/>
                  <c:y val="2.9351077037771902E-7"/>
                </c:manualLayout>
              </c:layout>
              <c:tx>
                <c:rich>
                  <a:bodyPr/>
                  <a:lstStyle/>
                  <a:p>
                    <a:r>
                      <a:t>4024万</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97C-A544-8ABF-6D191B241506}"/>
                </c:ext>
              </c:extLst>
            </c:dLbl>
            <c:dLbl>
              <c:idx val="1"/>
              <c:tx>
                <c:rich>
                  <a:bodyPr/>
                  <a:lstStyle/>
                  <a:p>
                    <a:r>
                      <a:t>1219万</a:t>
                    </a:r>
                  </a:p>
                </c:rich>
              </c:tx>
              <c:showLegendKey val="0"/>
              <c:showVal val="1"/>
              <c:showCatName val="0"/>
              <c:showSerName val="0"/>
              <c:showPercent val="0"/>
              <c:showBubbleSize val="0"/>
            </c:dLbl>
            <c:dLbl>
              <c:idx val="2"/>
              <c:tx>
                <c:rich>
                  <a:bodyPr/>
                  <a:lstStyle/>
                  <a:p>
                    <a:r>
                      <a:t>995万</a:t>
                    </a:r>
                  </a:p>
                </c:rich>
              </c:tx>
              <c:showLegendKey val="0"/>
              <c:showVal val="1"/>
              <c:showCatName val="0"/>
              <c:showSerName val="0"/>
              <c:showPercent val="0"/>
              <c:showBubbleSize val="0"/>
            </c:dLbl>
            <c:dLbl>
              <c:idx val="3"/>
              <c:tx>
                <c:rich>
                  <a:bodyPr/>
                  <a:lstStyle/>
                  <a:p>
                    <a:r>
                      <a:t>811万</a:t>
                    </a:r>
                  </a:p>
                </c:rich>
              </c:tx>
              <c:showLegendKey val="0"/>
              <c:showVal val="1"/>
              <c:showCatName val="0"/>
              <c:showSerName val="0"/>
              <c:showPercent val="0"/>
              <c:showBubbleSize val="0"/>
            </c:dLbl>
            <c:dLbl>
              <c:idx val="4"/>
              <c:tx>
                <c:rich>
                  <a:bodyPr/>
                  <a:lstStyle/>
                  <a:p>
                    <a:r>
                      <a:t>686万</a:t>
                    </a:r>
                  </a:p>
                </c:rich>
              </c:tx>
              <c:showLegendKey val="0"/>
              <c:showVal val="1"/>
              <c:showCatName val="0"/>
              <c:showSerName val="0"/>
              <c:showPercent val="0"/>
              <c:showBubbleSize val="0"/>
            </c:dLbl>
            <c:dLbl>
              <c:idx val="5"/>
              <c:tx>
                <c:rich>
                  <a:bodyPr/>
                  <a:lstStyle/>
                  <a:p>
                    <a:r>
                      <a:t>601万</a:t>
                    </a:r>
                  </a:p>
                </c:rich>
              </c:tx>
              <c:showLegendKey val="0"/>
              <c:showVal val="1"/>
              <c:showCatName val="0"/>
              <c:showSerName val="0"/>
              <c:showPercent val="0"/>
              <c:showBubbleSize val="0"/>
            </c:dLbl>
            <c:dLbl>
              <c:idx val="6"/>
              <c:tx>
                <c:rich>
                  <a:bodyPr/>
                  <a:lstStyle/>
                  <a:p>
                    <a:r>
                      <a:t>434万</a:t>
                    </a:r>
                  </a:p>
                </c:rich>
              </c:tx>
              <c:showLegendKey val="0"/>
              <c:showVal val="1"/>
              <c:showCatName val="0"/>
              <c:showSerName val="0"/>
              <c:showPercent val="0"/>
              <c:showBubbleSize val="0"/>
            </c:dLbl>
            <c:dLbl>
              <c:idx val="7"/>
              <c:tx>
                <c:rich>
                  <a:bodyPr/>
                  <a:lstStyle/>
                  <a:p>
                    <a:r>
                      <a:t>423万</a:t>
                    </a:r>
                  </a:p>
                </c:rich>
              </c:tx>
              <c:showLegendKey val="0"/>
              <c:showVal val="1"/>
              <c:showCatName val="0"/>
              <c:showSerName val="0"/>
              <c:showPercent val="0"/>
              <c:showBubbleSize val="0"/>
            </c:dLbl>
            <c:dLbl>
              <c:idx val="8"/>
              <c:tx>
                <c:rich>
                  <a:bodyPr/>
                  <a:lstStyle/>
                  <a:p>
                    <a:r>
                      <a:t>411万</a:t>
                    </a:r>
                  </a:p>
                </c:rich>
              </c:tx>
              <c:showLegendKey val="0"/>
              <c:showVal val="1"/>
              <c:showCatName val="0"/>
              <c:showSerName val="0"/>
              <c:showPercent val="0"/>
              <c:showBubbleSize val="0"/>
            </c:dLbl>
            <c:dLbl>
              <c:idx val="9"/>
              <c:tx>
                <c:rich>
                  <a:bodyPr/>
                  <a:lstStyle/>
                  <a:p>
                    <a:r>
                      <a:t>384万</a:t>
                    </a:r>
                  </a:p>
                </c:rich>
              </c:tx>
              <c:showLegendKey val="0"/>
              <c:showVal val="1"/>
              <c:showCatName val="0"/>
              <c:showSerName val="0"/>
              <c:showPercent val="0"/>
              <c:showBubbleSize val="0"/>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maxim'sdeparis</c:v>
                </c:pt>
                <c:pt idx="7">
                  <c:v>Breville/铂富</c:v>
                </c:pt>
                <c:pt idx="8">
                  <c:v>SMEG</c:v>
                </c:pt>
                <c:pt idx="9">
                  <c:v>Bear/小熊</c:v>
                </c:pt>
              </c:strCache>
            </c:strRef>
          </c:cat>
          <c:val>
            <c:numRef>
              <c:f>Sheet1!$B$2:$B$11</c:f>
              <c:numCache>
                <c:formatCode>General</c:formatCode>
                <c:ptCount val="10"/>
                <c:pt idx="0">
                  <c:v>40240574</c:v>
                </c:pt>
                <c:pt idx="1">
                  <c:v>12192892</c:v>
                </c:pt>
                <c:pt idx="2">
                  <c:v>9954125</c:v>
                </c:pt>
                <c:pt idx="3">
                  <c:v>8110534</c:v>
                </c:pt>
                <c:pt idx="4">
                  <c:v>6860013</c:v>
                </c:pt>
                <c:pt idx="5">
                  <c:v>6006534</c:v>
                </c:pt>
                <c:pt idx="6">
                  <c:v>4339862</c:v>
                </c:pt>
                <c:pt idx="7">
                  <c:v>4227975</c:v>
                </c:pt>
                <c:pt idx="8">
                  <c:v>4110548</c:v>
                </c:pt>
                <c:pt idx="9">
                  <c:v>3838578</c:v>
                </c:pt>
              </c:numCache>
            </c:numRef>
          </c:val>
          <c:extLst>
            <c:ext xmlns:c16="http://schemas.microsoft.com/office/drawing/2014/chart" uri="{C3380CC4-5D6E-409C-BE32-E72D297353CC}">
              <c16:uniqueId val="{00000001-D97C-A544-8ABF-6D191B241506}"/>
            </c:ext>
          </c:extLst>
        </c:ser>
        <c:dLbls>
          <c:showLegendKey val="0"/>
          <c:showVal val="0"/>
          <c:showCatName val="0"/>
          <c:showSerName val="0"/>
          <c:showPercent val="0"/>
          <c:showBubbleSize val="0"/>
        </c:dLbls>
        <c:gapWidth val="150"/>
        <c:axId val="960519152"/>
        <c:axId val="960514800"/>
      </c:barChart>
      <c:catAx>
        <c:axId val="96051915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960514800"/>
        <c:crosses val="autoZero"/>
        <c:auto val="1"/>
        <c:lblAlgn val="ctr"/>
        <c:lblOffset val="100"/>
        <c:noMultiLvlLbl val="0"/>
      </c:catAx>
      <c:valAx>
        <c:axId val="960514800"/>
        <c:scaling>
          <c:orientation val="minMax"/>
        </c:scaling>
        <c:delete val="0"/>
        <c:axPos val="t"/>
        <c:numFmt formatCode="#,##0" sourceLinked="0"/>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60519152"/>
        <c:crosses val="autoZero"/>
        <c:crossBetween val="between"/>
        <c:dispUnits>
          <c:builtInUnit val="tenThousand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en-US" b="1" dirty="0"/>
              <a:t>咖啡机品牌官旗控盘率变化</a:t>
            </a:r>
            <a:endParaRPr lang="zh-CN" b="1" dirty="0"/>
          </a:p>
        </c:rich>
      </c:tx>
      <c:layout>
        <c:manualLayout>
          <c:xMode val="edge"/>
          <c:yMode val="edge"/>
          <c:x val="0.26878161855144206"/>
          <c:y val="8.4898723176682934E-3"/>
        </c:manualLayout>
      </c:layout>
      <c:overlay val="0"/>
      <c:spPr>
        <a:noFill/>
        <a:ln>
          <a:noFill/>
        </a:ln>
        <a:effectLst/>
      </c:spPr>
    </c:title>
    <c:autoTitleDeleted val="0"/>
    <c:plotArea>
      <c:layout>
        <c:manualLayout>
          <c:layoutTarget val="inner"/>
          <c:xMode val="edge"/>
          <c:yMode val="edge"/>
          <c:x val="0.27515149260057853"/>
          <c:y val="0.158500190581748"/>
          <c:w val="0.47984171776508366"/>
          <c:h val="0.81467648470297938"/>
        </c:manualLayout>
      </c:layout>
      <c:barChart>
        <c:barDir val="bar"/>
        <c:grouping val="clustered"/>
        <c:varyColors val="0"/>
        <c:ser>
          <c:idx val="1"/>
          <c:order val="0"/>
          <c:tx>
            <c:strRef>
              <c:f>Sheet1!$B$1</c:f>
              <c:strCache>
                <c:ptCount val="1"/>
                <c:pt idx="0">
                  <c:v>22年11月控盘率</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0"/>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maxim'sdeparis</c:v>
                </c:pt>
                <c:pt idx="7">
                  <c:v>Breville/铂富</c:v>
                </c:pt>
                <c:pt idx="8">
                  <c:v>SMEG</c:v>
                </c:pt>
                <c:pt idx="9">
                  <c:v>Bear/小熊</c:v>
                </c:pt>
              </c:strCache>
            </c:strRef>
          </c:cat>
          <c:val>
            <c:numRef>
              <c:f>Sheet1!$B$2:$B$11</c:f>
              <c:numCache>
                <c:formatCode>General</c:formatCode>
                <c:ptCount val="10"/>
                <c:pt idx="0">
                  <c:v>0.44137041702575674</c:v>
                </c:pt>
                <c:pt idx="1">
                  <c:v>0.40314444115980996</c:v>
                </c:pt>
                <c:pt idx="2">
                  <c:v>0.7540707483013587</c:v>
                </c:pt>
                <c:pt idx="3">
                  <c:v>0.3248782917953826</c:v>
                </c:pt>
                <c:pt idx="4">
                  <c:v>0.7577222897806603</c:v>
                </c:pt>
                <c:pt idx="5">
                  <c:v>0.5122596613930941</c:v>
                </c:pt>
                <c:pt idx="6">
                  <c:v>0.846736113019817</c:v>
                </c:pt>
                <c:pt idx="7">
                  <c:v>0.12628467133452298</c:v>
                </c:pt>
                <c:pt idx="8">
                  <c:v>0.567563704603807</c:v>
                </c:pt>
                <c:pt idx="9">
                  <c:v>0.0</c:v>
                </c:pt>
              </c:numCache>
            </c:numRef>
          </c:val>
          <c:extLst>
            <c:ext xmlns:c16="http://schemas.microsoft.com/office/drawing/2014/chart" uri="{C3380CC4-5D6E-409C-BE32-E72D297353CC}">
              <c16:uniqueId val="{0000000A-DB59-7F4B-B3DC-5F2F5A0F4B3D}"/>
            </c:ext>
          </c:extLst>
        </c:ser>
        <c:ser>
          <c:idx val="0"/>
          <c:order val="1"/>
          <c:tx>
            <c:strRef>
              <c:f>Sheet1!$C$1</c:f>
              <c:strCache>
                <c:ptCount val="1"/>
                <c:pt idx="0">
                  <c:v>23年11月控盘率</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Delonghi/德龙</c:v>
                </c:pt>
                <c:pt idx="1">
                  <c:v>格米莱</c:v>
                </c:pt>
                <c:pt idx="2">
                  <c:v>Barsetto/百胜图</c:v>
                </c:pt>
                <c:pt idx="3">
                  <c:v>Petrus/柏翠</c:v>
                </c:pt>
                <c:pt idx="4">
                  <c:v>NESPRESSO/奈斯派索</c:v>
                </c:pt>
                <c:pt idx="5">
                  <c:v>Philips/飞利浦</c:v>
                </c:pt>
                <c:pt idx="6">
                  <c:v>maxim'sdeparis</c:v>
                </c:pt>
                <c:pt idx="7">
                  <c:v>Breville/铂富</c:v>
                </c:pt>
                <c:pt idx="8">
                  <c:v>SMEG</c:v>
                </c:pt>
                <c:pt idx="9">
                  <c:v>Bear/小熊</c:v>
                </c:pt>
              </c:strCache>
            </c:strRef>
          </c:cat>
          <c:val>
            <c:numRef>
              <c:f>Sheet1!$C$2:$C$11</c:f>
              <c:numCache>
                <c:formatCode>General</c:formatCode>
                <c:ptCount val="10"/>
                <c:pt idx="0">
                  <c:v>0.5048211787436233</c:v>
                </c:pt>
                <c:pt idx="1">
                  <c:v>0.8560612199304316</c:v>
                </c:pt>
                <c:pt idx="2">
                  <c:v>0.8011869451106953</c:v>
                </c:pt>
                <c:pt idx="3">
                  <c:v>0.576828726690499</c:v>
                </c:pt>
                <c:pt idx="4">
                  <c:v>0.6423881412469626</c:v>
                </c:pt>
                <c:pt idx="5">
                  <c:v>0.32244036244529706</c:v>
                </c:pt>
                <c:pt idx="6">
                  <c:v>0.8644297906246788</c:v>
                </c:pt>
                <c:pt idx="7">
                  <c:v>0.19461444308445533</c:v>
                </c:pt>
                <c:pt idx="8">
                  <c:v>0.6516882907096572</c:v>
                </c:pt>
                <c:pt idx="9">
                  <c:v>0.5695666468155656</c:v>
                </c:pt>
              </c:numCache>
            </c:numRef>
          </c:val>
          <c:extLst>
            <c:ext xmlns:c16="http://schemas.microsoft.com/office/drawing/2014/chart" uri="{C3380CC4-5D6E-409C-BE32-E72D297353CC}">
              <c16:uniqueId val="{0000000B-DB59-7F4B-B3DC-5F2F5A0F4B3D}"/>
            </c:ext>
          </c:extLst>
        </c:ser>
        <c:dLbls>
          <c:showLegendKey val="0"/>
          <c:showVal val="0"/>
          <c:showCatName val="0"/>
          <c:showSerName val="0"/>
          <c:showPercent val="0"/>
          <c:showBubbleSize val="0"/>
        </c:dLbls>
        <c:gapWidth val="60"/>
        <c:axId val="960513712"/>
        <c:axId val="960510992"/>
      </c:barChart>
      <c:catAx>
        <c:axId val="96051371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960510992"/>
        <c:crosses val="autoZero"/>
        <c:auto val="1"/>
        <c:lblAlgn val="ctr"/>
        <c:lblOffset val="100"/>
        <c:noMultiLvlLbl val="0"/>
      </c:catAx>
      <c:valAx>
        <c:axId val="960510992"/>
        <c:scaling>
          <c:orientation val="minMax"/>
        </c:scaling>
        <c:delete val="1"/>
        <c:axPos val="t"/>
        <c:numFmt formatCode="0%" sourceLinked="1"/>
        <c:majorTickMark val="none"/>
        <c:minorTickMark val="none"/>
        <c:tickLblPos val="nextTo"/>
        <c:crossAx val="960513712"/>
        <c:crosses val="autoZero"/>
        <c:crossBetween val="between"/>
      </c:valAx>
      <c:spPr>
        <a:noFill/>
        <a:ln>
          <a:noFill/>
        </a:ln>
        <a:effectLst/>
      </c:spPr>
    </c:plotArea>
    <c:legend>
      <c:legendPos val="t"/>
      <c:layout>
        <c:manualLayout>
          <c:xMode val="edge"/>
          <c:yMode val="edge"/>
          <c:x val="0.18102701314496961"/>
          <c:y val="0.10070414689038928"/>
          <c:w val="0.45889710740558126"/>
          <c:h val="5.256077723555496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zh-CN"/>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b="1" dirty="0"/>
              <a:t>官旗咖啡机</a:t>
            </a:r>
            <a:r>
              <a:rPr lang="zh-CN" b="1" dirty="0"/>
              <a:t>销售金额趋势</a:t>
            </a:r>
            <a:endParaRPr lang="en-US" b="1" dirty="0"/>
          </a:p>
        </c:rich>
      </c:tx>
      <c:layout>
        <c:manualLayout>
          <c:xMode val="edge"/>
          <c:yMode val="edge"/>
          <c:x val="0.30114461688480937"/>
          <c:y val="4.862595308782459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支付金额</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Sheet1!$A$2:$A$14</c:f>
              <c:strCache>
                <c:ptCount val="13"/>
                <c:pt idx="0">
                  <c:v>2022-12</c:v>
                </c:pt>
                <c:pt idx="1">
                  <c:v>2023-01</c:v>
                </c:pt>
                <c:pt idx="2">
                  <c:v>2023-02</c:v>
                </c:pt>
                <c:pt idx="3">
                  <c:v>2023-03</c:v>
                </c:pt>
                <c:pt idx="4">
                  <c:v>2023-04</c:v>
                </c:pt>
                <c:pt idx="5">
                  <c:v>2023-05</c:v>
                </c:pt>
                <c:pt idx="6">
                  <c:v>2023-06</c:v>
                </c:pt>
                <c:pt idx="7">
                  <c:v>2023-07</c:v>
                </c:pt>
                <c:pt idx="8">
                  <c:v>2023-08</c:v>
                </c:pt>
                <c:pt idx="9">
                  <c:v>2023-09</c:v>
                </c:pt>
                <c:pt idx="10">
                  <c:v>2023-10</c:v>
                </c:pt>
                <c:pt idx="11">
                  <c:v>2023-11</c:v>
                </c:pt>
                <c:pt idx="12">
                  <c:v>2023-12</c:v>
                </c:pt>
              </c:strCache>
            </c:strRef>
          </c:cat>
          <c:val>
            <c:numRef>
              <c:f>Sheet1!$B$2:$B$14</c:f>
              <c:numCache>
                <c:formatCode>General</c:formatCode>
                <c:ptCount val="13"/>
                <c:pt idx="0">
                  <c:v>8411848</c:v>
                </c:pt>
                <c:pt idx="1">
                  <c:v>4342139</c:v>
                </c:pt>
                <c:pt idx="2">
                  <c:v>4698419</c:v>
                </c:pt>
                <c:pt idx="3">
                  <c:v>6979963</c:v>
                </c:pt>
                <c:pt idx="4">
                  <c:v>5519409</c:v>
                </c:pt>
                <c:pt idx="5">
                  <c:v>9669213</c:v>
                </c:pt>
                <c:pt idx="6">
                  <c:v>13463656</c:v>
                </c:pt>
                <c:pt idx="7">
                  <c:v>2919505</c:v>
                </c:pt>
                <c:pt idx="8">
                  <c:v>4150051</c:v>
                </c:pt>
                <c:pt idx="9">
                  <c:v>3853764</c:v>
                </c:pt>
                <c:pt idx="10">
                  <c:v>11672199</c:v>
                </c:pt>
                <c:pt idx="11">
                  <c:v>15245726</c:v>
                </c:pt>
                <c:pt idx="12">
                  <c:v>4406802</c:v>
                </c:pt>
              </c:numCache>
            </c:numRef>
          </c:val>
          <c:extLst>
            <c:ext xmlns:c16="http://schemas.microsoft.com/office/drawing/2014/chart" uri="{C3380CC4-5D6E-409C-BE32-E72D297353CC}">
              <c16:uniqueId val="{00000000-9FEF-4844-B4F7-B7B269FA1909}"/>
            </c:ext>
          </c:extLst>
        </c:ser>
        <c:dLbls>
          <c:showLegendKey val="0"/>
          <c:showVal val="1"/>
          <c:showCatName val="0"/>
          <c:showSerName val="0"/>
          <c:showPercent val="0"/>
          <c:showBubbleSize val="0"/>
        </c:dLbls>
        <c:gapWidth val="150"/>
        <c:axId val="960515888"/>
        <c:axId val="960507728"/>
      </c:barChart>
      <c:catAx>
        <c:axId val="960515888"/>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960507728"/>
        <c:crosses val="autoZero"/>
        <c:auto val="1"/>
        <c:lblAlgn val="ctr"/>
        <c:lblOffset val="100"/>
        <c:noMultiLvlLbl val="0"/>
      </c:catAx>
      <c:valAx>
        <c:axId val="960507728"/>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960515888"/>
        <c:crosses val="autoZero"/>
        <c:crossBetween val="between"/>
        <c:dispUnits>
          <c:builtInUnit val="tenThousand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单位：万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r>
              <a:t>2023年12月咖啡机购买人群画像（Nespresso官旗vs.行业）</a:t>
            </a:r>
          </a:p>
        </c:rich>
      </c:tx>
      <c:overlay val="0"/>
      <c:spPr>
        <a:noFill/>
        <a:ln>
          <a:noFill/>
        </a:ln>
        <a:effectLst/>
      </c:spPr>
      <c:txPr>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3.8312016866959786E-2"/>
          <c:y val="0.17100504507853317"/>
          <c:w val="0.93724847107440168"/>
          <c:h val="0.6751022669259622"/>
        </c:manualLayout>
      </c:layout>
      <c:barChart>
        <c:barDir val="col"/>
        <c:grouping val="clustered"/>
        <c:varyColors val="0"/>
        <c:ser>
          <c:idx val="3"/>
          <c:order val="1"/>
          <c:tx>
            <c:strRef>
              <c:f>Sheet1!$C$1</c:f>
              <c:strCache>
                <c:ptCount val="1"/>
                <c:pt idx="0">
                  <c:v>23.12店铺购买人群</c:v>
                </c:pt>
              </c:strCache>
            </c:strRef>
          </c:tx>
          <c:spPr>
            <a:solidFill>
              <a:schemeClr val="accent5"/>
            </a:solidFill>
            <a:ln>
              <a:noFill/>
            </a:ln>
            <a:effectLst/>
          </c:spPr>
          <c:invertIfNegative val="0"/>
          <c:dPt>
            <c:idx val="4"/>
            <c:invertIfNegative val="0"/>
            <c:bubble3D val="0"/>
            <c:spPr>
              <a:solidFill>
                <a:schemeClr val="accent5"/>
              </a:solidFill>
              <a:ln>
                <a:noFill/>
              </a:ln>
              <a:effectLst/>
            </c:spPr>
            <c:extLst>
              <c:ext xmlns:c16="http://schemas.microsoft.com/office/drawing/2014/chart" uri="{C3380CC4-5D6E-409C-BE32-E72D297353CC}">
                <c16:uniqueId val="{00000001-FC5C-5C44-B7B1-3CE679B2529B}"/>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3-FC5C-5C44-B7B1-3CE679B2529B}"/>
              </c:ext>
            </c:extLst>
          </c:dPt>
          <c:dPt>
            <c:idx val="8"/>
            <c:invertIfNegative val="0"/>
            <c:bubble3D val="0"/>
            <c:spPr>
              <a:solidFill>
                <a:schemeClr val="accent5"/>
              </a:solidFill>
              <a:ln>
                <a:noFill/>
              </a:ln>
              <a:effectLst/>
            </c:spPr>
            <c:extLst>
              <c:ext xmlns:c16="http://schemas.microsoft.com/office/drawing/2014/chart" uri="{C3380CC4-5D6E-409C-BE32-E72D297353CC}">
                <c16:uniqueId val="{00000005-FC5C-5C44-B7B1-3CE679B2529B}"/>
              </c:ext>
            </c:extLst>
          </c:dPt>
          <c:dPt>
            <c:idx val="10"/>
            <c:invertIfNegative val="0"/>
            <c:bubble3D val="0"/>
            <c:spPr>
              <a:solidFill>
                <a:schemeClr val="accent5"/>
              </a:solidFill>
              <a:ln>
                <a:noFill/>
              </a:ln>
              <a:effectLst/>
            </c:spPr>
            <c:extLst>
              <c:ext xmlns:c16="http://schemas.microsoft.com/office/drawing/2014/chart" uri="{C3380CC4-5D6E-409C-BE32-E72D297353CC}">
                <c16:uniqueId val="{00000007-FC5C-5C44-B7B1-3CE679B2529B}"/>
              </c:ext>
            </c:extLst>
          </c:dPt>
          <c:dPt>
            <c:idx val="12"/>
            <c:invertIfNegative val="0"/>
            <c:bubble3D val="0"/>
            <c:spPr>
              <a:solidFill>
                <a:schemeClr val="accent5"/>
              </a:solidFill>
              <a:ln>
                <a:noFill/>
              </a:ln>
              <a:effectLst/>
            </c:spPr>
            <c:extLst>
              <c:ext xmlns:c16="http://schemas.microsoft.com/office/drawing/2014/chart" uri="{C3380CC4-5D6E-409C-BE32-E72D297353CC}">
                <c16:uniqueId val="{00000009-FC5C-5C44-B7B1-3CE679B2529B}"/>
              </c:ext>
            </c:extLst>
          </c:dPt>
          <c:dPt>
            <c:idx val="16"/>
            <c:invertIfNegative val="0"/>
            <c:bubble3D val="0"/>
            <c:spPr>
              <a:solidFill>
                <a:schemeClr val="accent5"/>
              </a:solidFill>
              <a:ln>
                <a:noFill/>
              </a:ln>
              <a:effectLst/>
            </c:spPr>
            <c:extLst>
              <c:ext xmlns:c16="http://schemas.microsoft.com/office/drawing/2014/chart" uri="{C3380CC4-5D6E-409C-BE32-E72D297353CC}">
                <c16:uniqueId val="{0000000B-FC5C-5C44-B7B1-3CE679B2529B}"/>
              </c:ext>
            </c:extLst>
          </c:dPt>
          <c:dPt>
            <c:idx val="19"/>
            <c:invertIfNegative val="0"/>
            <c:bubble3D val="0"/>
            <c:spPr>
              <a:solidFill>
                <a:schemeClr val="accent5"/>
              </a:solidFill>
              <a:ln>
                <a:noFill/>
              </a:ln>
              <a:effectLst/>
            </c:spPr>
            <c:extLst>
              <c:ext xmlns:c16="http://schemas.microsoft.com/office/drawing/2014/chart" uri="{C3380CC4-5D6E-409C-BE32-E72D297353CC}">
                <c16:uniqueId val="{0000000D-FC5C-5C44-B7B1-3CE679B2529B}"/>
              </c:ext>
            </c:extLst>
          </c:dPt>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1">
                    <c:v/>
                  </c:pt>
                  <c:pt idx="2">
                    <c:v>年龄</c:v>
                  </c:pt>
                  <c:pt idx="3">
                    <c:v/>
                  </c:pt>
                  <c:pt idx="4">
                    <c:v/>
                  </c:pt>
                  <c:pt idx="5">
                    <c:v/>
                  </c:pt>
                  <c:pt idx="6">
                    <c:v/>
                  </c:pt>
                  <c:pt idx="7">
                    <c:v/>
                  </c:pt>
                  <c:pt idx="8">
                    <c:v/>
                  </c:pt>
                  <c:pt idx="9">
                    <c:v>城市等级</c:v>
                  </c:pt>
                  <c:pt idx="10">
                    <c:v/>
                  </c:pt>
                  <c:pt idx="11">
                    <c:v/>
                  </c:pt>
                  <c:pt idx="12">
                    <c:v/>
                  </c:pt>
                  <c:pt idx="13">
                    <c:v/>
                  </c:pt>
                  <c:pt idx="14">
                    <c:v/>
                  </c:pt>
                  <c:pt idx="15">
                    <c:v>购买力</c:v>
                  </c:pt>
                  <c:pt idx="16">
                    <c:v/>
                  </c:pt>
                  <c:pt idx="17">
                    <c:v/>
                  </c:pt>
                  <c:pt idx="18">
                    <c:v/>
                  </c:pt>
                  <c:pt idx="19">
                    <c:v/>
                  </c:pt>
                </c:lvl>
              </c:multiLvlStrCache>
            </c:multiLvlStrRef>
          </c:cat>
          <c:val>
            <c:numRef>
              <c:f>Sheet1!$C$2:$C$21</c:f>
              <c:numCache>
                <c:formatCode>General</c:formatCode>
                <c:ptCount val="20"/>
                <c:pt idx="0">
                  <c:v>0.32115375892115</c:v>
                </c:pt>
                <c:pt idx="1">
                  <c:v>0.6573658829024754</c:v>
                </c:pt>
                <c:pt idx="2">
                  <c:v>0.05954209330307326</c:v>
                </c:pt>
                <c:pt idx="3">
                  <c:v>0.2111783507028258</c:v>
                </c:pt>
                <c:pt idx="4">
                  <c:v>0.2178297361314403</c:v>
                </c:pt>
                <c:pt idx="5">
                  <c:v>0.1956831880101141</c:v>
                </c:pt>
                <c:pt idx="6">
                  <c:v>0.0776458779605037</c:v>
                </c:pt>
                <c:pt idx="7">
                  <c:v>0.07076429393681327</c:v>
                </c:pt>
                <c:pt idx="8">
                  <c:v>0.1182873096950909</c:v>
                </c:pt>
                <c:pt idx="9">
                  <c:v>0.3820128691250051</c:v>
                </c:pt>
                <c:pt idx="10">
                  <c:v>0.3402430925925344</c:v>
                </c:pt>
                <c:pt idx="11">
                  <c:v>0.1807558353315287</c:v>
                </c:pt>
                <c:pt idx="12">
                  <c:v>0.05092576651750893</c:v>
                </c:pt>
                <c:pt idx="13">
                  <c:v>0.05455524462472259</c:v>
                </c:pt>
                <c:pt idx="14">
                  <c:v>0.01993970207266301</c:v>
                </c:pt>
                <c:pt idx="15">
                  <c:v>0.02355233830104136</c:v>
                </c:pt>
                <c:pt idx="16">
                  <c:v>0.04143207424816131</c:v>
                </c:pt>
                <c:pt idx="17">
                  <c:v>0.1116121425262342</c:v>
                </c:pt>
                <c:pt idx="18">
                  <c:v>0.2202183342937168</c:v>
                </c:pt>
                <c:pt idx="19">
                  <c:v>0.6303766295918279</c:v>
                </c:pt>
              </c:numCache>
            </c:numRef>
          </c:val>
          <c:extLst>
            <c:ext xmlns:c16="http://schemas.microsoft.com/office/drawing/2014/chart" uri="{C3380CC4-5D6E-409C-BE32-E72D297353CC}">
              <c16:uniqueId val="{0000000E-FC5C-5C44-B7B1-3CE679B2529B}"/>
            </c:ext>
          </c:extLst>
        </c:ser>
        <c:ser>
          <c:idx val="0"/>
          <c:order val="2"/>
          <c:tx>
            <c:strRef>
              <c:f>Sheet1!$D$1</c:f>
              <c:strCache>
                <c:ptCount val="1"/>
                <c:pt idx="0">
                  <c:v>22.12店铺购买人群</c:v>
                </c:pt>
              </c:strCache>
            </c:strRef>
          </c:tx>
          <c:spPr>
            <a:solidFill>
              <a:schemeClr val="accent1"/>
            </a:solidFill>
            <a:ln>
              <a:noFill/>
            </a:ln>
            <a:effectLst/>
          </c:spPr>
          <c:invertIfNegative val="0"/>
          <c:dPt>
            <c:idx val="4"/>
            <c:invertIfNegative val="0"/>
            <c:bubble3D val="0"/>
            <c:spPr>
              <a:solidFill>
                <a:schemeClr val="accent1"/>
              </a:solidFill>
              <a:ln>
                <a:noFill/>
              </a:ln>
              <a:effectLst/>
            </c:spPr>
            <c:extLst>
              <c:ext xmlns:c16="http://schemas.microsoft.com/office/drawing/2014/chart" uri="{C3380CC4-5D6E-409C-BE32-E72D297353CC}">
                <c16:uniqueId val="{00000010-FC5C-5C44-B7B1-3CE679B2529B}"/>
              </c:ext>
            </c:extLst>
          </c:dPt>
          <c:dPt>
            <c:idx val="5"/>
            <c:invertIfNegative val="0"/>
            <c:bubble3D val="0"/>
            <c:spPr>
              <a:solidFill>
                <a:schemeClr val="accent1"/>
              </a:solidFill>
              <a:ln>
                <a:noFill/>
              </a:ln>
              <a:effectLst/>
            </c:spPr>
            <c:extLst>
              <c:ext xmlns:c16="http://schemas.microsoft.com/office/drawing/2014/chart" uri="{C3380CC4-5D6E-409C-BE32-E72D297353CC}">
                <c16:uniqueId val="{00000012-FC5C-5C44-B7B1-3CE679B2529B}"/>
              </c:ext>
            </c:extLst>
          </c:dPt>
          <c:dPt>
            <c:idx val="6"/>
            <c:invertIfNegative val="0"/>
            <c:bubble3D val="0"/>
            <c:spPr>
              <a:solidFill>
                <a:schemeClr val="accent1"/>
              </a:solidFill>
              <a:ln>
                <a:noFill/>
              </a:ln>
              <a:effectLst/>
            </c:spPr>
            <c:extLst>
              <c:ext xmlns:c16="http://schemas.microsoft.com/office/drawing/2014/chart" uri="{C3380CC4-5D6E-409C-BE32-E72D297353CC}">
                <c16:uniqueId val="{00000014-FC5C-5C44-B7B1-3CE679B2529B}"/>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6-FC5C-5C44-B7B1-3CE679B2529B}"/>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8-FC5C-5C44-B7B1-3CE679B2529B}"/>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A-FC5C-5C44-B7B1-3CE679B2529B}"/>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C-FC5C-5C44-B7B1-3CE679B2529B}"/>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1E-FC5C-5C44-B7B1-3CE679B2529B}"/>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0-FC5C-5C44-B7B1-3CE679B2529B}"/>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2-FC5C-5C44-B7B1-3CE679B2529B}"/>
              </c:ext>
            </c:extLst>
          </c:dPt>
          <c:dPt>
            <c:idx val="21"/>
            <c:invertIfNegative val="0"/>
            <c:bubble3D val="0"/>
            <c:spPr>
              <a:solidFill>
                <a:schemeClr val="accent1"/>
              </a:solidFill>
              <a:ln>
                <a:noFill/>
              </a:ln>
              <a:effectLst/>
            </c:spPr>
            <c:extLst>
              <c:ext xmlns:c16="http://schemas.microsoft.com/office/drawing/2014/chart" uri="{C3380CC4-5D6E-409C-BE32-E72D297353CC}">
                <c16:uniqueId val="{00000024-FC5C-5C44-B7B1-3CE679B2529B}"/>
              </c:ext>
            </c:extLst>
          </c:dPt>
          <c:dPt>
            <c:idx val="25"/>
            <c:invertIfNegative val="0"/>
            <c:bubble3D val="0"/>
            <c:spPr>
              <a:solidFill>
                <a:schemeClr val="accent1"/>
              </a:solidFill>
              <a:ln>
                <a:noFill/>
              </a:ln>
              <a:effectLst/>
            </c:spPr>
            <c:extLst>
              <c:ext xmlns:c16="http://schemas.microsoft.com/office/drawing/2014/chart" uri="{C3380CC4-5D6E-409C-BE32-E72D297353CC}">
                <c16:uniqueId val="{00000026-FC5C-5C44-B7B1-3CE679B2529B}"/>
              </c:ext>
            </c:extLst>
          </c:dPt>
          <c:dPt>
            <c:idx val="26"/>
            <c:invertIfNegative val="0"/>
            <c:bubble3D val="0"/>
            <c:spPr>
              <a:solidFill>
                <a:schemeClr val="accent1"/>
              </a:solidFill>
              <a:ln>
                <a:noFill/>
              </a:ln>
              <a:effectLst/>
            </c:spPr>
            <c:extLst>
              <c:ext xmlns:c16="http://schemas.microsoft.com/office/drawing/2014/chart" uri="{C3380CC4-5D6E-409C-BE32-E72D297353CC}">
                <c16:uniqueId val="{00000028-FC5C-5C44-B7B1-3CE679B2529B}"/>
              </c:ext>
            </c:extLst>
          </c:dPt>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1">
                    <c:v/>
                  </c:pt>
                  <c:pt idx="2">
                    <c:v>年龄</c:v>
                  </c:pt>
                  <c:pt idx="3">
                    <c:v/>
                  </c:pt>
                  <c:pt idx="4">
                    <c:v/>
                  </c:pt>
                  <c:pt idx="5">
                    <c:v/>
                  </c:pt>
                  <c:pt idx="6">
                    <c:v/>
                  </c:pt>
                  <c:pt idx="7">
                    <c:v/>
                  </c:pt>
                  <c:pt idx="8">
                    <c:v/>
                  </c:pt>
                  <c:pt idx="9">
                    <c:v>城市等级</c:v>
                  </c:pt>
                  <c:pt idx="10">
                    <c:v/>
                  </c:pt>
                  <c:pt idx="11">
                    <c:v/>
                  </c:pt>
                  <c:pt idx="12">
                    <c:v/>
                  </c:pt>
                  <c:pt idx="13">
                    <c:v/>
                  </c:pt>
                  <c:pt idx="14">
                    <c:v/>
                  </c:pt>
                  <c:pt idx="15">
                    <c:v>购买力</c:v>
                  </c:pt>
                  <c:pt idx="16">
                    <c:v/>
                  </c:pt>
                  <c:pt idx="17">
                    <c:v/>
                  </c:pt>
                  <c:pt idx="18">
                    <c:v/>
                  </c:pt>
                  <c:pt idx="19">
                    <c:v/>
                  </c:pt>
                </c:lvl>
              </c:multiLvlStrCache>
            </c:multiLvlStrRef>
          </c:cat>
          <c:val>
            <c:numRef>
              <c:f>Sheet1!$D$2:$D$21</c:f>
              <c:numCache>
                <c:formatCode>General</c:formatCode>
                <c:ptCount val="20"/>
                <c:pt idx="0">
                  <c:v>0.2773316892513165</c:v>
                </c:pt>
                <c:pt idx="1">
                  <c:v>0.74062441212388</c:v>
                </c:pt>
                <c:pt idx="2">
                  <c:v>0.06030801595310985</c:v>
                </c:pt>
                <c:pt idx="3">
                  <c:v>0.2278233896501637</c:v>
                </c:pt>
                <c:pt idx="4">
                  <c:v>0.2440091226096287</c:v>
                </c:pt>
                <c:pt idx="5">
                  <c:v>0.1977385491207616</c:v>
                </c:pt>
                <c:pt idx="6">
                  <c:v>0.1397963144887545</c:v>
                </c:pt>
                <c:pt idx="7">
                  <c:v>0.06734520051055917</c:v>
                </c:pt>
                <c:pt idx="8">
                  <c:v>0.07935595263844634</c:v>
                </c:pt>
                <c:pt idx="9">
                  <c:v>0.3802065962394743</c:v>
                </c:pt>
                <c:pt idx="10">
                  <c:v>0.3659274979677278</c:v>
                </c:pt>
                <c:pt idx="11">
                  <c:v>0.1435289580403836</c:v>
                </c:pt>
                <c:pt idx="12">
                  <c:v>0.03768988204030891</c:v>
                </c:pt>
                <c:pt idx="13">
                  <c:v>0.0448884274789616</c:v>
                </c:pt>
                <c:pt idx="14">
                  <c:v>0.03431390605027602</c:v>
                </c:pt>
                <c:pt idx="15">
                  <c:v>0.008962063961488872</c:v>
                </c:pt>
                <c:pt idx="16">
                  <c:v>0.03856251022446264</c:v>
                </c:pt>
                <c:pt idx="17">
                  <c:v>0.1028176990277607</c:v>
                </c:pt>
                <c:pt idx="18">
                  <c:v>0.2308206707238351</c:v>
                </c:pt>
                <c:pt idx="19">
                  <c:v>0.6140289366308669</c:v>
                </c:pt>
              </c:numCache>
            </c:numRef>
          </c:val>
          <c:extLst>
            <c:ext xmlns:c16="http://schemas.microsoft.com/office/drawing/2014/chart" uri="{C3380CC4-5D6E-409C-BE32-E72D297353CC}">
              <c16:uniqueId val="{00000029-FC5C-5C44-B7B1-3CE679B2529B}"/>
            </c:ext>
          </c:extLst>
        </c:ser>
        <c:ser>
          <c:idx val="4"/>
          <c:order val="3"/>
          <c:tx>
            <c:strRef>
              <c:f>Sheet1!$E$1</c:f>
              <c:strCache>
                <c:ptCount val="1"/>
                <c:pt idx="0">
                  <c:v>23.12行业购买人群</c:v>
                </c:pt>
              </c:strCache>
            </c:strRef>
          </c:tx>
          <c:spPr>
            <a:solidFill>
              <a:schemeClr val="accent3">
                <a:lumMod val="60000"/>
                <a:lumOff val="40000"/>
              </a:schemeClr>
            </a:solidFill>
            <a:ln w="25400">
              <a:noFill/>
            </a:ln>
            <a:effectLst/>
          </c:spPr>
          <c:invertIfNegative val="0"/>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1">
                    <c:v/>
                  </c:pt>
                  <c:pt idx="2">
                    <c:v>年龄</c:v>
                  </c:pt>
                  <c:pt idx="3">
                    <c:v/>
                  </c:pt>
                  <c:pt idx="4">
                    <c:v/>
                  </c:pt>
                  <c:pt idx="5">
                    <c:v/>
                  </c:pt>
                  <c:pt idx="6">
                    <c:v/>
                  </c:pt>
                  <c:pt idx="7">
                    <c:v/>
                  </c:pt>
                  <c:pt idx="8">
                    <c:v/>
                  </c:pt>
                  <c:pt idx="9">
                    <c:v>城市等级</c:v>
                  </c:pt>
                  <c:pt idx="10">
                    <c:v/>
                  </c:pt>
                  <c:pt idx="11">
                    <c:v/>
                  </c:pt>
                  <c:pt idx="12">
                    <c:v/>
                  </c:pt>
                  <c:pt idx="13">
                    <c:v/>
                  </c:pt>
                  <c:pt idx="14">
                    <c:v/>
                  </c:pt>
                  <c:pt idx="15">
                    <c:v>购买力</c:v>
                  </c:pt>
                  <c:pt idx="16">
                    <c:v/>
                  </c:pt>
                  <c:pt idx="17">
                    <c:v/>
                  </c:pt>
                  <c:pt idx="18">
                    <c:v/>
                  </c:pt>
                  <c:pt idx="19">
                    <c:v/>
                  </c:pt>
                </c:lvl>
              </c:multiLvlStrCache>
            </c:multiLvlStrRef>
          </c:cat>
          <c:val>
            <c:numRef>
              <c:f>Sheet1!$E$2:$E$21</c:f>
              <c:numCache>
                <c:formatCode>General</c:formatCode>
                <c:ptCount val="20"/>
                <c:pt idx="0">
                  <c:v>0.3791009505821596</c:v>
                </c:pt>
                <c:pt idx="1">
                  <c:v>0.6191571028564445</c:v>
                </c:pt>
                <c:pt idx="2">
                  <c:v>0.08922825185467406</c:v>
                </c:pt>
                <c:pt idx="3">
                  <c:v>0.2119037287336979</c:v>
                </c:pt>
                <c:pt idx="4">
                  <c:v>0.2050300887158619</c:v>
                </c:pt>
                <c:pt idx="5">
                  <c:v>0.1688489958803862</c:v>
                </c:pt>
                <c:pt idx="6">
                  <c:v>0.1216595179071546</c:v>
                </c:pt>
                <c:pt idx="7">
                  <c:v>0.06908065263612324</c:v>
                </c:pt>
                <c:pt idx="8">
                  <c:v>0.1269182370775082</c:v>
                </c:pt>
                <c:pt idx="9">
                  <c:v>0.2293707327983794</c:v>
                </c:pt>
                <c:pt idx="10">
                  <c:v>0.3687655927343619</c:v>
                </c:pt>
                <c:pt idx="11">
                  <c:v>0.1946145854401375</c:v>
                </c:pt>
                <c:pt idx="12">
                  <c:v>0.06586681168631568</c:v>
                </c:pt>
                <c:pt idx="13">
                  <c:v>0.08542950707536064</c:v>
                </c:pt>
                <c:pt idx="14">
                  <c:v>0.04927514689809796</c:v>
                </c:pt>
                <c:pt idx="15">
                  <c:v>0.04419189717974043</c:v>
                </c:pt>
                <c:pt idx="16">
                  <c:v>0.1090461458969899</c:v>
                </c:pt>
                <c:pt idx="17">
                  <c:v>0.1818100641677705</c:v>
                </c:pt>
                <c:pt idx="18">
                  <c:v>0.2642729869557397</c:v>
                </c:pt>
                <c:pt idx="19">
                  <c:v>0.3952592909557972</c:v>
                </c:pt>
              </c:numCache>
            </c:numRef>
          </c:val>
          <c:extLst>
            <c:ext xmlns:c16="http://schemas.microsoft.com/office/drawing/2014/chart" uri="{C3380CC4-5D6E-409C-BE32-E72D297353CC}">
              <c16:uniqueId val="{0000002A-FC5C-5C44-B7B1-3CE679B2529B}"/>
            </c:ext>
          </c:extLst>
        </c:ser>
        <c:ser>
          <c:idx val="2"/>
          <c:order val="4"/>
          <c:tx>
            <c:strRef>
              <c:f>Sheet1!$F$1</c:f>
              <c:strCache>
                <c:ptCount val="1"/>
                <c:pt idx="0">
                  <c:v>22.12行业购买人群</c:v>
                </c:pt>
              </c:strCache>
            </c:strRef>
          </c:tx>
          <c:spPr>
            <a:solidFill>
              <a:schemeClr val="accent3"/>
            </a:solidFill>
            <a:ln w="25400">
              <a:noFill/>
            </a:ln>
            <a:effectLst/>
          </c:spPr>
          <c:invertIfNegative val="0"/>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1">
                    <c:v/>
                  </c:pt>
                  <c:pt idx="2">
                    <c:v>年龄</c:v>
                  </c:pt>
                  <c:pt idx="3">
                    <c:v/>
                  </c:pt>
                  <c:pt idx="4">
                    <c:v/>
                  </c:pt>
                  <c:pt idx="5">
                    <c:v/>
                  </c:pt>
                  <c:pt idx="6">
                    <c:v/>
                  </c:pt>
                  <c:pt idx="7">
                    <c:v/>
                  </c:pt>
                  <c:pt idx="8">
                    <c:v/>
                  </c:pt>
                  <c:pt idx="9">
                    <c:v>城市等级</c:v>
                  </c:pt>
                  <c:pt idx="10">
                    <c:v/>
                  </c:pt>
                  <c:pt idx="11">
                    <c:v/>
                  </c:pt>
                  <c:pt idx="12">
                    <c:v/>
                  </c:pt>
                  <c:pt idx="13">
                    <c:v/>
                  </c:pt>
                  <c:pt idx="14">
                    <c:v/>
                  </c:pt>
                  <c:pt idx="15">
                    <c:v>购买力</c:v>
                  </c:pt>
                  <c:pt idx="16">
                    <c:v/>
                  </c:pt>
                  <c:pt idx="17">
                    <c:v/>
                  </c:pt>
                  <c:pt idx="18">
                    <c:v/>
                  </c:pt>
                  <c:pt idx="19">
                    <c:v/>
                  </c:pt>
                </c:lvl>
              </c:multiLvlStrCache>
            </c:multiLvlStrRef>
          </c:cat>
          <c:val>
            <c:numRef>
              <c:f>Sheet1!$F$2:$F$21</c:f>
              <c:numCache>
                <c:formatCode>General</c:formatCode>
                <c:ptCount val="20"/>
                <c:pt idx="0">
                  <c:v>0.360689276752142</c:v>
                </c:pt>
                <c:pt idx="1">
                  <c:v>0.6388466766106432</c:v>
                </c:pt>
                <c:pt idx="2">
                  <c:v>0.07917379766105272</c:v>
                </c:pt>
                <c:pt idx="3">
                  <c:v>0.2046599805541424</c:v>
                </c:pt>
                <c:pt idx="4">
                  <c:v>0.2187260860404445</c:v>
                </c:pt>
                <c:pt idx="5">
                  <c:v>0.18017299245535</c:v>
                </c:pt>
                <c:pt idx="6">
                  <c:v>0.130059922785993</c:v>
                </c:pt>
                <c:pt idx="7">
                  <c:v>0.07072375039474496</c:v>
                </c:pt>
                <c:pt idx="8">
                  <c:v>0.1143370194899631</c:v>
                </c:pt>
                <c:pt idx="9">
                  <c:v>0.2472165843770785</c:v>
                </c:pt>
                <c:pt idx="10">
                  <c:v>0.3562718128670562</c:v>
                </c:pt>
                <c:pt idx="11">
                  <c:v>0.186567953096866</c:v>
                </c:pt>
                <c:pt idx="12">
                  <c:v>0.06611496311657754</c:v>
                </c:pt>
                <c:pt idx="13">
                  <c:v>0.08667275058665681</c:v>
                </c:pt>
                <c:pt idx="14">
                  <c:v>0.04747769225611938</c:v>
                </c:pt>
                <c:pt idx="15">
                  <c:v>0.03033721054515157</c:v>
                </c:pt>
                <c:pt idx="16">
                  <c:v>0.09888841952930612</c:v>
                </c:pt>
                <c:pt idx="17">
                  <c:v>0.1711387882273319</c:v>
                </c:pt>
                <c:pt idx="18">
                  <c:v>0.2640137209155348</c:v>
                </c:pt>
                <c:pt idx="19">
                  <c:v>0.4308639857784645</c:v>
                </c:pt>
              </c:numCache>
            </c:numRef>
          </c:val>
          <c:extLst>
            <c:ext xmlns:c16="http://schemas.microsoft.com/office/drawing/2014/chart" uri="{C3380CC4-5D6E-409C-BE32-E72D297353CC}">
              <c16:uniqueId val="{0000002B-FC5C-5C44-B7B1-3CE679B2529B}"/>
            </c:ext>
          </c:extLst>
        </c:ser>
        <c:dLbls>
          <c:showLegendKey val="0"/>
          <c:showVal val="0"/>
          <c:showCatName val="0"/>
          <c:showSerName val="0"/>
          <c:showPercent val="0"/>
          <c:showBubbleSize val="0"/>
        </c:dLbls>
        <c:gapWidth val="150"/>
        <c:axId val="960512080"/>
        <c:axId val="1023314016"/>
        <c:extLst>
          <c:ext xmlns:c15="http://schemas.microsoft.com/office/drawing/2012/chart" uri="{02D57815-91ED-43cb-92C2-25804820EDAC}">
            <c15:filteredBarSeries>
              <c15:ser>
                <c:idx val="1"/>
                <c:order val="0"/>
                <c:tx>
                  <c:strRef>
                    <c:extLst>
                      <c:ext uri="{02D57815-91ED-43cb-92C2-25804820EDAC}">
                        <c15:formulaRef>
                          <c15:sqref>Sheet1!$B$1</c15:sqref>
                        </c15:formulaRef>
                      </c:ext>
                    </c:extLst>
                    <c:strCache>
                      <c:ptCount val="1"/>
                      <c:pt idx="0">
                        <c:v>列1</c:v>
                      </c:pt>
                    </c:strCache>
                  </c:strRef>
                </c:tx>
                <c:spPr>
                  <a:solidFill>
                    <a:schemeClr val="accent2"/>
                  </a:solidFill>
                  <a:ln>
                    <a:noFill/>
                  </a:ln>
                  <a:effectLst/>
                </c:spPr>
                <c:invertIfNegative val="0"/>
                <c:dPt>
                  <c:idx val="20"/>
                  <c:invertIfNegative val="0"/>
                  <c:bubble3D val="0"/>
                  <c:spPr>
                    <a:solidFill>
                      <a:schemeClr val="accent2"/>
                    </a:solidFill>
                    <a:ln>
                      <a:noFill/>
                    </a:ln>
                    <a:effectLst/>
                  </c:spPr>
                  <c:extLst>
                    <c:ext xmlns:c16="http://schemas.microsoft.com/office/drawing/2014/chart" uri="{C3380CC4-5D6E-409C-BE32-E72D297353CC}">
                      <c16:uniqueId val="{00000044-FC5C-5C44-B7B1-3CE679B2529B}"/>
                    </c:ext>
                  </c:extLst>
                </c:dPt>
                <c:cat>
                  <c:multiLvlStrRef>
                    <c:extLst>
                      <c:ext uri="{02D57815-91ED-43cb-92C2-25804820EDAC}">
                        <c15:formulaRef>
                          <c15:sqref>Sheet1!$A$2:$B$21</c15:sqref>
                        </c15:formulaRef>
                      </c:ext>
                    </c:extLst>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extLst>
                      <c:ext uri="{02D57815-91ED-43cb-92C2-25804820EDAC}">
                        <c15:formulaRef>
                          <c15:sqref>Sheet1!$B$2:$B$21</c15:sqref>
                        </c15:formulaRef>
                      </c:ext>
                    </c:extLst>
                    <c:numCache>
                      <c:formatCode>0.00</c:formatCode>
                      <c:ptCount val="20"/>
                      <c:pt idx="0">
                        <c:v>0</c:v>
                      </c:pt>
                      <c:pt idx="1">
                        <c:v>0</c:v>
                      </c:pt>
                      <c:pt idx="2">
                        <c:v>0</c:v>
                      </c:pt>
                      <c:pt idx="3">
                        <c:v>0</c:v>
                      </c:pt>
                      <c:pt idx="4">
                        <c:v>0</c:v>
                      </c:pt>
                      <c:pt idx="5">
                        <c:v>0</c:v>
                      </c:pt>
                      <c:pt idx="6">
                        <c:v>0</c:v>
                      </c:pt>
                      <c:pt idx="7">
                        <c:v>0</c:v>
                      </c:pt>
                      <c:pt idx="8">
                        <c:v>0</c:v>
                      </c:pt>
                      <c:pt idx="9" formatCode="0">
                        <c:v>1</c:v>
                      </c:pt>
                      <c:pt idx="10" formatCode="0">
                        <c:v>2</c:v>
                      </c:pt>
                      <c:pt idx="11" formatCode="0">
                        <c:v>3</c:v>
                      </c:pt>
                      <c:pt idx="12" formatCode="0">
                        <c:v>4</c:v>
                      </c:pt>
                      <c:pt idx="13" formatCode="0">
                        <c:v>5</c:v>
                      </c:pt>
                      <c:pt idx="14" formatCode="0">
                        <c:v>6</c:v>
                      </c:pt>
                      <c:pt idx="15">
                        <c:v>0</c:v>
                      </c:pt>
                      <c:pt idx="16">
                        <c:v>0</c:v>
                      </c:pt>
                      <c:pt idx="17">
                        <c:v>0</c:v>
                      </c:pt>
                      <c:pt idx="18">
                        <c:v>0</c:v>
                      </c:pt>
                      <c:pt idx="19">
                        <c:v>0</c:v>
                      </c:pt>
                    </c:numCache>
                  </c:numRef>
                </c:val>
                <c:extLst>
                  <c:ext xmlns:c16="http://schemas.microsoft.com/office/drawing/2014/chart" uri="{C3380CC4-5D6E-409C-BE32-E72D297353CC}">
                    <c16:uniqueId val="{00000045-FC5C-5C44-B7B1-3CE679B2529B}"/>
                  </c:ext>
                </c:extLst>
              </c15:ser>
            </c15:filteredBarSeries>
          </c:ext>
        </c:extLst>
      </c:barChart>
      <c:lineChart>
        <c:grouping val="standard"/>
        <c:varyColors val="0"/>
        <c:ser>
          <c:idx val="6"/>
          <c:order val="5"/>
          <c:tx>
            <c:strRef>
              <c:f>Sheet1!$G$1</c:f>
              <c:strCache>
                <c:ptCount val="1"/>
                <c:pt idx="0">
                  <c:v>22.12对比行业tgi</c:v>
                </c:pt>
              </c:strCache>
            </c:strRef>
          </c:tx>
          <c:spPr>
            <a:ln w="19050" cap="rnd">
              <a:solidFill>
                <a:srgbClr val="BFA288"/>
              </a:solidFill>
              <a:round/>
            </a:ln>
            <a:effectLst/>
          </c:spPr>
          <c:marker>
            <c:symbol val="diamond"/>
            <c:size val="5"/>
            <c:spPr>
              <a:solidFill>
                <a:schemeClr val="accent2">
                  <a:lumMod val="75000"/>
                </a:schemeClr>
              </a:solidFill>
              <a:ln w="9525">
                <a:noFill/>
              </a:ln>
              <a:effectLst/>
            </c:spPr>
          </c:marker>
          <c:dPt>
            <c:idx val="2"/>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2D-FC5C-5C44-B7B1-3CE679B2529B}"/>
              </c:ext>
            </c:extLst>
          </c:dPt>
          <c:dPt>
            <c:idx val="9"/>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2F-FC5C-5C44-B7B1-3CE679B2529B}"/>
              </c:ext>
            </c:extLst>
          </c:dPt>
          <c:dPt>
            <c:idx val="11"/>
            <c:marker>
              <c:symbol val="diamond"/>
              <c:size val="5"/>
              <c:spPr>
                <a:solidFill>
                  <a:schemeClr val="accent2">
                    <a:lumMod val="75000"/>
                  </a:schemeClr>
                </a:solidFill>
                <a:ln w="9525">
                  <a:noFill/>
                </a:ln>
                <a:effectLst/>
              </c:spPr>
            </c:marker>
            <c:bubble3D val="0"/>
            <c:spPr>
              <a:ln w="19050" cap="rnd">
                <a:solidFill>
                  <a:srgbClr val="BFA288"/>
                </a:solidFill>
                <a:round/>
              </a:ln>
              <a:effectLst/>
            </c:spPr>
            <c:extLst>
              <c:ext xmlns:c16="http://schemas.microsoft.com/office/drawing/2014/chart" uri="{C3380CC4-5D6E-409C-BE32-E72D297353CC}">
                <c16:uniqueId val="{00000031-FC5C-5C44-B7B1-3CE679B2529B}"/>
              </c:ext>
            </c:extLst>
          </c:dPt>
          <c:dPt>
            <c:idx val="15"/>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33-FC5C-5C44-B7B1-3CE679B2529B}"/>
              </c:ext>
            </c:extLst>
          </c:dPt>
          <c:dPt>
            <c:idx val="17"/>
            <c:marker>
              <c:symbol val="diamond"/>
              <c:size val="5"/>
              <c:spPr>
                <a:solidFill>
                  <a:schemeClr val="accent2">
                    <a:lumMod val="75000"/>
                  </a:schemeClr>
                </a:solidFill>
                <a:ln w="9525">
                  <a:noFill/>
                </a:ln>
                <a:effectLst/>
              </c:spPr>
            </c:marker>
            <c:bubble3D val="0"/>
            <c:spPr>
              <a:ln w="19050" cap="rnd">
                <a:solidFill>
                  <a:srgbClr val="BFA288"/>
                </a:solidFill>
                <a:round/>
              </a:ln>
              <a:effectLst/>
            </c:spPr>
            <c:extLst>
              <c:ext xmlns:c16="http://schemas.microsoft.com/office/drawing/2014/chart" uri="{C3380CC4-5D6E-409C-BE32-E72D297353CC}">
                <c16:uniqueId val="{00000035-FC5C-5C44-B7B1-3CE679B2529B}"/>
              </c:ext>
            </c:extLst>
          </c:dPt>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1">
                    <c:v/>
                  </c:pt>
                  <c:pt idx="2">
                    <c:v>年龄</c:v>
                  </c:pt>
                  <c:pt idx="3">
                    <c:v/>
                  </c:pt>
                  <c:pt idx="4">
                    <c:v/>
                  </c:pt>
                  <c:pt idx="5">
                    <c:v/>
                  </c:pt>
                  <c:pt idx="6">
                    <c:v/>
                  </c:pt>
                  <c:pt idx="7">
                    <c:v/>
                  </c:pt>
                  <c:pt idx="8">
                    <c:v/>
                  </c:pt>
                  <c:pt idx="9">
                    <c:v>城市等级</c:v>
                  </c:pt>
                  <c:pt idx="10">
                    <c:v/>
                  </c:pt>
                  <c:pt idx="11">
                    <c:v/>
                  </c:pt>
                  <c:pt idx="12">
                    <c:v/>
                  </c:pt>
                  <c:pt idx="13">
                    <c:v/>
                  </c:pt>
                  <c:pt idx="14">
                    <c:v/>
                  </c:pt>
                  <c:pt idx="15">
                    <c:v>购买力</c:v>
                  </c:pt>
                  <c:pt idx="16">
                    <c:v/>
                  </c:pt>
                  <c:pt idx="17">
                    <c:v/>
                  </c:pt>
                  <c:pt idx="18">
                    <c:v/>
                  </c:pt>
                  <c:pt idx="19">
                    <c:v/>
                  </c:pt>
                </c:lvl>
              </c:multiLvlStrCache>
            </c:multiLvlStrRef>
          </c:cat>
          <c:val>
            <c:numRef>
              <c:f>Sheet1!$G$2:$G$21</c:f>
              <c:numCache>
                <c:formatCode>General</c:formatCode>
                <c:ptCount val="20"/>
                <c:pt idx="0">
                  <c:v>76.88936353987948</c:v>
                </c:pt>
                <c:pt idx="1">
                  <c:v>115.9314807824017</c:v>
                </c:pt>
                <c:pt idx="2">
                  <c:v>76.17168524780345</c:v>
                </c:pt>
                <c:pt idx="3">
                  <c:v>111.3179963338722</c:v>
                </c:pt>
                <c:pt idx="4">
                  <c:v>111.5592232398422</c:v>
                </c:pt>
                <c:pt idx="5">
                  <c:v>109.7492728660566</c:v>
                </c:pt>
                <c:pt idx="6">
                  <c:v>107.4860814109373</c:v>
                </c:pt>
                <c:pt idx="7">
                  <c:v>95.22289207610118</c:v>
                </c:pt>
                <c:pt idx="8">
                  <c:v>69.40530109359065</c:v>
                </c:pt>
                <c:pt idx="9">
                  <c:v>153.794939444494</c:v>
                </c:pt>
                <c:pt idx="10">
                  <c:v>102.7102018043383</c:v>
                </c:pt>
                <c:pt idx="11">
                  <c:v>76.93119619845078</c:v>
                </c:pt>
                <c:pt idx="12">
                  <c:v>57.0065840827167</c:v>
                </c:pt>
                <c:pt idx="13">
                  <c:v>51.79070373921204</c:v>
                </c:pt>
                <c:pt idx="14">
                  <c:v>72.27374461498457</c:v>
                </c:pt>
                <c:pt idx="15">
                  <c:v>29.54148980886171</c:v>
                </c:pt>
                <c:pt idx="16">
                  <c:v>38.99598194410866</c:v>
                </c:pt>
                <c:pt idx="17">
                  <c:v>60.07854799765379</c:v>
                </c:pt>
                <c:pt idx="18">
                  <c:v>87.42752835852835</c:v>
                </c:pt>
                <c:pt idx="19">
                  <c:v>142.5110839843039</c:v>
                </c:pt>
              </c:numCache>
            </c:numRef>
          </c:val>
          <c:smooth val="0"/>
          <c:extLst>
            <c:ext xmlns:c16="http://schemas.microsoft.com/office/drawing/2014/chart" uri="{C3380CC4-5D6E-409C-BE32-E72D297353CC}">
              <c16:uniqueId val="{00000036-FC5C-5C44-B7B1-3CE679B2529B}"/>
            </c:ext>
          </c:extLst>
        </c:ser>
        <c:ser>
          <c:idx val="5"/>
          <c:order val="6"/>
          <c:tx>
            <c:strRef>
              <c:f>Sheet1!$H$1</c:f>
              <c:strCache>
                <c:ptCount val="1"/>
                <c:pt idx="0">
                  <c:v>23.12对比行业tgi</c:v>
                </c:pt>
              </c:strCache>
            </c:strRef>
          </c:tx>
          <c:spPr>
            <a:ln w="19050" cap="rnd">
              <a:solidFill>
                <a:schemeClr val="accent1"/>
              </a:solidFill>
              <a:round/>
            </a:ln>
            <a:effectLst/>
          </c:spPr>
          <c:marker>
            <c:symbol val="diamond"/>
            <c:size val="5"/>
            <c:spPr>
              <a:solidFill>
                <a:schemeClr val="accent1"/>
              </a:solidFill>
              <a:ln w="9525">
                <a:noFill/>
              </a:ln>
              <a:effectLst/>
            </c:spPr>
          </c:marker>
          <c:dPt>
            <c:idx val="2"/>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8-FC5C-5C44-B7B1-3CE679B2529B}"/>
              </c:ext>
            </c:extLst>
          </c:dPt>
          <c:dPt>
            <c:idx val="9"/>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A-FC5C-5C44-B7B1-3CE679B2529B}"/>
              </c:ext>
            </c:extLst>
          </c:dPt>
          <c:dPt>
            <c:idx val="11"/>
            <c:marker>
              <c:symbol val="diamond"/>
              <c:size val="5"/>
              <c:spPr>
                <a:solidFill>
                  <a:schemeClr val="accent1"/>
                </a:solidFill>
                <a:ln w="9525">
                  <a:noFill/>
                </a:ln>
                <a:effectLst/>
              </c:spPr>
            </c:marker>
            <c:bubble3D val="0"/>
            <c:spPr>
              <a:ln w="19050" cap="rnd">
                <a:solidFill>
                  <a:schemeClr val="accent1"/>
                </a:solidFill>
                <a:round/>
              </a:ln>
              <a:effectLst/>
            </c:spPr>
            <c:extLst>
              <c:ext xmlns:c16="http://schemas.microsoft.com/office/drawing/2014/chart" uri="{C3380CC4-5D6E-409C-BE32-E72D297353CC}">
                <c16:uniqueId val="{0000003C-FC5C-5C44-B7B1-3CE679B2529B}"/>
              </c:ext>
            </c:extLst>
          </c:dPt>
          <c:dPt>
            <c:idx val="15"/>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E-FC5C-5C44-B7B1-3CE679B2529B}"/>
              </c:ext>
            </c:extLst>
          </c:dPt>
          <c:dPt>
            <c:idx val="17"/>
            <c:marker>
              <c:symbol val="diamond"/>
              <c:size val="5"/>
              <c:spPr>
                <a:solidFill>
                  <a:schemeClr val="accent1"/>
                </a:solidFill>
                <a:ln w="9525">
                  <a:noFill/>
                </a:ln>
                <a:effectLst/>
              </c:spPr>
            </c:marker>
            <c:bubble3D val="0"/>
            <c:spPr>
              <a:ln w="19050" cap="rnd">
                <a:solidFill>
                  <a:schemeClr val="accent1"/>
                </a:solidFill>
                <a:round/>
              </a:ln>
              <a:effectLst/>
            </c:spPr>
            <c:extLst>
              <c:ext xmlns:c16="http://schemas.microsoft.com/office/drawing/2014/chart" uri="{C3380CC4-5D6E-409C-BE32-E72D297353CC}">
                <c16:uniqueId val="{00000040-FC5C-5C44-B7B1-3CE679B2529B}"/>
              </c:ext>
            </c:extLst>
          </c:dPt>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1">
                    <c:v/>
                  </c:pt>
                  <c:pt idx="2">
                    <c:v>年龄</c:v>
                  </c:pt>
                  <c:pt idx="3">
                    <c:v/>
                  </c:pt>
                  <c:pt idx="4">
                    <c:v/>
                  </c:pt>
                  <c:pt idx="5">
                    <c:v/>
                  </c:pt>
                  <c:pt idx="6">
                    <c:v/>
                  </c:pt>
                  <c:pt idx="7">
                    <c:v/>
                  </c:pt>
                  <c:pt idx="8">
                    <c:v/>
                  </c:pt>
                  <c:pt idx="9">
                    <c:v>城市等级</c:v>
                  </c:pt>
                  <c:pt idx="10">
                    <c:v/>
                  </c:pt>
                  <c:pt idx="11">
                    <c:v/>
                  </c:pt>
                  <c:pt idx="12">
                    <c:v/>
                  </c:pt>
                  <c:pt idx="13">
                    <c:v/>
                  </c:pt>
                  <c:pt idx="14">
                    <c:v/>
                  </c:pt>
                  <c:pt idx="15">
                    <c:v>购买力</c:v>
                  </c:pt>
                  <c:pt idx="16">
                    <c:v/>
                  </c:pt>
                  <c:pt idx="17">
                    <c:v/>
                  </c:pt>
                  <c:pt idx="18">
                    <c:v/>
                  </c:pt>
                  <c:pt idx="19">
                    <c:v/>
                  </c:pt>
                </c:lvl>
              </c:multiLvlStrCache>
            </c:multiLvlStrRef>
          </c:cat>
          <c:val>
            <c:numRef>
              <c:f>Sheet1!$H$2:$H$21</c:f>
              <c:numCache>
                <c:formatCode>General</c:formatCode>
                <c:ptCount val="20"/>
                <c:pt idx="0">
                  <c:v>84.714574951072</c:v>
                </c:pt>
                <c:pt idx="1">
                  <c:v>106.1710961353358</c:v>
                </c:pt>
                <c:pt idx="2">
                  <c:v>66.7300905996112</c:v>
                </c:pt>
                <c:pt idx="3">
                  <c:v>99.6576851029442</c:v>
                </c:pt>
                <c:pt idx="4">
                  <c:v>106.2428141624212</c:v>
                </c:pt>
                <c:pt idx="5">
                  <c:v>115.8924203190035</c:v>
                </c:pt>
                <c:pt idx="6">
                  <c:v>63.82227983161972</c:v>
                </c:pt>
                <c:pt idx="7">
                  <c:v>102.437211051781</c:v>
                </c:pt>
                <c:pt idx="8">
                  <c:v>93.19961608263877</c:v>
                </c:pt>
                <c:pt idx="9">
                  <c:v>166.5482184515671</c:v>
                </c:pt>
                <c:pt idx="10">
                  <c:v>92.26541176731381</c:v>
                </c:pt>
                <c:pt idx="11">
                  <c:v>92.8788738638134</c:v>
                </c:pt>
                <c:pt idx="12">
                  <c:v>77.3162769135357</c:v>
                </c:pt>
                <c:pt idx="13">
                  <c:v>63.85995482403676</c:v>
                </c:pt>
                <c:pt idx="14">
                  <c:v>40.46604287938246</c:v>
                </c:pt>
                <c:pt idx="15">
                  <c:v>53.29560350226109</c:v>
                </c:pt>
                <c:pt idx="16">
                  <c:v>37.99499185170651</c:v>
                </c:pt>
                <c:pt idx="17">
                  <c:v>61.38941924757303</c:v>
                </c:pt>
                <c:pt idx="18">
                  <c:v>83.32986917448312</c:v>
                </c:pt>
                <c:pt idx="19">
                  <c:v>159.4843294050043</c:v>
                </c:pt>
              </c:numCache>
            </c:numRef>
          </c:val>
          <c:smooth val="0"/>
          <c:extLst>
            <c:ext xmlns:c16="http://schemas.microsoft.com/office/drawing/2014/chart" uri="{C3380CC4-5D6E-409C-BE32-E72D297353CC}">
              <c16:uniqueId val="{00000041-FC5C-5C44-B7B1-3CE679B2529B}"/>
            </c:ext>
          </c:extLst>
        </c:ser>
        <c:ser>
          <c:idx val="7"/>
          <c:order val="7"/>
          <c:tx>
            <c:strRef>
              <c:f>Sheet1!$I$1</c:f>
              <c:strCache>
                <c:ptCount val="1"/>
                <c:pt idx="0">
                  <c:v>100</c:v>
                </c:pt>
              </c:strCache>
            </c:strRef>
          </c:tx>
          <c:spPr>
            <a:ln w="12700" cap="rnd">
              <a:solidFill>
                <a:schemeClr val="tx2"/>
              </a:solidFill>
              <a:prstDash val="sysDash"/>
              <a:round/>
            </a:ln>
            <a:effectLst/>
          </c:spPr>
          <c:marker>
            <c:symbol val="none"/>
          </c:marker>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1">
                    <c:v/>
                  </c:pt>
                  <c:pt idx="2">
                    <c:v>年龄</c:v>
                  </c:pt>
                  <c:pt idx="3">
                    <c:v/>
                  </c:pt>
                  <c:pt idx="4">
                    <c:v/>
                  </c:pt>
                  <c:pt idx="5">
                    <c:v/>
                  </c:pt>
                  <c:pt idx="6">
                    <c:v/>
                  </c:pt>
                  <c:pt idx="7">
                    <c:v/>
                  </c:pt>
                  <c:pt idx="8">
                    <c:v/>
                  </c:pt>
                  <c:pt idx="9">
                    <c:v>城市等级</c:v>
                  </c:pt>
                  <c:pt idx="10">
                    <c:v/>
                  </c:pt>
                  <c:pt idx="11">
                    <c:v/>
                  </c:pt>
                  <c:pt idx="12">
                    <c:v/>
                  </c:pt>
                  <c:pt idx="13">
                    <c:v/>
                  </c:pt>
                  <c:pt idx="14">
                    <c:v/>
                  </c:pt>
                  <c:pt idx="15">
                    <c:v>购买力</c:v>
                  </c:pt>
                  <c:pt idx="16">
                    <c:v/>
                  </c:pt>
                  <c:pt idx="17">
                    <c:v/>
                  </c:pt>
                  <c:pt idx="18">
                    <c:v/>
                  </c:pt>
                  <c:pt idx="19">
                    <c:v/>
                  </c:pt>
                </c:lvl>
              </c:multiLvlStrCache>
            </c:multiLvlStrRef>
          </c:cat>
          <c:val>
            <c:numRef>
              <c:f>Sheet1!$I$2:$I$21</c:f>
              <c:numCache>
                <c:formatCode>General</c:formatCode>
                <c:ptCount val="20"/>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numCache>
            </c:numRef>
          </c:val>
          <c:smooth val="0"/>
          <c:extLst>
            <c:ext xmlns:c16="http://schemas.microsoft.com/office/drawing/2014/chart" uri="{C3380CC4-5D6E-409C-BE32-E72D297353CC}">
              <c16:uniqueId val="{00000042-FC5C-5C44-B7B1-3CE679B2529B}"/>
            </c:ext>
          </c:extLst>
        </c:ser>
        <c:dLbls>
          <c:showLegendKey val="0"/>
          <c:showVal val="0"/>
          <c:showCatName val="0"/>
          <c:showSerName val="0"/>
          <c:showPercent val="0"/>
          <c:showBubbleSize val="0"/>
        </c:dLbls>
        <c:marker val="1"/>
        <c:smooth val="0"/>
        <c:axId val="1023317824"/>
        <c:axId val="1023315104"/>
      </c:lineChart>
      <c:catAx>
        <c:axId val="960512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23314016"/>
        <c:crosses val="autoZero"/>
        <c:auto val="1"/>
        <c:lblAlgn val="ctr"/>
        <c:lblOffset val="100"/>
        <c:noMultiLvlLbl val="0"/>
      </c:catAx>
      <c:valAx>
        <c:axId val="1023314016"/>
        <c:scaling>
          <c:orientation val="minMax"/>
        </c:scaling>
        <c:delete val="0"/>
        <c:axPos val="l"/>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960512080"/>
        <c:crosses val="autoZero"/>
        <c:crossBetween val="between"/>
      </c:valAx>
      <c:valAx>
        <c:axId val="1023315104"/>
        <c:scaling>
          <c:orientation val="minMax"/>
        </c:scaling>
        <c:delete val="0"/>
        <c:axPos val="r"/>
        <c:numFmt formatCode="0_ " sourceLinked="1"/>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23317824"/>
        <c:crosses val="max"/>
        <c:crossBetween val="between"/>
      </c:valAx>
      <c:catAx>
        <c:axId val="1023317824"/>
        <c:scaling>
          <c:orientation val="minMax"/>
        </c:scaling>
        <c:delete val="1"/>
        <c:axPos val="b"/>
        <c:numFmt formatCode="General" sourceLinked="1"/>
        <c:majorTickMark val="out"/>
        <c:minorTickMark val="none"/>
        <c:tickLblPos val="nextTo"/>
        <c:crossAx val="1023315104"/>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1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a:latin typeface="+mn-ea"/>
          <a:ea typeface="+mn-ea"/>
        </a:defRPr>
      </a:pPr>
      <a:endParaRPr lang="zh-CN"/>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r>
              <a:t>2023年12月咖啡机新老客购买人群画像</a:t>
            </a:r>
          </a:p>
        </c:rich>
      </c:tx>
      <c:overlay val="0"/>
      <c:spPr>
        <a:noFill/>
        <a:ln>
          <a:noFill/>
        </a:ln>
        <a:effectLst/>
      </c:spPr>
      <c:txPr>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2415104166666664E-2"/>
          <c:y val="0.15222083333333333"/>
          <c:w val="0.92727100694444442"/>
          <c:h val="0.6997662504943114"/>
        </c:manualLayout>
      </c:layout>
      <c:barChart>
        <c:barDir val="col"/>
        <c:grouping val="clustered"/>
        <c:varyColors val="0"/>
        <c:ser>
          <c:idx val="0"/>
          <c:order val="0"/>
          <c:tx>
            <c:strRef>
              <c:f>Sheet1!$C$1</c:f>
              <c:strCache>
                <c:ptCount val="1"/>
                <c:pt idx="0">
                  <c:v>店铺购买人群</c:v>
                </c:pt>
              </c:strCache>
            </c:strRef>
          </c:tx>
          <c:spPr>
            <a:solidFill>
              <a:schemeClr val="accent4"/>
            </a:solidFill>
            <a:ln>
              <a:noFill/>
            </a:ln>
            <a:effectLst/>
          </c:spPr>
          <c:invertIfNegative val="0"/>
          <c:dPt>
            <c:idx val="4"/>
            <c:invertIfNegative val="0"/>
            <c:bubble3D val="0"/>
            <c:spPr>
              <a:solidFill>
                <a:schemeClr val="accent4"/>
              </a:solidFill>
              <a:ln>
                <a:noFill/>
              </a:ln>
              <a:effectLst/>
            </c:spPr>
            <c:extLst>
              <c:ext xmlns:c16="http://schemas.microsoft.com/office/drawing/2014/chart" uri="{C3380CC4-5D6E-409C-BE32-E72D297353CC}">
                <c16:uniqueId val="{00000001-BEEA-504F-BB34-3CB92C184490}"/>
              </c:ext>
            </c:extLst>
          </c:dPt>
          <c:dPt>
            <c:idx val="5"/>
            <c:invertIfNegative val="0"/>
            <c:bubble3D val="0"/>
            <c:spPr>
              <a:solidFill>
                <a:schemeClr val="accent4"/>
              </a:solidFill>
              <a:ln>
                <a:noFill/>
              </a:ln>
              <a:effectLst/>
            </c:spPr>
            <c:extLst>
              <c:ext xmlns:c16="http://schemas.microsoft.com/office/drawing/2014/chart" uri="{C3380CC4-5D6E-409C-BE32-E72D297353CC}">
                <c16:uniqueId val="{00000003-BEEA-504F-BB34-3CB92C184490}"/>
              </c:ext>
            </c:extLst>
          </c:dPt>
          <c:dPt>
            <c:idx val="6"/>
            <c:invertIfNegative val="0"/>
            <c:bubble3D val="0"/>
            <c:spPr>
              <a:solidFill>
                <a:schemeClr val="accent4"/>
              </a:solidFill>
              <a:ln>
                <a:noFill/>
              </a:ln>
              <a:effectLst/>
            </c:spPr>
            <c:extLst>
              <c:ext xmlns:c16="http://schemas.microsoft.com/office/drawing/2014/chart" uri="{C3380CC4-5D6E-409C-BE32-E72D297353CC}">
                <c16:uniqueId val="{00000005-BEEA-504F-BB34-3CB92C184490}"/>
              </c:ext>
            </c:extLst>
          </c:dPt>
          <c:dPt>
            <c:idx val="7"/>
            <c:invertIfNegative val="0"/>
            <c:bubble3D val="0"/>
            <c:spPr>
              <a:solidFill>
                <a:schemeClr val="accent4"/>
              </a:solidFill>
              <a:ln>
                <a:noFill/>
              </a:ln>
              <a:effectLst/>
            </c:spPr>
            <c:extLst>
              <c:ext xmlns:c16="http://schemas.microsoft.com/office/drawing/2014/chart" uri="{C3380CC4-5D6E-409C-BE32-E72D297353CC}">
                <c16:uniqueId val="{00000007-BEEA-504F-BB34-3CB92C184490}"/>
              </c:ext>
            </c:extLst>
          </c:dPt>
          <c:dPt>
            <c:idx val="8"/>
            <c:invertIfNegative val="0"/>
            <c:bubble3D val="0"/>
            <c:spPr>
              <a:solidFill>
                <a:schemeClr val="accent4"/>
              </a:solidFill>
              <a:ln>
                <a:noFill/>
              </a:ln>
              <a:effectLst/>
            </c:spPr>
            <c:extLst>
              <c:ext xmlns:c16="http://schemas.microsoft.com/office/drawing/2014/chart" uri="{C3380CC4-5D6E-409C-BE32-E72D297353CC}">
                <c16:uniqueId val="{00000009-BEEA-504F-BB34-3CB92C184490}"/>
              </c:ext>
            </c:extLst>
          </c:dPt>
          <c:dPt>
            <c:idx val="11"/>
            <c:invertIfNegative val="0"/>
            <c:bubble3D val="0"/>
            <c:spPr>
              <a:solidFill>
                <a:schemeClr val="accent4"/>
              </a:solidFill>
              <a:ln>
                <a:noFill/>
              </a:ln>
              <a:effectLst/>
            </c:spPr>
            <c:extLst>
              <c:ext xmlns:c16="http://schemas.microsoft.com/office/drawing/2014/chart" uri="{C3380CC4-5D6E-409C-BE32-E72D297353CC}">
                <c16:uniqueId val="{0000000B-BEEA-504F-BB34-3CB92C184490}"/>
              </c:ext>
            </c:extLst>
          </c:dPt>
          <c:dPt>
            <c:idx val="13"/>
            <c:invertIfNegative val="0"/>
            <c:bubble3D val="0"/>
            <c:spPr>
              <a:solidFill>
                <a:schemeClr val="accent4"/>
              </a:solidFill>
              <a:ln>
                <a:noFill/>
              </a:ln>
              <a:effectLst/>
            </c:spPr>
            <c:extLst>
              <c:ext xmlns:c16="http://schemas.microsoft.com/office/drawing/2014/chart" uri="{C3380CC4-5D6E-409C-BE32-E72D297353CC}">
                <c16:uniqueId val="{0000000D-BEEA-504F-BB34-3CB92C184490}"/>
              </c:ext>
            </c:extLst>
          </c:dPt>
          <c:dPt>
            <c:idx val="16"/>
            <c:invertIfNegative val="0"/>
            <c:bubble3D val="0"/>
            <c:spPr>
              <a:solidFill>
                <a:schemeClr val="accent4"/>
              </a:solidFill>
              <a:ln>
                <a:noFill/>
              </a:ln>
              <a:effectLst/>
            </c:spPr>
            <c:extLst>
              <c:ext xmlns:c16="http://schemas.microsoft.com/office/drawing/2014/chart" uri="{C3380CC4-5D6E-409C-BE32-E72D297353CC}">
                <c16:uniqueId val="{0000000F-BEEA-504F-BB34-3CB92C184490}"/>
              </c:ext>
            </c:extLst>
          </c:dPt>
          <c:dPt>
            <c:idx val="17"/>
            <c:invertIfNegative val="0"/>
            <c:bubble3D val="0"/>
            <c:spPr>
              <a:solidFill>
                <a:schemeClr val="accent4"/>
              </a:solidFill>
              <a:ln>
                <a:noFill/>
              </a:ln>
              <a:effectLst/>
            </c:spPr>
            <c:extLst>
              <c:ext xmlns:c16="http://schemas.microsoft.com/office/drawing/2014/chart" uri="{C3380CC4-5D6E-409C-BE32-E72D297353CC}">
                <c16:uniqueId val="{00000011-BEEA-504F-BB34-3CB92C184490}"/>
              </c:ext>
            </c:extLst>
          </c:dPt>
          <c:dPt>
            <c:idx val="18"/>
            <c:invertIfNegative val="0"/>
            <c:bubble3D val="0"/>
            <c:spPr>
              <a:solidFill>
                <a:schemeClr val="accent4"/>
              </a:solidFill>
              <a:ln>
                <a:noFill/>
              </a:ln>
              <a:effectLst/>
            </c:spPr>
            <c:extLst>
              <c:ext xmlns:c16="http://schemas.microsoft.com/office/drawing/2014/chart" uri="{C3380CC4-5D6E-409C-BE32-E72D297353CC}">
                <c16:uniqueId val="{00000013-BEEA-504F-BB34-3CB92C184490}"/>
              </c:ext>
            </c:extLst>
          </c:dPt>
          <c:dPt>
            <c:idx val="25"/>
            <c:invertIfNegative val="0"/>
            <c:bubble3D val="0"/>
            <c:spPr>
              <a:solidFill>
                <a:schemeClr val="accent4"/>
              </a:solidFill>
              <a:ln>
                <a:noFill/>
              </a:ln>
              <a:effectLst/>
            </c:spPr>
            <c:extLst>
              <c:ext xmlns:c16="http://schemas.microsoft.com/office/drawing/2014/chart" uri="{C3380CC4-5D6E-409C-BE32-E72D297353CC}">
                <c16:uniqueId val="{00000015-BEEA-504F-BB34-3CB92C184490}"/>
              </c:ext>
            </c:extLst>
          </c:dPt>
          <c:dPt>
            <c:idx val="26"/>
            <c:invertIfNegative val="0"/>
            <c:bubble3D val="0"/>
            <c:spPr>
              <a:solidFill>
                <a:schemeClr val="accent4"/>
              </a:solidFill>
              <a:ln>
                <a:noFill/>
              </a:ln>
              <a:effectLst/>
            </c:spPr>
            <c:extLst>
              <c:ext xmlns:c16="http://schemas.microsoft.com/office/drawing/2014/chart" uri="{C3380CC4-5D6E-409C-BE32-E72D297353CC}">
                <c16:uniqueId val="{00000017-BEEA-504F-BB34-3CB92C184490}"/>
              </c:ext>
            </c:extLst>
          </c:dPt>
          <c:cat>
            <c:multiLvlStrRef>
              <c:f>Sheet1!$A$2:$B$20</c:f>
              <c:multiLvlStrCache>
                <c:ptCount val="19"/>
                <c:lvl>
                  <c:pt idx="0">
                    <c:v>男</c:v>
                  </c:pt>
                  <c:pt idx="1">
                    <c:v>女</c:v>
                  </c:pt>
                  <c:pt idx="2">
                    <c:v>[18,24]</c:v>
                  </c:pt>
                  <c:pt idx="3">
                    <c:v>[25,29]</c:v>
                  </c:pt>
                  <c:pt idx="4">
                    <c:v>[30,34]</c:v>
                  </c:pt>
                  <c:pt idx="5">
                    <c:v>[35,39]</c:v>
                  </c:pt>
                  <c:pt idx="6">
                    <c:v>[40,49]</c:v>
                  </c:pt>
                  <c:pt idx="7">
                    <c:v>&gt;=50</c:v>
                  </c:pt>
                  <c:pt idx="8">
                    <c:v>1</c:v>
                  </c:pt>
                  <c:pt idx="9">
                    <c:v>准1</c:v>
                  </c:pt>
                  <c:pt idx="10">
                    <c:v>2</c:v>
                  </c:pt>
                  <c:pt idx="11">
                    <c:v>3</c:v>
                  </c:pt>
                  <c:pt idx="12">
                    <c:v>4</c:v>
                  </c:pt>
                  <c:pt idx="13">
                    <c:v>5</c:v>
                  </c:pt>
                  <c:pt idx="14">
                    <c:v>L1</c:v>
                  </c:pt>
                  <c:pt idx="15">
                    <c:v>L2</c:v>
                  </c:pt>
                  <c:pt idx="16">
                    <c:v>L3</c:v>
                  </c:pt>
                  <c:pt idx="17">
                    <c:v>L4</c:v>
                  </c:pt>
                  <c:pt idx="18">
                    <c:v>L5</c:v>
                  </c:pt>
                </c:lvl>
                <c:lvl>
                  <c:pt idx="0">
                    <c:v>性别</c:v>
                  </c:pt>
                  <c:pt idx="1">
                    <c:v/>
                  </c:pt>
                  <c:pt idx="2">
                    <c:v>年龄</c:v>
                  </c:pt>
                  <c:pt idx="3">
                    <c:v/>
                  </c:pt>
                  <c:pt idx="4">
                    <c:v/>
                  </c:pt>
                  <c:pt idx="5">
                    <c:v/>
                  </c:pt>
                  <c:pt idx="6">
                    <c:v/>
                  </c:pt>
                  <c:pt idx="7">
                    <c:v/>
                  </c:pt>
                  <c:pt idx="8">
                    <c:v>城市等级</c:v>
                  </c:pt>
                  <c:pt idx="9">
                    <c:v/>
                  </c:pt>
                  <c:pt idx="10">
                    <c:v/>
                  </c:pt>
                  <c:pt idx="11">
                    <c:v/>
                  </c:pt>
                  <c:pt idx="12">
                    <c:v/>
                  </c:pt>
                  <c:pt idx="13">
                    <c:v/>
                  </c:pt>
                  <c:pt idx="14">
                    <c:v>购买力</c:v>
                  </c:pt>
                  <c:pt idx="15">
                    <c:v/>
                  </c:pt>
                  <c:pt idx="16">
                    <c:v/>
                  </c:pt>
                  <c:pt idx="17">
                    <c:v/>
                  </c:pt>
                  <c:pt idx="18">
                    <c:v/>
                  </c:pt>
                </c:lvl>
              </c:multiLvlStrCache>
            </c:multiLvlStrRef>
          </c:cat>
          <c:val>
            <c:numRef>
              <c:f>Sheet1!$C$2:$C$20</c:f>
              <c:numCache>
                <c:formatCode>General</c:formatCode>
                <c:ptCount val="19"/>
                <c:pt idx="0">
                  <c:v>0.3302907369844489</c:v>
                </c:pt>
                <c:pt idx="1">
                  <c:v>0.6690331304935767</c:v>
                </c:pt>
                <c:pt idx="2">
                  <c:v>0.05476673427991886</c:v>
                </c:pt>
                <c:pt idx="3">
                  <c:v>0.2112914131169709</c:v>
                </c:pt>
                <c:pt idx="4">
                  <c:v>0.2183908045977012</c:v>
                </c:pt>
                <c:pt idx="5">
                  <c:v>0.1835699797160243</c:v>
                </c:pt>
                <c:pt idx="6">
                  <c:v>0.2021636240703178</c:v>
                </c:pt>
                <c:pt idx="7">
                  <c:v>0.1260987153482082</c:v>
                </c:pt>
                <c:pt idx="8">
                  <c:v>0.3363759296822177</c:v>
                </c:pt>
                <c:pt idx="9">
                  <c:v>0.2978363759296822</c:v>
                </c:pt>
                <c:pt idx="10">
                  <c:v>0.1565246788370521</c:v>
                </c:pt>
                <c:pt idx="11">
                  <c:v>0.03955375253549696</c:v>
                </c:pt>
                <c:pt idx="12">
                  <c:v>0.04192021636240703</c:v>
                </c:pt>
                <c:pt idx="13">
                  <c:v>0.02062204192021636</c:v>
                </c:pt>
                <c:pt idx="14">
                  <c:v>0.01690331304935767</c:v>
                </c:pt>
                <c:pt idx="15">
                  <c:v>0.04327248140635565</c:v>
                </c:pt>
                <c:pt idx="16">
                  <c:v>0.09972954699121028</c:v>
                </c:pt>
                <c:pt idx="17">
                  <c:v>0.2112914131169709</c:v>
                </c:pt>
                <c:pt idx="18">
                  <c:v>0.6237322515212982</c:v>
                </c:pt>
              </c:numCache>
            </c:numRef>
          </c:val>
          <c:extLst>
            <c:ext xmlns:c16="http://schemas.microsoft.com/office/drawing/2014/chart" uri="{C3380CC4-5D6E-409C-BE32-E72D297353CC}">
              <c16:uniqueId val="{00000018-BEEA-504F-BB34-3CB92C184490}"/>
            </c:ext>
          </c:extLst>
        </c:ser>
        <c:ser>
          <c:idx val="1"/>
          <c:order val="1"/>
          <c:tx>
            <c:strRef>
              <c:f>Sheet1!$D$1</c:f>
              <c:strCache>
                <c:ptCount val="1"/>
                <c:pt idx="0">
                  <c:v>店铺品牌新客</c:v>
                </c:pt>
              </c:strCache>
            </c:strRef>
          </c:tx>
          <c:spPr>
            <a:solidFill>
              <a:schemeClr val="accent1"/>
            </a:solidFill>
            <a:ln>
              <a:noFill/>
            </a:ln>
            <a:effectLst/>
          </c:spPr>
          <c:invertIfNegative val="0"/>
          <c:dPt>
            <c:idx val="4"/>
            <c:invertIfNegative val="0"/>
            <c:bubble3D val="0"/>
            <c:spPr>
              <a:solidFill>
                <a:schemeClr val="accent1"/>
              </a:solidFill>
              <a:ln>
                <a:noFill/>
              </a:ln>
              <a:effectLst/>
            </c:spPr>
            <c:extLst>
              <c:ext xmlns:c16="http://schemas.microsoft.com/office/drawing/2014/chart" uri="{C3380CC4-5D6E-409C-BE32-E72D297353CC}">
                <c16:uniqueId val="{0000001A-BEEA-504F-BB34-3CB92C184490}"/>
              </c:ext>
            </c:extLst>
          </c:dPt>
          <c:dPt>
            <c:idx val="5"/>
            <c:invertIfNegative val="0"/>
            <c:bubble3D val="0"/>
            <c:spPr>
              <a:solidFill>
                <a:schemeClr val="accent1"/>
              </a:solidFill>
              <a:ln>
                <a:noFill/>
              </a:ln>
              <a:effectLst/>
            </c:spPr>
            <c:extLst>
              <c:ext xmlns:c16="http://schemas.microsoft.com/office/drawing/2014/chart" uri="{C3380CC4-5D6E-409C-BE32-E72D297353CC}">
                <c16:uniqueId val="{0000001C-BEEA-504F-BB34-3CB92C184490}"/>
              </c:ext>
            </c:extLst>
          </c:dPt>
          <c:dPt>
            <c:idx val="7"/>
            <c:invertIfNegative val="0"/>
            <c:bubble3D val="0"/>
            <c:spPr>
              <a:solidFill>
                <a:schemeClr val="accent1"/>
              </a:solidFill>
              <a:ln>
                <a:noFill/>
              </a:ln>
              <a:effectLst/>
            </c:spPr>
            <c:extLst>
              <c:ext xmlns:c16="http://schemas.microsoft.com/office/drawing/2014/chart" uri="{C3380CC4-5D6E-409C-BE32-E72D297353CC}">
                <c16:uniqueId val="{0000001E-BEEA-504F-BB34-3CB92C184490}"/>
              </c:ext>
            </c:extLst>
          </c:dPt>
          <c:dPt>
            <c:idx val="9"/>
            <c:invertIfNegative val="0"/>
            <c:bubble3D val="0"/>
            <c:spPr>
              <a:solidFill>
                <a:schemeClr val="accent1"/>
              </a:solidFill>
              <a:ln>
                <a:noFill/>
              </a:ln>
              <a:effectLst/>
            </c:spPr>
            <c:extLst>
              <c:ext xmlns:c16="http://schemas.microsoft.com/office/drawing/2014/chart" uri="{C3380CC4-5D6E-409C-BE32-E72D297353CC}">
                <c16:uniqueId val="{00000020-BEEA-504F-BB34-3CB92C184490}"/>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22-BEEA-504F-BB34-3CB92C184490}"/>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4-BEEA-504F-BB34-3CB92C184490}"/>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6-BEEA-504F-BB34-3CB92C184490}"/>
              </c:ext>
            </c:extLst>
          </c:dPt>
          <c:cat>
            <c:multiLvlStrRef>
              <c:f>Sheet1!$A$2:$B$20</c:f>
              <c:multiLvlStrCache>
                <c:ptCount val="19"/>
                <c:lvl>
                  <c:pt idx="0">
                    <c:v>男</c:v>
                  </c:pt>
                  <c:pt idx="1">
                    <c:v>女</c:v>
                  </c:pt>
                  <c:pt idx="2">
                    <c:v>[18,24]</c:v>
                  </c:pt>
                  <c:pt idx="3">
                    <c:v>[25,29]</c:v>
                  </c:pt>
                  <c:pt idx="4">
                    <c:v>[30,34]</c:v>
                  </c:pt>
                  <c:pt idx="5">
                    <c:v>[35,39]</c:v>
                  </c:pt>
                  <c:pt idx="6">
                    <c:v>[40,49]</c:v>
                  </c:pt>
                  <c:pt idx="7">
                    <c:v>&gt;=50</c:v>
                  </c:pt>
                  <c:pt idx="8">
                    <c:v>1</c:v>
                  </c:pt>
                  <c:pt idx="9">
                    <c:v>准1</c:v>
                  </c:pt>
                  <c:pt idx="10">
                    <c:v>2</c:v>
                  </c:pt>
                  <c:pt idx="11">
                    <c:v>3</c:v>
                  </c:pt>
                  <c:pt idx="12">
                    <c:v>4</c:v>
                  </c:pt>
                  <c:pt idx="13">
                    <c:v>5</c:v>
                  </c:pt>
                  <c:pt idx="14">
                    <c:v>L1</c:v>
                  </c:pt>
                  <c:pt idx="15">
                    <c:v>L2</c:v>
                  </c:pt>
                  <c:pt idx="16">
                    <c:v>L3</c:v>
                  </c:pt>
                  <c:pt idx="17">
                    <c:v>L4</c:v>
                  </c:pt>
                  <c:pt idx="18">
                    <c:v>L5</c:v>
                  </c:pt>
                </c:lvl>
                <c:lvl>
                  <c:pt idx="0">
                    <c:v>性别</c:v>
                  </c:pt>
                  <c:pt idx="1">
                    <c:v/>
                  </c:pt>
                  <c:pt idx="2">
                    <c:v>年龄</c:v>
                  </c:pt>
                  <c:pt idx="3">
                    <c:v/>
                  </c:pt>
                  <c:pt idx="4">
                    <c:v/>
                  </c:pt>
                  <c:pt idx="5">
                    <c:v/>
                  </c:pt>
                  <c:pt idx="6">
                    <c:v/>
                  </c:pt>
                  <c:pt idx="7">
                    <c:v/>
                  </c:pt>
                  <c:pt idx="8">
                    <c:v>城市等级</c:v>
                  </c:pt>
                  <c:pt idx="9">
                    <c:v/>
                  </c:pt>
                  <c:pt idx="10">
                    <c:v/>
                  </c:pt>
                  <c:pt idx="11">
                    <c:v/>
                  </c:pt>
                  <c:pt idx="12">
                    <c:v/>
                  </c:pt>
                  <c:pt idx="13">
                    <c:v/>
                  </c:pt>
                  <c:pt idx="14">
                    <c:v>购买力</c:v>
                  </c:pt>
                  <c:pt idx="15">
                    <c:v/>
                  </c:pt>
                  <c:pt idx="16">
                    <c:v/>
                  </c:pt>
                  <c:pt idx="17">
                    <c:v/>
                  </c:pt>
                  <c:pt idx="18">
                    <c:v/>
                  </c:pt>
                </c:lvl>
              </c:multiLvlStrCache>
            </c:multiLvlStrRef>
          </c:cat>
          <c:val>
            <c:numRef>
              <c:f>Sheet1!$D$2:$D$20</c:f>
              <c:numCache>
                <c:formatCode>General</c:formatCode>
                <c:ptCount val="19"/>
                <c:pt idx="0">
                  <c:v>0.3434869739478958</c:v>
                </c:pt>
                <c:pt idx="1">
                  <c:v>0.6557114228456914</c:v>
                </c:pt>
                <c:pt idx="2">
                  <c:v>0.06092184368737475</c:v>
                </c:pt>
                <c:pt idx="3">
                  <c:v>0.2244488977955912</c:v>
                </c:pt>
                <c:pt idx="4">
                  <c:v>0.2164328657314629</c:v>
                </c:pt>
                <c:pt idx="5">
                  <c:v>0.1831663326653307</c:v>
                </c:pt>
                <c:pt idx="6">
                  <c:v>0.1907815631262525</c:v>
                </c:pt>
                <c:pt idx="7">
                  <c:v>0.1206412825651303</c:v>
                </c:pt>
                <c:pt idx="8">
                  <c:v>0.3202404809619239</c:v>
                </c:pt>
                <c:pt idx="9">
                  <c:v>0.2949899799599198</c:v>
                </c:pt>
                <c:pt idx="10">
                  <c:v>0.1615230460921844</c:v>
                </c:pt>
                <c:pt idx="11">
                  <c:v>0.04328657314629258</c:v>
                </c:pt>
                <c:pt idx="12">
                  <c:v>0.04328657314629258</c:v>
                </c:pt>
                <c:pt idx="13">
                  <c:v>0.02164328657314629</c:v>
                </c:pt>
                <c:pt idx="14">
                  <c:v>0.0188376753507014</c:v>
                </c:pt>
                <c:pt idx="15">
                  <c:v>0.0468937875751503</c:v>
                </c:pt>
                <c:pt idx="16">
                  <c:v>0.1110220440881764</c:v>
                </c:pt>
                <c:pt idx="17">
                  <c:v>0.2224448897795591</c:v>
                </c:pt>
                <c:pt idx="18">
                  <c:v>0.5951903807615231</c:v>
                </c:pt>
              </c:numCache>
            </c:numRef>
          </c:val>
          <c:extLst>
            <c:ext xmlns:c16="http://schemas.microsoft.com/office/drawing/2014/chart" uri="{C3380CC4-5D6E-409C-BE32-E72D297353CC}">
              <c16:uniqueId val="{00000027-BEEA-504F-BB34-3CB92C184490}"/>
            </c:ext>
          </c:extLst>
        </c:ser>
        <c:ser>
          <c:idx val="2"/>
          <c:order val="2"/>
          <c:tx>
            <c:strRef>
              <c:f>Sheet1!$E$1</c:f>
              <c:strCache>
                <c:ptCount val="1"/>
                <c:pt idx="0">
                  <c:v>店铺品牌老客</c:v>
                </c:pt>
              </c:strCache>
            </c:strRef>
          </c:tx>
          <c:spPr>
            <a:solidFill>
              <a:schemeClr val="accent2"/>
            </a:solidFill>
            <a:ln>
              <a:noFill/>
            </a:ln>
            <a:effectLst/>
          </c:spPr>
          <c:invertIfNegative val="0"/>
          <c:cat>
            <c:multiLvlStrRef>
              <c:f>Sheet1!$A$2:$B$20</c:f>
              <c:multiLvlStrCache>
                <c:ptCount val="19"/>
                <c:lvl>
                  <c:pt idx="0">
                    <c:v>男</c:v>
                  </c:pt>
                  <c:pt idx="1">
                    <c:v>女</c:v>
                  </c:pt>
                  <c:pt idx="2">
                    <c:v>[18,24]</c:v>
                  </c:pt>
                  <c:pt idx="3">
                    <c:v>[25,29]</c:v>
                  </c:pt>
                  <c:pt idx="4">
                    <c:v>[30,34]</c:v>
                  </c:pt>
                  <c:pt idx="5">
                    <c:v>[35,39]</c:v>
                  </c:pt>
                  <c:pt idx="6">
                    <c:v>[40,49]</c:v>
                  </c:pt>
                  <c:pt idx="7">
                    <c:v>&gt;=50</c:v>
                  </c:pt>
                  <c:pt idx="8">
                    <c:v>1</c:v>
                  </c:pt>
                  <c:pt idx="9">
                    <c:v>准1</c:v>
                  </c:pt>
                  <c:pt idx="10">
                    <c:v>2</c:v>
                  </c:pt>
                  <c:pt idx="11">
                    <c:v>3</c:v>
                  </c:pt>
                  <c:pt idx="12">
                    <c:v>4</c:v>
                  </c:pt>
                  <c:pt idx="13">
                    <c:v>5</c:v>
                  </c:pt>
                  <c:pt idx="14">
                    <c:v>L1</c:v>
                  </c:pt>
                  <c:pt idx="15">
                    <c:v>L2</c:v>
                  </c:pt>
                  <c:pt idx="16">
                    <c:v>L3</c:v>
                  </c:pt>
                  <c:pt idx="17">
                    <c:v>L4</c:v>
                  </c:pt>
                  <c:pt idx="18">
                    <c:v>L5</c:v>
                  </c:pt>
                </c:lvl>
                <c:lvl>
                  <c:pt idx="0">
                    <c:v>性别</c:v>
                  </c:pt>
                  <c:pt idx="1">
                    <c:v/>
                  </c:pt>
                  <c:pt idx="2">
                    <c:v>年龄</c:v>
                  </c:pt>
                  <c:pt idx="3">
                    <c:v/>
                  </c:pt>
                  <c:pt idx="4">
                    <c:v/>
                  </c:pt>
                  <c:pt idx="5">
                    <c:v/>
                  </c:pt>
                  <c:pt idx="6">
                    <c:v/>
                  </c:pt>
                  <c:pt idx="7">
                    <c:v/>
                  </c:pt>
                  <c:pt idx="8">
                    <c:v>城市等级</c:v>
                  </c:pt>
                  <c:pt idx="9">
                    <c:v/>
                  </c:pt>
                  <c:pt idx="10">
                    <c:v/>
                  </c:pt>
                  <c:pt idx="11">
                    <c:v/>
                  </c:pt>
                  <c:pt idx="12">
                    <c:v/>
                  </c:pt>
                  <c:pt idx="13">
                    <c:v/>
                  </c:pt>
                  <c:pt idx="14">
                    <c:v>购买力</c:v>
                  </c:pt>
                  <c:pt idx="15">
                    <c:v/>
                  </c:pt>
                  <c:pt idx="16">
                    <c:v/>
                  </c:pt>
                  <c:pt idx="17">
                    <c:v/>
                  </c:pt>
                  <c:pt idx="18">
                    <c:v/>
                  </c:pt>
                </c:lvl>
              </c:multiLvlStrCache>
            </c:multiLvlStrRef>
          </c:cat>
          <c:val>
            <c:numRef>
              <c:f>Sheet1!$E$2:$E$20</c:f>
              <c:numCache>
                <c:formatCode>General</c:formatCode>
                <c:ptCount val="19"/>
                <c:pt idx="0">
                  <c:v>0.2591792656587473</c:v>
                </c:pt>
                <c:pt idx="1">
                  <c:v>0.7408207343412527</c:v>
                </c:pt>
                <c:pt idx="2">
                  <c:v>0.02159827213822894</c:v>
                </c:pt>
                <c:pt idx="3">
                  <c:v>0.1403887688984881</c:v>
                </c:pt>
                <c:pt idx="4">
                  <c:v>0.2289416846652268</c:v>
                </c:pt>
                <c:pt idx="5">
                  <c:v>0.1857451403887689</c:v>
                </c:pt>
                <c:pt idx="6">
                  <c:v>0.2634989200863931</c:v>
                </c:pt>
                <c:pt idx="7">
                  <c:v>0.1555075593952484</c:v>
                </c:pt>
                <c:pt idx="8">
                  <c:v>0.4233261339092872</c:v>
                </c:pt>
                <c:pt idx="9">
                  <c:v>0.3131749460043197</c:v>
                </c:pt>
                <c:pt idx="10">
                  <c:v>0.1295896328293737</c:v>
                </c:pt>
                <c:pt idx="11">
                  <c:v>0.01943844492440605</c:v>
                </c:pt>
                <c:pt idx="12">
                  <c:v>0.03455723542116631</c:v>
                </c:pt>
                <c:pt idx="13">
                  <c:v>0.01511879049676026</c:v>
                </c:pt>
                <c:pt idx="14">
                  <c:v>0.006479481641468682</c:v>
                </c:pt>
                <c:pt idx="15">
                  <c:v>0.02375809935205184</c:v>
                </c:pt>
                <c:pt idx="16">
                  <c:v>0.03887688984881209</c:v>
                </c:pt>
                <c:pt idx="17">
                  <c:v>0.1511879049676026</c:v>
                </c:pt>
                <c:pt idx="18">
                  <c:v>0.7775377969762419</c:v>
                </c:pt>
              </c:numCache>
            </c:numRef>
          </c:val>
          <c:extLst>
            <c:ext xmlns:c16="http://schemas.microsoft.com/office/drawing/2014/chart" uri="{C3380CC4-5D6E-409C-BE32-E72D297353CC}">
              <c16:uniqueId val="{00000028-BEEA-504F-BB34-3CB92C184490}"/>
            </c:ext>
          </c:extLst>
        </c:ser>
        <c:dLbls>
          <c:showLegendKey val="0"/>
          <c:showVal val="0"/>
          <c:showCatName val="0"/>
          <c:showSerName val="0"/>
          <c:showPercent val="0"/>
          <c:showBubbleSize val="0"/>
        </c:dLbls>
        <c:gapWidth val="50"/>
        <c:axId val="1023310752"/>
        <c:axId val="1023306944"/>
      </c:barChart>
      <c:catAx>
        <c:axId val="10233107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23306944"/>
        <c:crosses val="autoZero"/>
        <c:auto val="1"/>
        <c:lblAlgn val="ctr"/>
        <c:lblOffset val="100"/>
        <c:noMultiLvlLbl val="0"/>
      </c:catAx>
      <c:valAx>
        <c:axId val="1023306944"/>
        <c:scaling>
          <c:orientation val="minMax"/>
        </c:scaling>
        <c:delete val="0"/>
        <c:axPos val="l"/>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23310752"/>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lang="zh-CN" sz="11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a:latin typeface="+mn-ea"/>
          <a:ea typeface="+mn-ea"/>
        </a:defRPr>
      </a:pPr>
      <a:endParaRPr lang="zh-CN"/>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8728100777098258E-2"/>
          <c:y val="1.5651329691940018E-2"/>
          <c:w val="0.9812718992229017"/>
          <c:h val="0.96869734061612001"/>
        </c:manualLayout>
      </c:layout>
      <c:barChart>
        <c:barDir val="bar"/>
        <c:grouping val="clustered"/>
        <c:varyColors val="0"/>
        <c:ser>
          <c:idx val="0"/>
          <c:order val="0"/>
          <c:tx>
            <c:strRef>
              <c:f>Sheet1!$B$1</c:f>
              <c:strCache>
                <c:ptCount val="1"/>
                <c:pt idx="0">
                  <c:v>占比</c:v>
                </c:pt>
              </c:strCache>
            </c:strRef>
          </c:tx>
          <c:spPr>
            <a:solidFill>
              <a:schemeClr val="accent5">
                <a:lumMod val="40000"/>
                <a:lumOff val="60000"/>
              </a:schemeClr>
            </a:solidFill>
            <a:ln>
              <a:noFill/>
            </a:ln>
            <a:effectLst/>
          </c:spPr>
          <c:invertIfNegative val="0"/>
          <c:cat>
            <c:strRef>
              <c:f>Sheet1!$A$2:$A$11</c:f>
              <c:strCache>
                <c:ptCount val="10"/>
                <c:pt idx="0">
                  <c:v>咖啡/麦片/冲饮</c:v>
                </c:pt>
                <c:pt idx="1">
                  <c:v>住宅家具</c:v>
                </c:pt>
                <c:pt idx="2">
                  <c:v>家居饰品</c:v>
                </c:pt>
                <c:pt idx="3">
                  <c:v>生活电器</c:v>
                </c:pt>
                <c:pt idx="4">
                  <c:v>模玩/动漫/周边/娃圈三坑/桌游</c:v>
                </c:pt>
                <c:pt idx="5">
                  <c:v>电子/电工</c:v>
                </c:pt>
                <c:pt idx="6">
                  <c:v>家装灯饰光源</c:v>
                </c:pt>
                <c:pt idx="7">
                  <c:v>自用闲置转让</c:v>
                </c:pt>
                <c:pt idx="8">
                  <c:v>餐饮具</c:v>
                </c:pt>
                <c:pt idx="9">
                  <c:v>收纳整理</c:v>
                </c:pt>
              </c:strCache>
            </c:strRef>
          </c:cat>
          <c:val>
            <c:numRef>
              <c:f>Sheet1!$B$2:$B$11</c:f>
              <c:numCache>
                <c:formatCode>General</c:formatCode>
                <c:ptCount val="10"/>
                <c:pt idx="0">
                  <c:v>0.6007</c:v>
                </c:pt>
                <c:pt idx="1">
                  <c:v>0.3994</c:v>
                </c:pt>
                <c:pt idx="2">
                  <c:v>0.3697</c:v>
                </c:pt>
                <c:pt idx="3">
                  <c:v>0.3008</c:v>
                </c:pt>
                <c:pt idx="4">
                  <c:v>0.2404</c:v>
                </c:pt>
                <c:pt idx="5">
                  <c:v>0.2273</c:v>
                </c:pt>
                <c:pt idx="6">
                  <c:v>0.2499</c:v>
                </c:pt>
                <c:pt idx="7">
                  <c:v>0.2488</c:v>
                </c:pt>
                <c:pt idx="8">
                  <c:v>0.6295</c:v>
                </c:pt>
                <c:pt idx="9">
                  <c:v>0.5608</c:v>
                </c:pt>
              </c:numCache>
            </c:numRef>
          </c:val>
          <c:extLst>
            <c:ext xmlns:c16="http://schemas.microsoft.com/office/drawing/2014/chart" uri="{C3380CC4-5D6E-409C-BE32-E72D297353CC}">
              <c16:uniqueId val="{00000000-65F0-DA4F-B2CF-1D55D7AC01E2}"/>
            </c:ext>
          </c:extLst>
        </c:ser>
        <c:dLbls>
          <c:showLegendKey val="0"/>
          <c:showVal val="0"/>
          <c:showCatName val="0"/>
          <c:showSerName val="0"/>
          <c:showPercent val="0"/>
          <c:showBubbleSize val="0"/>
        </c:dLbls>
        <c:gapWidth val="182"/>
        <c:axId val="1023315648"/>
        <c:axId val="1023312928"/>
      </c:barChart>
      <c:catAx>
        <c:axId val="1023315648"/>
        <c:scaling>
          <c:orientation val="maxMin"/>
        </c:scaling>
        <c:delete val="0"/>
        <c:axPos val="l"/>
        <c:numFmt formatCode="General" sourceLinked="1"/>
        <c:majorTickMark val="none"/>
        <c:minorTickMark val="none"/>
        <c:tickLblPos val="none"/>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23312928"/>
        <c:crosses val="autoZero"/>
        <c:auto val="1"/>
        <c:lblAlgn val="ctr"/>
        <c:lblOffset val="100"/>
        <c:noMultiLvlLbl val="0"/>
      </c:catAx>
      <c:valAx>
        <c:axId val="1023312928"/>
        <c:scaling>
          <c:orientation val="minMax"/>
        </c:scaling>
        <c:delete val="1"/>
        <c:axPos val="t"/>
        <c:numFmt formatCode="0%" sourceLinked="1"/>
        <c:majorTickMark val="none"/>
        <c:minorTickMark val="none"/>
        <c:tickLblPos val="nextTo"/>
        <c:crossAx val="10233156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zh-CN" sz="1200" b="0" dirty="0"/>
              <a:t>新老客</a:t>
            </a:r>
            <a:r>
              <a:rPr lang="en-US" altLang="zh-CN" sz="1200" b="0" dirty="0"/>
              <a:t>GMV</a:t>
            </a:r>
            <a:r>
              <a:rPr lang="zh-CN" altLang="en-US" sz="1200" b="0" dirty="0"/>
              <a:t>贡献</a:t>
            </a:r>
            <a:endParaRPr lang="zh-CN" sz="1200" b="0" dirty="0"/>
          </a:p>
        </c:rich>
      </c:tx>
      <c:layout>
        <c:manualLayout>
          <c:xMode val="edge"/>
          <c:yMode val="edge"/>
          <c:x val="0.2036413043478261"/>
          <c:y val="0.1199991455042018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0862495581477553"/>
          <c:y val="0.20480814266565858"/>
          <c:w val="0.63974593495934962"/>
          <c:h val="0.65080958284301083"/>
        </c:manualLayout>
      </c:layout>
      <c:pieChart>
        <c:varyColors val="1"/>
        <c:ser>
          <c:idx val="0"/>
          <c:order val="0"/>
          <c:tx>
            <c:strRef>
              <c:f>Sheet1!$B$1</c:f>
              <c:strCache>
                <c:ptCount val="1"/>
                <c:pt idx="0">
                  <c:v>gmv</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692-AD43-92FA-4B60A21B31E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692-AD43-92FA-4B60A21B31EC}"/>
              </c:ext>
            </c:extLst>
          </c:dPt>
          <c:dLbls>
            <c:dLbl>
              <c:idx val="0"/>
              <c:spPr>
                <a:noFill/>
                <a:ln>
                  <a:noFill/>
                </a:ln>
                <a:effectLst/>
              </c:spPr>
              <c:txPr>
                <a:bodyPr rot="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zh-CN"/>
                </a:p>
              </c:txPr>
              <c:dLblPos val="ctr"/>
              <c:showLegendKey val="0"/>
              <c:showVal val="0"/>
              <c:showCatName val="0"/>
              <c:showSerName val="0"/>
              <c:showPercent val="1"/>
              <c:showBubbleSize val="0"/>
              <c:extLst>
                <c:ext xmlns:c16="http://schemas.microsoft.com/office/drawing/2014/chart" uri="{C3380CC4-5D6E-409C-BE32-E72D297353CC}">
                  <c16:uniqueId val="{00000001-4692-AD43-92FA-4B60A21B31EC}"/>
                </c:ext>
              </c:extLst>
            </c:dLbl>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zh-CN"/>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新客</c:v>
                </c:pt>
                <c:pt idx="1">
                  <c:v>老客</c:v>
                </c:pt>
              </c:strCache>
            </c:strRef>
          </c:cat>
          <c:val>
            <c:numRef>
              <c:f>Sheet1!$B$2:$B$3</c:f>
              <c:numCache>
                <c:formatCode>General</c:formatCode>
                <c:ptCount val="2"/>
                <c:pt idx="0">
                  <c:v>5855010.000000004</c:v>
                </c:pt>
                <c:pt idx="1">
                  <c:v>5309876.529999996</c:v>
                </c:pt>
              </c:numCache>
            </c:numRef>
          </c:val>
          <c:extLst>
            <c:ext xmlns:c16="http://schemas.microsoft.com/office/drawing/2014/chart" uri="{C3380CC4-5D6E-409C-BE32-E72D297353CC}">
              <c16:uniqueId val="{00000004-4692-AD43-92FA-4B60A21B31EC}"/>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76991914103923642"/>
          <c:y val="0.41438814814327923"/>
          <c:w val="0.21885781194768469"/>
          <c:h val="0.20036283206199695"/>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en-US" sz="1200" b="1" i="0" u="none" strike="noStrike" baseline="0" dirty="0">
                <a:effectLst/>
              </a:rPr>
              <a:t>净流入品牌</a:t>
            </a:r>
            <a:r>
              <a:rPr lang="en-US" altLang="zh-CN" sz="1200" b="1" i="0" u="none" strike="noStrike" baseline="0" dirty="0">
                <a:effectLst/>
              </a:rPr>
              <a:t>TOP 5</a:t>
            </a:r>
            <a:endParaRPr lang="zh-CN" altLang="en-US" sz="1200" b="1" dirty="0"/>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27011020737242147"/>
          <c:y val="0.12934784419364079"/>
          <c:w val="1"/>
          <c:h val="0.86975234705266291"/>
        </c:manualLayout>
      </c:layout>
      <c:barChart>
        <c:barDir val="bar"/>
        <c:grouping val="clustered"/>
        <c:varyColors val="0"/>
        <c:ser>
          <c:idx val="0"/>
          <c:order val="0"/>
          <c:tx>
            <c:strRef>
              <c:f>Sheet1!$B$1</c:f>
              <c:strCache>
                <c:ptCount val="1"/>
                <c:pt idx="0">
                  <c:v>11.30前1年</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krups</c:v>
                </c:pt>
                <c:pt idx="1">
                  <c:v>SMEG</c:v>
                </c:pt>
                <c:pt idx="2">
                  <c:v>MIJIA/米家</c:v>
                </c:pt>
                <c:pt idx="3">
                  <c:v>scishare/心想</c:v>
                </c:pt>
                <c:pt idx="4">
                  <c:v>Donlim/东菱</c:v>
                </c:pt>
              </c:strCache>
            </c:strRef>
          </c:cat>
          <c:val>
            <c:numRef>
              <c:f>Sheet1!$B$2:$B$6</c:f>
              <c:numCache>
                <c:formatCode>General</c:formatCode>
                <c:ptCount val="5"/>
                <c:pt idx="0">
                  <c:v>150</c:v>
                </c:pt>
                <c:pt idx="1">
                  <c:v>160</c:v>
                </c:pt>
                <c:pt idx="2">
                  <c:v>80</c:v>
                </c:pt>
                <c:pt idx="3">
                  <c:v>140</c:v>
                </c:pt>
                <c:pt idx="4">
                  <c:v>100</c:v>
                </c:pt>
              </c:numCache>
            </c:numRef>
          </c:val>
          <c:extLst>
            <c:ext xmlns:c16="http://schemas.microsoft.com/office/drawing/2014/chart" uri="{C3380CC4-5D6E-409C-BE32-E72D297353CC}">
              <c16:uniqueId val="{00000000-5E5F-1047-85BA-4A8426B3763F}"/>
            </c:ext>
          </c:extLst>
        </c:ser>
        <c:ser>
          <c:idx val="1"/>
          <c:order val="1"/>
          <c:tx>
            <c:strRef>
              <c:f>Sheet1!$C$1</c:f>
              <c:strCache>
                <c:ptCount val="1"/>
                <c:pt idx="0">
                  <c:v>12.31前1年</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krups</c:v>
                </c:pt>
                <c:pt idx="1">
                  <c:v>SMEG</c:v>
                </c:pt>
                <c:pt idx="2">
                  <c:v>MIJIA/米家</c:v>
                </c:pt>
                <c:pt idx="3">
                  <c:v>scishare/心想</c:v>
                </c:pt>
                <c:pt idx="4">
                  <c:v>Donlim/东菱</c:v>
                </c:pt>
              </c:strCache>
            </c:strRef>
          </c:cat>
          <c:val>
            <c:numRef>
              <c:f>Sheet1!$C$2:$C$6</c:f>
              <c:numCache>
                <c:formatCode>General</c:formatCode>
                <c:ptCount val="5"/>
                <c:pt idx="0">
                  <c:v>180</c:v>
                </c:pt>
                <c:pt idx="1">
                  <c:v>150</c:v>
                </c:pt>
                <c:pt idx="2">
                  <c:v>120</c:v>
                </c:pt>
                <c:pt idx="3">
                  <c:v>120</c:v>
                </c:pt>
                <c:pt idx="4">
                  <c:v>100</c:v>
                </c:pt>
              </c:numCache>
            </c:numRef>
          </c:val>
          <c:extLst>
            <c:ext xmlns:c16="http://schemas.microsoft.com/office/drawing/2014/chart" uri="{C3380CC4-5D6E-409C-BE32-E72D297353CC}">
              <c16:uniqueId val="{00000001-5E5F-1047-85BA-4A8426B3763F}"/>
            </c:ext>
          </c:extLst>
        </c:ser>
        <c:dLbls>
          <c:showLegendKey val="0"/>
          <c:showVal val="0"/>
          <c:showCatName val="0"/>
          <c:showSerName val="0"/>
          <c:showPercent val="0"/>
          <c:showBubbleSize val="0"/>
        </c:dLbls>
        <c:gapWidth val="100"/>
        <c:axId val="1023306400"/>
        <c:axId val="1023307488"/>
      </c:barChart>
      <c:catAx>
        <c:axId val="1023306400"/>
        <c:scaling>
          <c:orientation val="maxMin"/>
        </c:scaling>
        <c:delete val="0"/>
        <c:axPos val="l"/>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023307488"/>
        <c:crosses val="autoZero"/>
        <c:auto val="1"/>
        <c:lblAlgn val="ctr"/>
        <c:lblOffset val="100"/>
        <c:noMultiLvlLbl val="0"/>
      </c:catAx>
      <c:valAx>
        <c:axId val="1023307488"/>
        <c:scaling>
          <c:orientation val="minMax"/>
        </c:scaling>
        <c:delete val="0"/>
        <c:axPos val="t"/>
        <c:numFmt formatCode="0_ " sourceLinked="1"/>
        <c:majorTickMark val="none"/>
        <c:minorTickMark val="none"/>
        <c:tickLblPos val="none"/>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1023306400"/>
        <c:crosses val="autoZero"/>
        <c:crossBetween val="between"/>
      </c:valAx>
      <c:spPr>
        <a:noFill/>
        <a:ln>
          <a:noFill/>
        </a:ln>
        <a:effectLst/>
      </c:spPr>
    </c:plotArea>
    <c:legend>
      <c:legendPos val="r"/>
      <c:layout>
        <c:manualLayout>
          <c:xMode val="edge"/>
          <c:yMode val="edge"/>
          <c:x val="0.72369087379327435"/>
          <c:y val="0.84361194894438385"/>
          <c:w val="0.26227446113654818"/>
          <c:h val="0.14394521940663671"/>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en-US" sz="1200" b="1" i="0" u="none" strike="noStrike" baseline="0" dirty="0">
                <a:effectLst/>
              </a:rPr>
              <a:t>净流出品牌</a:t>
            </a:r>
            <a:r>
              <a:rPr lang="en-US" altLang="zh-CN" sz="1200" b="1" i="0" u="none" strike="noStrike" baseline="0" dirty="0">
                <a:effectLst/>
              </a:rPr>
              <a:t>TOP 5</a:t>
            </a:r>
            <a:endParaRPr lang="zh-CN" altLang="en-US" sz="1200" b="1" dirty="0"/>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
          <c:y val="0.13276007804611728"/>
          <c:w val="1"/>
          <c:h val="0.8595156454952334"/>
        </c:manualLayout>
      </c:layout>
      <c:barChart>
        <c:barDir val="bar"/>
        <c:grouping val="clustered"/>
        <c:varyColors val="0"/>
        <c:ser>
          <c:idx val="1"/>
          <c:order val="0"/>
          <c:tx>
            <c:strRef>
              <c:f>Sheet1!$B$1</c:f>
              <c:strCache>
                <c:ptCount val="1"/>
                <c:pt idx="0">
                  <c:v>11.30前1年</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Delonghi/德龙</c:v>
                </c:pt>
                <c:pt idx="1">
                  <c:v>Breville/铂富</c:v>
                </c:pt>
                <c:pt idx="2">
                  <c:v>DOLCE GUSTO</c:v>
                </c:pt>
                <c:pt idx="3">
                  <c:v>格米莱</c:v>
                </c:pt>
                <c:pt idx="4">
                  <c:v>Barsetto/百胜图</c:v>
                </c:pt>
              </c:strCache>
            </c:strRef>
          </c:cat>
          <c:val>
            <c:numRef>
              <c:f>Sheet1!$B$2:$B$6</c:f>
              <c:numCache>
                <c:formatCode>General</c:formatCode>
                <c:ptCount val="5"/>
                <c:pt idx="0">
                  <c:v>-420</c:v>
                </c:pt>
                <c:pt idx="1">
                  <c:v>-230</c:v>
                </c:pt>
                <c:pt idx="2">
                  <c:v>-180</c:v>
                </c:pt>
                <c:pt idx="3">
                  <c:v>-150</c:v>
                </c:pt>
                <c:pt idx="4">
                  <c:v>-120</c:v>
                </c:pt>
              </c:numCache>
            </c:numRef>
          </c:val>
          <c:extLst>
            <c:ext xmlns:c16="http://schemas.microsoft.com/office/drawing/2014/chart" uri="{C3380CC4-5D6E-409C-BE32-E72D297353CC}">
              <c16:uniqueId val="{00000000-7DA1-504B-A68B-B941C057F55F}"/>
            </c:ext>
          </c:extLst>
        </c:ser>
        <c:ser>
          <c:idx val="0"/>
          <c:order val="1"/>
          <c:tx>
            <c:strRef>
              <c:f>Sheet1!$C$1</c:f>
              <c:strCache>
                <c:ptCount val="1"/>
                <c:pt idx="0">
                  <c:v>12.31前1年</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Delonghi/德龙</c:v>
                </c:pt>
                <c:pt idx="1">
                  <c:v>Breville/铂富</c:v>
                </c:pt>
                <c:pt idx="2">
                  <c:v>DOLCE GUSTO</c:v>
                </c:pt>
                <c:pt idx="3">
                  <c:v>格米莱</c:v>
                </c:pt>
                <c:pt idx="4">
                  <c:v>Barsetto/百胜图</c:v>
                </c:pt>
              </c:strCache>
            </c:strRef>
          </c:cat>
          <c:val>
            <c:numRef>
              <c:f>Sheet1!$C$2:$C$6</c:f>
              <c:numCache>
                <c:formatCode>General</c:formatCode>
                <c:ptCount val="5"/>
                <c:pt idx="0">
                  <c:v>510</c:v>
                </c:pt>
                <c:pt idx="1">
                  <c:v>0</c:v>
                </c:pt>
                <c:pt idx="2">
                  <c:v>-60</c:v>
                </c:pt>
                <c:pt idx="3">
                  <c:v>-130</c:v>
                </c:pt>
                <c:pt idx="4">
                  <c:v>-130</c:v>
                </c:pt>
              </c:numCache>
            </c:numRef>
          </c:val>
          <c:extLst>
            <c:ext xmlns:c16="http://schemas.microsoft.com/office/drawing/2014/chart" uri="{C3380CC4-5D6E-409C-BE32-E72D297353CC}">
              <c16:uniqueId val="{00000001-7DA1-504B-A68B-B941C057F55F}"/>
            </c:ext>
          </c:extLst>
        </c:ser>
        <c:dLbls>
          <c:showLegendKey val="0"/>
          <c:showVal val="0"/>
          <c:showCatName val="0"/>
          <c:showSerName val="0"/>
          <c:showPercent val="0"/>
          <c:showBubbleSize val="0"/>
        </c:dLbls>
        <c:gapWidth val="100"/>
        <c:axId val="1023313472"/>
        <c:axId val="1023309664"/>
      </c:barChart>
      <c:catAx>
        <c:axId val="1023313472"/>
        <c:scaling>
          <c:orientation val="minMax"/>
        </c:scaling>
        <c:delete val="0"/>
        <c:axPos val="l"/>
        <c:numFmt formatCode="General" sourceLinked="1"/>
        <c:majorTickMark val="none"/>
        <c:minorTickMark val="none"/>
        <c:tickLblPos val="high"/>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023309664"/>
        <c:crosses val="autoZero"/>
        <c:auto val="1"/>
        <c:lblAlgn val="ctr"/>
        <c:lblOffset val="100"/>
        <c:noMultiLvlLbl val="0"/>
      </c:catAx>
      <c:valAx>
        <c:axId val="1023309664"/>
        <c:scaling>
          <c:orientation val="minMax"/>
        </c:scaling>
        <c:delete val="0"/>
        <c:axPos val="b"/>
        <c:numFmt formatCode="0_ " sourceLinked="1"/>
        <c:majorTickMark val="none"/>
        <c:minorTickMark val="none"/>
        <c:tickLblPos val="none"/>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10233134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sz="1200" b="1"/>
              <a:t>店铺咖啡机老客复购咖啡机整体情况</a:t>
            </a:r>
          </a:p>
        </c:rich>
      </c:tx>
      <c:overlay val="0"/>
      <c:spPr>
        <a:noFill/>
        <a:ln>
          <a:noFill/>
        </a:ln>
        <a:effectLst/>
      </c:spPr>
    </c:title>
    <c:autoTitleDeleted val="0"/>
    <c:plotArea>
      <c:layout/>
      <c:barChart>
        <c:barDir val="col"/>
        <c:grouping val="clustered"/>
        <c:varyColors val="0"/>
        <c:ser>
          <c:idx val="1"/>
          <c:order val="1"/>
          <c:tx>
            <c:strRef>
              <c:f>Sheet1!$B$1</c:f>
              <c:strCache>
                <c:ptCount val="1"/>
                <c:pt idx="0">
                  <c:v>2023.11复购率</c:v>
                </c:pt>
              </c:strCache>
            </c:strRef>
          </c:tx>
          <c:spPr>
            <a:solidFill>
              <a:schemeClr val="accent2"/>
            </a:solidFill>
            <a:ln>
              <a:noFill/>
            </a:ln>
            <a:effectLst/>
          </c:spPr>
          <c:invertIfNegative val="0"/>
          <c:cat>
            <c:strRef>
              <c:f>Sheet1!$A$2:$A$4</c:f>
              <c:strCache>
                <c:ptCount val="3"/>
                <c:pt idx="0">
                  <c:v>复购官旗</c:v>
                </c:pt>
                <c:pt idx="1">
                  <c:v>复购分销店</c:v>
                </c:pt>
                <c:pt idx="2">
                  <c:v>流失至竞品</c:v>
                </c:pt>
              </c:strCache>
            </c:strRef>
          </c:cat>
          <c:val>
            <c:numRef>
              <c:f>Sheet1!$B$2:$B$4</c:f>
              <c:numCache>
                <c:formatCode>General</c:formatCode>
                <c:ptCount val="3"/>
                <c:pt idx="0">
                  <c:v>0.012486442516268981</c:v>
                </c:pt>
                <c:pt idx="1">
                  <c:v>0.003009761388286334</c:v>
                </c:pt>
                <c:pt idx="2">
                  <c:v>0.007890455531453362</c:v>
                </c:pt>
              </c:numCache>
            </c:numRef>
          </c:val>
          <c:extLst>
            <c:ext xmlns:c16="http://schemas.microsoft.com/office/drawing/2014/chart" uri="{C3380CC4-5D6E-409C-BE32-E72D297353CC}">
              <c16:uniqueId val="{00000000-0DF8-8F47-8178-CACDCA3A95D3}"/>
            </c:ext>
          </c:extLst>
        </c:ser>
        <c:ser>
          <c:idx val="2"/>
          <c:order val="2"/>
          <c:tx>
            <c:strRef>
              <c:f>Sheet1!$C$1</c:f>
              <c:strCache>
                <c:ptCount val="1"/>
                <c:pt idx="0">
                  <c:v>2023.12复购率</c:v>
                </c:pt>
              </c:strCache>
            </c:strRef>
          </c:tx>
          <c:spPr>
            <a:solidFill>
              <a:schemeClr val="accent5">
                <a:lumMod val="75000"/>
              </a:schemeClr>
            </a:solidFill>
            <a:ln>
              <a:noFill/>
            </a:ln>
            <a:effectLst/>
          </c:spPr>
          <c:invertIfNegative val="0"/>
          <c:cat>
            <c:strRef>
              <c:f>Sheet1!$A$2:$A$4</c:f>
              <c:strCache>
                <c:ptCount val="3"/>
                <c:pt idx="0">
                  <c:v>复购官旗</c:v>
                </c:pt>
                <c:pt idx="1">
                  <c:v>复购分销店</c:v>
                </c:pt>
                <c:pt idx="2">
                  <c:v>流失至竞品</c:v>
                </c:pt>
              </c:strCache>
            </c:strRef>
          </c:cat>
          <c:val>
            <c:numRef>
              <c:f>Sheet1!$C$2:$C$4</c:f>
              <c:numCache>
                <c:formatCode>General</c:formatCode>
                <c:ptCount val="3"/>
                <c:pt idx="0">
                  <c:v>0.0019207889568969225</c:v>
                </c:pt>
                <c:pt idx="1">
                  <c:v>0.002866849189398392</c:v>
                </c:pt>
                <c:pt idx="2">
                  <c:v>0.003755572438111893</c:v>
                </c:pt>
              </c:numCache>
            </c:numRef>
          </c:val>
          <c:extLst>
            <c:ext xmlns:c16="http://schemas.microsoft.com/office/drawing/2014/chart" uri="{C3380CC4-5D6E-409C-BE32-E72D297353CC}">
              <c16:uniqueId val="{00000001-0DF8-8F47-8178-CACDCA3A95D3}"/>
            </c:ext>
          </c:extLst>
        </c:ser>
        <c:dLbls>
          <c:showLegendKey val="0"/>
          <c:showVal val="0"/>
          <c:showCatName val="0"/>
          <c:showSerName val="0"/>
          <c:showPercent val="0"/>
          <c:showBubbleSize val="0"/>
        </c:dLbls>
        <c:gapWidth val="80"/>
        <c:axId val="1023320544"/>
        <c:axId val="1023316736"/>
        <c:extLst>
          <c:ext xmlns:c15="http://schemas.microsoft.com/office/drawing/2012/chart" uri="{02D57815-91ED-43cb-92C2-25804820EDAC}">
            <c15:filteredBarSeries>
              <c15:ser>
                <c:idx val="0"/>
                <c:order val="0"/>
                <c:tx>
                  <c:strRef>
                    <c:extLst>
                      <c:ext uri="{02D57815-91ED-43cb-92C2-25804820EDAC}">
                        <c15:formulaRef>
                          <c15:sqref>Sheet1!$B$1</c15:sqref>
                        </c15:formulaRef>
                      </c:ext>
                    </c:extLst>
                    <c:strCache>
                      <c:ptCount val="1"/>
                      <c:pt idx="0">
                        <c:v>2023.04复购率</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Sheet1!$A$2:$A$4</c15:sqref>
                        </c15:formulaRef>
                      </c:ext>
                    </c:extLst>
                    <c:strCache>
                      <c:ptCount val="3"/>
                      <c:pt idx="0">
                        <c:v>复购官旗</c:v>
                      </c:pt>
                      <c:pt idx="1">
                        <c:v>复购分销店</c:v>
                      </c:pt>
                      <c:pt idx="2">
                        <c:v>流失至竞品</c:v>
                      </c:pt>
                    </c:strCache>
                  </c:strRef>
                </c:cat>
                <c:val>
                  <c:numRef>
                    <c:extLst>
                      <c:ext uri="{02D57815-91ED-43cb-92C2-25804820EDAC}">
                        <c15:formulaRef>
                          <c15:sqref>Sheet1!$B$2:$B$4</c15:sqref>
                        </c15:formulaRef>
                      </c:ext>
                    </c:extLst>
                    <c:numCache>
                      <c:formatCode>0.00%</c:formatCode>
                      <c:ptCount val="3"/>
                      <c:pt idx="0">
                        <c:v>2.3999999999999998E-3</c:v>
                      </c:pt>
                      <c:pt idx="1">
                        <c:v>1.2999999999999999E-3</c:v>
                      </c:pt>
                      <c:pt idx="2">
                        <c:v>2.3999999999999998E-3</c:v>
                      </c:pt>
                    </c:numCache>
                  </c:numRef>
                </c:val>
                <c:extLst>
                  <c:ext xmlns:c16="http://schemas.microsoft.com/office/drawing/2014/chart" uri="{C3380CC4-5D6E-409C-BE32-E72D297353CC}">
                    <c16:uniqueId val="{00000006-0DF8-8F47-8178-CACDCA3A95D3}"/>
                  </c:ext>
                </c:extLst>
              </c15:ser>
            </c15:filteredBarSeries>
          </c:ext>
        </c:extLst>
      </c:barChart>
      <c:lineChart>
        <c:grouping val="standard"/>
        <c:varyColors val="0"/>
        <c:ser>
          <c:idx val="3"/>
          <c:order val="3"/>
          <c:tx>
            <c:strRef>
              <c:f>Sheet1!$D$1</c:f>
              <c:strCache>
                <c:ptCount val="1"/>
                <c:pt idx="0">
                  <c:v>人数环比</c:v>
                </c:pt>
              </c:strCache>
            </c:strRef>
          </c:tx>
          <c:spPr>
            <a:ln w="28575" cap="rnd">
              <a:noFill/>
              <a:round/>
            </a:ln>
            <a:effectLst/>
          </c:spPr>
          <c:marker>
            <c:symbol val="picture"/>
            <c:spPr>
              <a:blipFill>
                <a:blip xmlns:r="http://schemas.openxmlformats.org/officeDocument/2006/relationships" r:embed="rId1"/>
                <a:stretch>
                  <a:fillRect/>
                </a:stretch>
              </a:blipFill>
              <a:ln w="6350">
                <a:noFill/>
              </a:ln>
            </c:spPr>
          </c:marker>
          <c:dPt>
            <c:idx val="0"/>
            <c:bubble3D val="0"/>
            <c:extLst>
              <c:ext xmlns:c16="http://schemas.microsoft.com/office/drawing/2014/chart" uri="{C3380CC4-5D6E-409C-BE32-E72D297353CC}">
                <c16:uniqueId val="{00000002-0DF8-8F47-8178-CACDCA3A95D3}"/>
              </c:ext>
            </c:extLst>
          </c:dPt>
          <c:dPt>
            <c:idx val="1"/>
            <c:bubble3D val="0"/>
            <c:extLst>
              <c:ext xmlns:c16="http://schemas.microsoft.com/office/drawing/2014/chart" uri="{C3380CC4-5D6E-409C-BE32-E72D297353CC}">
                <c16:uniqueId val="{00000003-0DF8-8F47-8178-CACDCA3A95D3}"/>
              </c:ext>
            </c:extLst>
          </c:dPt>
          <c:dPt>
            <c:idx val="2"/>
            <c:bubble3D val="0"/>
            <c:extLst>
              <c:ext xmlns:c16="http://schemas.microsoft.com/office/drawing/2014/chart" uri="{C3380CC4-5D6E-409C-BE32-E72D297353CC}">
                <c16:uniqueId val="{00000004-0DF8-8F47-8178-CACDCA3A95D3}"/>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C00000"/>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复购官旗</c:v>
                </c:pt>
                <c:pt idx="1">
                  <c:v>复购分销店</c:v>
                </c:pt>
                <c:pt idx="2">
                  <c:v>流失至竞品</c:v>
                </c:pt>
              </c:strCache>
            </c:strRef>
          </c:cat>
          <c:val>
            <c:numRef>
              <c:f>Sheet1!$D$2:$D$4</c:f>
              <c:numCache>
                <c:formatCode>General</c:formatCode>
                <c:ptCount val="3"/>
                <c:pt idx="0">
                  <c:v>-0.1572327044025157</c:v>
                </c:pt>
                <c:pt idx="1">
                  <c:v>0.21212121212121215</c:v>
                </c:pt>
                <c:pt idx="2">
                  <c:v>0.1341991341991342</c:v>
                </c:pt>
              </c:numCache>
            </c:numRef>
          </c:val>
          <c:smooth val="0"/>
          <c:extLst>
            <c:ext xmlns:c16="http://schemas.microsoft.com/office/drawing/2014/chart" uri="{C3380CC4-5D6E-409C-BE32-E72D297353CC}">
              <c16:uniqueId val="{00000005-0DF8-8F47-8178-CACDCA3A95D3}"/>
            </c:ext>
          </c:extLst>
        </c:ser>
        <c:dLbls>
          <c:showLegendKey val="0"/>
          <c:showVal val="0"/>
          <c:showCatName val="0"/>
          <c:showSerName val="0"/>
          <c:showPercent val="0"/>
          <c:showBubbleSize val="0"/>
        </c:dLbls>
        <c:marker val="1"/>
        <c:smooth val="0"/>
        <c:axId val="1023310208"/>
        <c:axId val="1023318912"/>
      </c:lineChart>
      <c:catAx>
        <c:axId val="1023320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023316736"/>
        <c:crosses val="autoZero"/>
        <c:auto val="1"/>
        <c:lblAlgn val="ctr"/>
        <c:lblOffset val="100"/>
        <c:noMultiLvlLbl val="0"/>
      </c:catAx>
      <c:valAx>
        <c:axId val="1023316736"/>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023320544"/>
        <c:crosses val="autoZero"/>
        <c:crossBetween val="between"/>
      </c:valAx>
      <c:valAx>
        <c:axId val="1023318912"/>
        <c:scaling>
          <c:orientation val="minMax"/>
        </c:scaling>
        <c:delete val="0"/>
        <c:axPos val="r"/>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023310208"/>
        <c:crosses val="max"/>
        <c:crossBetween val="between"/>
      </c:valAx>
      <c:catAx>
        <c:axId val="1023310208"/>
        <c:scaling>
          <c:orientation val="minMax"/>
        </c:scaling>
        <c:delete val="1"/>
        <c:axPos val="b"/>
        <c:numFmt formatCode="General" sourceLinked="1"/>
        <c:majorTickMark val="out"/>
        <c:minorTickMark val="none"/>
        <c:tickLblPos val="nextTo"/>
        <c:crossAx val="1023318912"/>
        <c:crosses val="autoZero"/>
        <c:auto val="1"/>
        <c:lblAlgn val="ctr"/>
        <c:lblOffset val="100"/>
        <c:noMultiLvlLbl val="0"/>
      </c:catAx>
      <c:spPr>
        <a:noFill/>
        <a:ln>
          <a:noFill/>
        </a:ln>
        <a:effectLst/>
      </c:spPr>
    </c:plotArea>
    <c:legend>
      <c:legendPos val="t"/>
      <c:layout>
        <c:manualLayout>
          <c:xMode val="edge"/>
          <c:yMode val="edge"/>
          <c:x val="0.20641978802047695"/>
          <c:y val="0.12897606755645755"/>
          <c:w val="0.64244732821727424"/>
          <c:h val="0.1218835958034880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2">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sz="1200" b="1" i="0" u="none" strike="noStrike" baseline="0" dirty="0">
                <a:effectLst/>
              </a:rPr>
              <a:t>市场胶囊</a:t>
            </a:r>
            <a:r>
              <a:rPr lang="zh-CN" altLang="zh-CN" sz="1200" b="1" i="0" u="none" strike="noStrike" baseline="0" dirty="0">
                <a:effectLst/>
              </a:rPr>
              <a:t>咖啡机老客</a:t>
            </a:r>
            <a:r>
              <a:rPr lang="zh-CN" altLang="en-US" sz="1200" b="1" i="0" u="none" strike="noStrike" baseline="0" dirty="0">
                <a:effectLst/>
              </a:rPr>
              <a:t>复购</a:t>
            </a:r>
            <a:r>
              <a:rPr lang="zh-CN" altLang="zh-CN" sz="1200" b="1" i="0" u="none" strike="noStrike" baseline="0" dirty="0">
                <a:effectLst/>
              </a:rPr>
              <a:t>胶囊咖啡</a:t>
            </a:r>
            <a:r>
              <a:rPr lang="zh-CN" altLang="en-US" sz="1200" b="1" i="0" u="none" strike="noStrike" baseline="0" dirty="0">
                <a:effectLst/>
              </a:rPr>
              <a:t>品牌</a:t>
            </a:r>
            <a:r>
              <a:rPr lang="en-US" altLang="zh-CN" sz="1200" b="1" i="0" u="none" strike="noStrike" baseline="0" dirty="0">
                <a:effectLst/>
              </a:rPr>
              <a:t>*</a:t>
            </a:r>
            <a:endParaRPr lang="en-US" altLang="zh-CN" sz="1200" b="1" dirty="0">
              <a:latin typeface="+mn-ea"/>
              <a:ea typeface="+mn-ea"/>
            </a:endParaRPr>
          </a:p>
        </c:rich>
      </c:tx>
      <c:layout>
        <c:manualLayout>
          <c:xMode val="edge"/>
          <c:yMode val="edge"/>
          <c:x val="0.38599949534723338"/>
          <c:y val="3.4041433924138957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0961188519242472"/>
          <c:y val="0.14825911012098369"/>
          <c:w val="0.66762654606467664"/>
          <c:h val="0.80171774410308105"/>
        </c:manualLayout>
      </c:layout>
      <c:barChart>
        <c:barDir val="bar"/>
        <c:grouping val="clustered"/>
        <c:varyColors val="0"/>
        <c:ser>
          <c:idx val="0"/>
          <c:order val="0"/>
          <c:tx>
            <c:strRef>
              <c:f>Sheet1!$B$1</c:f>
              <c:strCache>
                <c:ptCount val="1"/>
                <c:pt idx="0">
                  <c:v>11月购买人数占比*</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65000"/>
                        <a:lumOff val="35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Sheet1!$A$2:$A$11</c:f>
              <c:strCache>
                <c:ptCount val="10"/>
                <c:pt idx="0">
                  <c:v>starbucks/星巴克</c:v>
                </c:pt>
                <c:pt idx="1">
                  <c:v>NESPRESSO/奈斯派索</c:v>
                </c:pt>
                <c:pt idx="2">
                  <c:v>Nestle/雀巢</c:v>
                </c:pt>
                <c:pt idx="3">
                  <c:v>Peet's</c:v>
                </c:pt>
                <c:pt idx="4">
                  <c:v>Illy</c:v>
                </c:pt>
                <c:pt idx="5">
                  <c:v>DOLCE GUSTO</c:v>
                </c:pt>
                <c:pt idx="6">
                  <c:v>L'OR（法国）</c:v>
                </c:pt>
                <c:pt idx="7">
                  <c:v>Nescafe/雀巢咖啡</c:v>
                </c:pt>
                <c:pt idx="8">
                  <c:v>LAVAZZA/拉瓦萨</c:v>
                </c:pt>
                <c:pt idx="9">
                  <c:v>COFFEESSO</c:v>
                </c:pt>
              </c:strCache>
            </c:strRef>
          </c:cat>
          <c:val>
            <c:numRef>
              <c:f>Sheet1!$B$2:$B$11</c:f>
              <c:numCache>
                <c:formatCode>General</c:formatCode>
                <c:ptCount val="10"/>
                <c:pt idx="0">
                  <c:v>0.2222</c:v>
                </c:pt>
                <c:pt idx="1">
                  <c:v>0.3189</c:v>
                </c:pt>
                <c:pt idx="2">
                  <c:v>0.0865</c:v>
                </c:pt>
                <c:pt idx="3">
                  <c:v>0.1027</c:v>
                </c:pt>
                <c:pt idx="4">
                  <c:v>0.0272</c:v>
                </c:pt>
                <c:pt idx="5">
                  <c:v>0.0587</c:v>
                </c:pt>
                <c:pt idx="6">
                  <c:v>0.0477</c:v>
                </c:pt>
                <c:pt idx="7">
                  <c:v>0.0128</c:v>
                </c:pt>
                <c:pt idx="8">
                  <c:v>0.0122</c:v>
                </c:pt>
                <c:pt idx="9">
                  <c:v>0.0</c:v>
                </c:pt>
              </c:numCache>
            </c:numRef>
          </c:val>
          <c:extLst>
            <c:ext xmlns:c16="http://schemas.microsoft.com/office/drawing/2014/chart" uri="{C3380CC4-5D6E-409C-BE32-E72D297353CC}">
              <c16:uniqueId val="{00000000-54E9-3A45-A558-910B716321EC}"/>
            </c:ext>
          </c:extLst>
        </c:ser>
        <c:ser>
          <c:idx val="1"/>
          <c:order val="1"/>
          <c:tx>
            <c:strRef>
              <c:f>Sheet1!$C$1</c:f>
              <c:strCache>
                <c:ptCount val="1"/>
                <c:pt idx="0">
                  <c:v>12月购买人数占比</c:v>
                </c:pt>
              </c:strCache>
            </c:strRef>
          </c:tx>
          <c:spPr>
            <a:solidFill>
              <a:schemeClr val="accent1"/>
            </a:solidFill>
            <a:ln>
              <a:noFill/>
            </a:ln>
            <a:effectLst/>
          </c:spPr>
          <c:invertIfNegative val="0"/>
          <c:dLbls>
            <c:dLbl>
              <c:idx val="9"/>
              <c:layout>
                <c:manualLayout>
                  <c:x val="-3.7247990326216014E-2"/>
                  <c:y val="1.057701871149389E-1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4E9-3A45-A558-910B716321EC}"/>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Sheet1!$A$2:$A$11</c:f>
              <c:strCache>
                <c:ptCount val="10"/>
                <c:pt idx="0">
                  <c:v>starbucks/星巴克</c:v>
                </c:pt>
                <c:pt idx="1">
                  <c:v>NESPRESSO/奈斯派索</c:v>
                </c:pt>
                <c:pt idx="2">
                  <c:v>Nestle/雀巢</c:v>
                </c:pt>
                <c:pt idx="3">
                  <c:v>Peet's</c:v>
                </c:pt>
                <c:pt idx="4">
                  <c:v>Illy</c:v>
                </c:pt>
                <c:pt idx="5">
                  <c:v>DOLCE GUSTO</c:v>
                </c:pt>
                <c:pt idx="6">
                  <c:v>L'OR（法国）</c:v>
                </c:pt>
                <c:pt idx="7">
                  <c:v>Nescafe/雀巢咖啡</c:v>
                </c:pt>
                <c:pt idx="8">
                  <c:v>LAVAZZA/拉瓦萨</c:v>
                </c:pt>
                <c:pt idx="9">
                  <c:v>COFFEESSO</c:v>
                </c:pt>
              </c:strCache>
            </c:strRef>
          </c:cat>
          <c:val>
            <c:numRef>
              <c:f>Sheet1!$C$2:$C$11</c:f>
              <c:numCache>
                <c:formatCode>General</c:formatCode>
                <c:ptCount val="10"/>
                <c:pt idx="0">
                  <c:v>0.2078</c:v>
                </c:pt>
                <c:pt idx="1">
                  <c:v>0.1908</c:v>
                </c:pt>
                <c:pt idx="2">
                  <c:v>0.1257</c:v>
                </c:pt>
                <c:pt idx="3">
                  <c:v>0.096</c:v>
                </c:pt>
                <c:pt idx="4">
                  <c:v>0.0735</c:v>
                </c:pt>
                <c:pt idx="5">
                  <c:v>0.0607</c:v>
                </c:pt>
                <c:pt idx="6">
                  <c:v>0.0554</c:v>
                </c:pt>
                <c:pt idx="7">
                  <c:v>0.0203</c:v>
                </c:pt>
                <c:pt idx="8">
                  <c:v>0.0191</c:v>
                </c:pt>
                <c:pt idx="9">
                  <c:v>0.0178</c:v>
                </c:pt>
              </c:numCache>
            </c:numRef>
          </c:val>
          <c:extLst>
            <c:ext xmlns:c16="http://schemas.microsoft.com/office/drawing/2014/chart" uri="{C3380CC4-5D6E-409C-BE32-E72D297353CC}">
              <c16:uniqueId val="{00000002-54E9-3A45-A558-910B716321EC}"/>
            </c:ext>
          </c:extLst>
        </c:ser>
        <c:dLbls>
          <c:showLegendKey val="0"/>
          <c:showVal val="0"/>
          <c:showCatName val="0"/>
          <c:showSerName val="0"/>
          <c:showPercent val="0"/>
          <c:showBubbleSize val="0"/>
        </c:dLbls>
        <c:gapWidth val="100"/>
        <c:axId val="1124076080"/>
        <c:axId val="1124071184"/>
        <c:extLst/>
      </c:barChart>
      <c:catAx>
        <c:axId val="112407608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24071184"/>
        <c:crosses val="autoZero"/>
        <c:auto val="1"/>
        <c:lblAlgn val="ctr"/>
        <c:lblOffset val="100"/>
        <c:noMultiLvlLbl val="0"/>
      </c:catAx>
      <c:valAx>
        <c:axId val="1124071184"/>
        <c:scaling>
          <c:orientation val="minMax"/>
        </c:scaling>
        <c:delete val="1"/>
        <c:axPos val="t"/>
        <c:numFmt formatCode="0%" sourceLinked="1"/>
        <c:majorTickMark val="none"/>
        <c:minorTickMark val="none"/>
        <c:tickLblPos val="nextTo"/>
        <c:crossAx val="1124076080"/>
        <c:crosses val="autoZero"/>
        <c:crossBetween val="between"/>
      </c:valAx>
      <c:spPr>
        <a:noFill/>
        <a:ln>
          <a:noFill/>
        </a:ln>
        <a:effectLst/>
      </c:spPr>
    </c:plotArea>
    <c:legend>
      <c:legendPos val="t"/>
      <c:layout>
        <c:manualLayout>
          <c:xMode val="edge"/>
          <c:yMode val="edge"/>
          <c:x val="0.2537834206641772"/>
          <c:y val="7.3804518082141002E-2"/>
          <c:w val="0.7144900941937512"/>
          <c:h val="5.357704216803981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sz="1200"/>
      </a:pPr>
      <a:endParaRPr lang="zh-CN"/>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ea"/>
                <a:ea typeface="+mn-ea"/>
                <a:cs typeface="+mn-cs"/>
              </a:defRPr>
            </a:pPr>
            <a:r>
              <a:rPr lang="zh-CN" b="1" dirty="0"/>
              <a:t>咖啡</a:t>
            </a:r>
            <a:r>
              <a:rPr lang="zh-CN" altLang="en-US" b="1" dirty="0"/>
              <a:t>机老客</a:t>
            </a:r>
            <a:r>
              <a:rPr lang="zh-CN" b="1" dirty="0"/>
              <a:t>复购</a:t>
            </a:r>
            <a:r>
              <a:rPr lang="zh-CN" altLang="en-US" b="1" dirty="0"/>
              <a:t>胶囊咖啡情况</a:t>
            </a:r>
            <a:endParaRPr lang="zh-CN" b="1" dirty="0"/>
          </a:p>
        </c:rich>
      </c:tx>
      <c:overlay val="0"/>
      <c:spPr>
        <a:noFill/>
        <a:ln>
          <a:noFill/>
        </a:ln>
        <a:effectLst/>
      </c:spPr>
    </c:title>
    <c:autoTitleDeleted val="0"/>
    <c:plotArea>
      <c:layout>
        <c:manualLayout>
          <c:layoutTarget val="inner"/>
          <c:xMode val="edge"/>
          <c:yMode val="edge"/>
          <c:x val="9.9232796929155237E-2"/>
          <c:y val="0.25718880427931379"/>
          <c:w val="0.87893427519756884"/>
          <c:h val="0.57782911137232185"/>
        </c:manualLayout>
      </c:layout>
      <c:barChart>
        <c:barDir val="col"/>
        <c:grouping val="clustered"/>
        <c:varyColors val="0"/>
        <c:ser>
          <c:idx val="0"/>
          <c:order val="0"/>
          <c:tx>
            <c:strRef>
              <c:f>Sheet1!$C$1</c:f>
              <c:strCache>
                <c:ptCount val="1"/>
                <c:pt idx="0">
                  <c:v>2023.11复购率</c:v>
                </c:pt>
              </c:strCache>
            </c:strRef>
          </c:tx>
          <c:spPr>
            <a:solidFill>
              <a:srgbClr val="D2C6B6"/>
            </a:solidFill>
            <a:ln>
              <a:noFill/>
            </a:ln>
            <a:effectLst/>
          </c:spPr>
          <c:invertIfNegative val="0"/>
          <c:dLbls>
            <c:numFmt formatCode="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Sheet1!$A$2:$B$4</c:f>
              <c:multiLvlStrCache>
                <c:ptCount val="3"/>
                <c:lvl>
                  <c:pt idx="0">
                    <c:v>复购本品牌</c:v>
                  </c:pt>
                  <c:pt idx="1">
                    <c:v>流失至竞品</c:v>
                  </c:pt>
                  <c:pt idx="2">
                    <c:v>复购胶囊咖啡</c:v>
                  </c:pt>
                </c:lvl>
                <c:lvl>
                  <c:pt idx="0">
                    <c:v>本店咖啡机老客</c:v>
                  </c:pt>
                  <c:pt idx="1">
                    <c:v/>
                  </c:pt>
                  <c:pt idx="2">
                    <c:v>市场胶囊咖啡机老客</c:v>
                  </c:pt>
                </c:lvl>
              </c:multiLvlStrCache>
            </c:multiLvlStrRef>
          </c:cat>
          <c:val>
            <c:numRef>
              <c:f>Sheet1!$C$2:$C$4</c:f>
              <c:numCache>
                <c:formatCode>General</c:formatCode>
                <c:ptCount val="3"/>
                <c:pt idx="0">
                  <c:v>0.05459598698481562</c:v>
                </c:pt>
                <c:pt idx="1">
                  <c:v>0.05061008676789588</c:v>
                </c:pt>
                <c:pt idx="2">
                  <c:v>0.05454545454545454</c:v>
                </c:pt>
              </c:numCache>
            </c:numRef>
          </c:val>
          <c:extLst>
            <c:ext xmlns:c16="http://schemas.microsoft.com/office/drawing/2014/chart" uri="{C3380CC4-5D6E-409C-BE32-E72D297353CC}">
              <c16:uniqueId val="{00000000-1471-3C4F-B481-A942BBF19FFD}"/>
            </c:ext>
          </c:extLst>
        </c:ser>
        <c:ser>
          <c:idx val="1"/>
          <c:order val="1"/>
          <c:tx>
            <c:strRef>
              <c:f>Sheet1!$D$1</c:f>
              <c:strCache>
                <c:ptCount val="1"/>
                <c:pt idx="0">
                  <c:v>2023.12复购率</c:v>
                </c:pt>
              </c:strCache>
            </c:strRef>
          </c:tx>
          <c:spPr>
            <a:solidFill>
              <a:srgbClr val="79654B"/>
            </a:solidFill>
            <a:ln>
              <a:noFill/>
            </a:ln>
            <a:effectLst/>
          </c:spPr>
          <c:invertIfNegative val="0"/>
          <c:dLbls>
            <c:numFmt formatCode="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multiLvlStrRef>
              <c:f>Sheet1!$A$2:$B$4</c:f>
              <c:multiLvlStrCache>
                <c:ptCount val="3"/>
                <c:lvl>
                  <c:pt idx="0">
                    <c:v>复购本品牌</c:v>
                  </c:pt>
                  <c:pt idx="1">
                    <c:v>流失至竞品</c:v>
                  </c:pt>
                  <c:pt idx="2">
                    <c:v>复购胶囊咖啡</c:v>
                  </c:pt>
                </c:lvl>
                <c:lvl>
                  <c:pt idx="0">
                    <c:v>本店咖啡机老客</c:v>
                  </c:pt>
                  <c:pt idx="1">
                    <c:v/>
                  </c:pt>
                  <c:pt idx="2">
                    <c:v>市场胶囊咖啡机老客</c:v>
                  </c:pt>
                </c:lvl>
              </c:multiLvlStrCache>
            </c:multiLvlStrRef>
          </c:cat>
          <c:val>
            <c:numRef>
              <c:f>Sheet1!$D$2:$D$4</c:f>
              <c:numCache>
                <c:formatCode>General</c:formatCode>
                <c:ptCount val="3"/>
                <c:pt idx="0">
                  <c:v>0.02670470019924602</c:v>
                </c:pt>
                <c:pt idx="1">
                  <c:v>0.029972908275160186</c:v>
                </c:pt>
                <c:pt idx="2">
                  <c:v>0.06666666666666667</c:v>
                </c:pt>
              </c:numCache>
            </c:numRef>
          </c:val>
          <c:extLst>
            <c:ext xmlns:c16="http://schemas.microsoft.com/office/drawing/2014/chart" uri="{C3380CC4-5D6E-409C-BE32-E72D297353CC}">
              <c16:uniqueId val="{00000001-1471-3C4F-B481-A942BBF19FFD}"/>
            </c:ext>
          </c:extLst>
        </c:ser>
        <c:dLbls>
          <c:showLegendKey val="0"/>
          <c:showVal val="1"/>
          <c:showCatName val="0"/>
          <c:showSerName val="0"/>
          <c:showPercent val="0"/>
          <c:showBubbleSize val="0"/>
        </c:dLbls>
        <c:gapWidth val="100"/>
        <c:axId val="1124064656"/>
        <c:axId val="1124076624"/>
      </c:barChart>
      <c:lineChart>
        <c:grouping val="standard"/>
        <c:varyColors val="0"/>
        <c:ser>
          <c:idx val="2"/>
          <c:order val="2"/>
          <c:tx>
            <c:strRef>
              <c:f>Sheet1!$E$1</c:f>
              <c:strCache>
                <c:ptCount val="1"/>
                <c:pt idx="0">
                  <c:v>人数环比</c:v>
                </c:pt>
              </c:strCache>
            </c:strRef>
          </c:tx>
          <c:spPr>
            <a:ln w="15875" cap="rnd">
              <a:noFill/>
              <a:prstDash val="sysDot"/>
              <a:round/>
            </a:ln>
            <a:effectLst/>
          </c:spPr>
          <c:marker>
            <c:symbol val="picture"/>
            <c:spPr>
              <a:blipFill>
                <a:blip xmlns:r="http://schemas.openxmlformats.org/officeDocument/2006/relationships" r:embed="rId1"/>
                <a:stretch>
                  <a:fillRect/>
                </a:stretch>
              </a:blipFill>
              <a:ln w="25400">
                <a:noFill/>
              </a:ln>
              <a:effectLst/>
            </c:spPr>
          </c:marker>
          <c:dPt>
            <c:idx val="0"/>
            <c:bubble3D val="0"/>
            <c:extLst>
              <c:ext xmlns:c16="http://schemas.microsoft.com/office/drawing/2014/chart" uri="{C3380CC4-5D6E-409C-BE32-E72D297353CC}">
                <c16:uniqueId val="{00000002-1471-3C4F-B481-A942BBF19FFD}"/>
              </c:ext>
            </c:extLst>
          </c:dPt>
          <c:dPt>
            <c:idx val="1"/>
            <c:marker>
              <c:symbol val="none"/>
            </c:marker>
            <c:bubble3D val="0"/>
            <c:extLst>
              <c:ext xmlns:c16="http://schemas.microsoft.com/office/drawing/2014/chart" uri="{C3380CC4-5D6E-409C-BE32-E72D297353CC}">
                <c16:uniqueId val="{00000003-1471-3C4F-B481-A942BBF19FFD}"/>
              </c:ext>
            </c:extLst>
          </c:dPt>
          <c:dPt>
            <c:idx val="2"/>
            <c:marker>
              <c:symbol val="none"/>
            </c:marker>
            <c:bubble3D val="0"/>
            <c:extLst>
              <c:ext xmlns:c16="http://schemas.microsoft.com/office/drawing/2014/chart" uri="{C3380CC4-5D6E-409C-BE32-E72D297353CC}">
                <c16:uniqueId val="{00000004-1471-3C4F-B481-A942BBF19FFD}"/>
              </c:ext>
            </c:extLst>
          </c:dPt>
          <c:dLbls>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accent6"/>
                      </a:solidFill>
                      <a:latin typeface="+mn-ea"/>
                      <a:ea typeface="+mn-ea"/>
                      <a:cs typeface="+mn-cs"/>
                    </a:defRPr>
                  </a:pPr>
                  <a:endParaRPr lang="zh-CN"/>
                </a:p>
              </c:txPr>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471-3C4F-B481-A942BBF19FFD}"/>
                </c:ext>
              </c:extLst>
            </c:dLbl>
            <c:dLbl>
              <c:idx val="1"/>
              <c:layout>
                <c:manualLayout>
                  <c:x val="-7.3648647197420897E-2"/>
                  <c:y val="-5.7693508912397967E-2"/>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C00000"/>
                      </a:solidFill>
                      <a:latin typeface="+mn-ea"/>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471-3C4F-B481-A942BBF19FFD}"/>
                </c:ext>
              </c:extLst>
            </c:dLbl>
            <c:dLbl>
              <c:idx val="2"/>
              <c:layout>
                <c:manualLayout>
                  <c:x val="-5.7282281153549587E-2"/>
                  <c:y val="-2.8846754456198984E-2"/>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C00000"/>
                      </a:solidFill>
                      <a:latin typeface="+mn-ea"/>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471-3C4F-B481-A942BBF19FFD}"/>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accent6"/>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Sheet1!$A$2:$B$4</c:f>
              <c:multiLvlStrCache>
                <c:ptCount val="3"/>
                <c:lvl>
                  <c:pt idx="0">
                    <c:v>复购本品牌</c:v>
                  </c:pt>
                  <c:pt idx="1">
                    <c:v>流失至竞品</c:v>
                  </c:pt>
                  <c:pt idx="2">
                    <c:v>复购胶囊咖啡</c:v>
                  </c:pt>
                </c:lvl>
                <c:lvl>
                  <c:pt idx="0">
                    <c:v>本店咖啡机老客</c:v>
                  </c:pt>
                  <c:pt idx="1">
                    <c:v/>
                  </c:pt>
                  <c:pt idx="2">
                    <c:v>市场胶囊咖啡机老客</c:v>
                  </c:pt>
                </c:lvl>
              </c:multiLvlStrCache>
            </c:multiLvlStrRef>
          </c:cat>
          <c:val>
            <c:numRef>
              <c:f>Sheet1!$E$2:$E$4</c:f>
              <c:numCache>
                <c:formatCode>General</c:formatCode>
                <c:ptCount val="3"/>
                <c:pt idx="0">
                  <c:v>-0.5373727340451949</c:v>
                </c:pt>
                <c:pt idx="1">
                  <c:v>-0.43986070184837933</c:v>
                </c:pt>
                <c:pt idx="2">
                  <c:v>-0.18181818181818177</c:v>
                </c:pt>
              </c:numCache>
            </c:numRef>
          </c:val>
          <c:smooth val="0"/>
          <c:extLst>
            <c:ext xmlns:c16="http://schemas.microsoft.com/office/drawing/2014/chart" uri="{C3380CC4-5D6E-409C-BE32-E72D297353CC}">
              <c16:uniqueId val="{00000005-1471-3C4F-B481-A942BBF19FFD}"/>
            </c:ext>
          </c:extLst>
        </c:ser>
        <c:dLbls>
          <c:showLegendKey val="0"/>
          <c:showVal val="1"/>
          <c:showCatName val="0"/>
          <c:showSerName val="0"/>
          <c:showPercent val="0"/>
          <c:showBubbleSize val="0"/>
        </c:dLbls>
        <c:marker val="1"/>
        <c:smooth val="0"/>
        <c:axId val="1124064112"/>
        <c:axId val="1124065200"/>
      </c:lineChart>
      <c:catAx>
        <c:axId val="1124064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124076624"/>
        <c:crosses val="autoZero"/>
        <c:auto val="1"/>
        <c:lblAlgn val="ctr"/>
        <c:lblOffset val="100"/>
        <c:noMultiLvlLbl val="0"/>
      </c:catAx>
      <c:valAx>
        <c:axId val="1124076624"/>
        <c:scaling>
          <c:orientation val="minMax"/>
        </c:scaling>
        <c:delete val="0"/>
        <c:axPos val="l"/>
        <c:numFmt formatCode="0.0%"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124064656"/>
        <c:crosses val="autoZero"/>
        <c:crossBetween val="between"/>
      </c:valAx>
      <c:valAx>
        <c:axId val="1124065200"/>
        <c:scaling>
          <c:orientation val="minMax"/>
        </c:scaling>
        <c:delete val="0"/>
        <c:axPos val="r"/>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124064112"/>
        <c:crosses val="max"/>
        <c:crossBetween val="between"/>
      </c:valAx>
      <c:catAx>
        <c:axId val="1124064112"/>
        <c:scaling>
          <c:orientation val="minMax"/>
        </c:scaling>
        <c:delete val="1"/>
        <c:axPos val="b"/>
        <c:numFmt formatCode="General" sourceLinked="1"/>
        <c:majorTickMark val="out"/>
        <c:minorTickMark val="none"/>
        <c:tickLblPos val="nextTo"/>
        <c:crossAx val="1124065200"/>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2">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en-US" altLang="zh-CN" sz="1200" b="1" dirty="0"/>
              <a:t>TOP 300</a:t>
            </a:r>
            <a:r>
              <a:rPr lang="zh-CN" altLang="en-US" sz="1200" b="1" dirty="0"/>
              <a:t>中胶囊咖啡机商品个数</a:t>
            </a:r>
            <a:endParaRPr lang="zh-CN" sz="1200" b="1" dirty="0"/>
          </a:p>
        </c:rich>
      </c:tx>
      <c:layout>
        <c:manualLayout>
          <c:xMode val="edge"/>
          <c:yMode val="edge"/>
          <c:x val="0.28461229494692236"/>
          <c:y val="5.4899333210854506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2.4585249307978906E-2"/>
          <c:y val="0.2684611976267926"/>
          <c:w val="0.95082950138404221"/>
          <c:h val="0.61033879805042524"/>
        </c:manualLayout>
      </c:layout>
      <c:barChart>
        <c:barDir val="col"/>
        <c:grouping val="clustered"/>
        <c:varyColors val="0"/>
        <c:ser>
          <c:idx val="0"/>
          <c:order val="0"/>
          <c:tx>
            <c:strRef>
              <c:f>Sheet1!$B$1</c:f>
              <c:strCache>
                <c:ptCount val="1"/>
                <c:pt idx="0">
                  <c:v>TOP300中胶囊咖啡机商品个数</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linear"/>
            <c:dispRSqr val="0"/>
            <c:dispEq val="0"/>
          </c:trendline>
          <c:cat>
            <c:strRef>
              <c:f>Sheet1!$A$2:$A$15</c:f>
              <c:strCache>
                <c:ptCount val="14"/>
                <c:pt idx="0">
                  <c:v>2022.11</c:v>
                </c:pt>
                <c:pt idx="1">
                  <c:v>2022.12</c:v>
                </c:pt>
                <c:pt idx="2">
                  <c:v>2023.01</c:v>
                </c:pt>
                <c:pt idx="3">
                  <c:v>2023.02</c:v>
                </c:pt>
                <c:pt idx="4">
                  <c:v>2023.03</c:v>
                </c:pt>
                <c:pt idx="5">
                  <c:v>2023.04</c:v>
                </c:pt>
                <c:pt idx="6">
                  <c:v>2023.05</c:v>
                </c:pt>
                <c:pt idx="7">
                  <c:v>2023.06</c:v>
                </c:pt>
                <c:pt idx="8">
                  <c:v>2023.07</c:v>
                </c:pt>
                <c:pt idx="9">
                  <c:v>2023.08</c:v>
                </c:pt>
                <c:pt idx="10">
                  <c:v>2023.09</c:v>
                </c:pt>
                <c:pt idx="11">
                  <c:v>2023.10</c:v>
                </c:pt>
                <c:pt idx="12">
                  <c:v>2023.11</c:v>
                </c:pt>
                <c:pt idx="13">
                  <c:v>2023.12</c:v>
                </c:pt>
              </c:strCache>
            </c:strRef>
          </c:cat>
          <c:val>
            <c:numRef>
              <c:f>Sheet1!$B$2:$B$15</c:f>
              <c:numCache>
                <c:formatCode>General</c:formatCode>
                <c:ptCount val="14"/>
                <c:pt idx="0">
                  <c:v>43</c:v>
                </c:pt>
                <c:pt idx="1">
                  <c:v>41</c:v>
                </c:pt>
                <c:pt idx="2">
                  <c:v>30</c:v>
                </c:pt>
                <c:pt idx="3">
                  <c:v>32</c:v>
                </c:pt>
                <c:pt idx="4">
                  <c:v>31</c:v>
                </c:pt>
                <c:pt idx="5">
                  <c:v>35</c:v>
                </c:pt>
                <c:pt idx="6">
                  <c:v>34</c:v>
                </c:pt>
                <c:pt idx="7">
                  <c:v>35</c:v>
                </c:pt>
                <c:pt idx="8">
                  <c:v>34</c:v>
                </c:pt>
                <c:pt idx="9">
                  <c:v>34</c:v>
                </c:pt>
                <c:pt idx="10">
                  <c:v>27</c:v>
                </c:pt>
                <c:pt idx="11">
                  <c:v>25</c:v>
                </c:pt>
                <c:pt idx="12">
                  <c:v>25</c:v>
                </c:pt>
                <c:pt idx="13">
                  <c:v>23</c:v>
                </c:pt>
              </c:numCache>
            </c:numRef>
          </c:val>
          <c:extLst>
            <c:ext xmlns:c16="http://schemas.microsoft.com/office/drawing/2014/chart" uri="{C3380CC4-5D6E-409C-BE32-E72D297353CC}">
              <c16:uniqueId val="{00000001-8BF7-EA43-8BA1-5BDDB81A5B52}"/>
            </c:ext>
          </c:extLst>
        </c:ser>
        <c:ser>
          <c:idx val="1"/>
          <c:order val="1"/>
          <c:tx>
            <c:strRef>
              <c:f>Sheet1!$C$1</c:f>
              <c:strCache>
                <c:ptCount val="1"/>
                <c:pt idx="0">
                  <c:v>TOP100中胶囊咖啡机商品个数</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2"/>
                </a:solidFill>
                <a:prstDash val="sysDot"/>
              </a:ln>
              <a:effectLst/>
            </c:spPr>
            <c:trendlineType val="linear"/>
            <c:dispRSqr val="0"/>
            <c:dispEq val="0"/>
          </c:trendline>
          <c:cat>
            <c:strRef>
              <c:f>Sheet1!$A$2:$A$15</c:f>
              <c:strCache>
                <c:ptCount val="14"/>
                <c:pt idx="0">
                  <c:v>2022.11</c:v>
                </c:pt>
                <c:pt idx="1">
                  <c:v>2022.12</c:v>
                </c:pt>
                <c:pt idx="2">
                  <c:v>2023.01</c:v>
                </c:pt>
                <c:pt idx="3">
                  <c:v>2023.02</c:v>
                </c:pt>
                <c:pt idx="4">
                  <c:v>2023.03</c:v>
                </c:pt>
                <c:pt idx="5">
                  <c:v>2023.04</c:v>
                </c:pt>
                <c:pt idx="6">
                  <c:v>2023.05</c:v>
                </c:pt>
                <c:pt idx="7">
                  <c:v>2023.06</c:v>
                </c:pt>
                <c:pt idx="8">
                  <c:v>2023.07</c:v>
                </c:pt>
                <c:pt idx="9">
                  <c:v>2023.08</c:v>
                </c:pt>
                <c:pt idx="10">
                  <c:v>2023.09</c:v>
                </c:pt>
                <c:pt idx="11">
                  <c:v>2023.10</c:v>
                </c:pt>
                <c:pt idx="12">
                  <c:v>2023.11</c:v>
                </c:pt>
                <c:pt idx="13">
                  <c:v>2023.12</c:v>
                </c:pt>
              </c:strCache>
            </c:strRef>
          </c:cat>
          <c:val>
            <c:numRef>
              <c:f>Sheet1!$C$2:$C$15</c:f>
              <c:numCache>
                <c:formatCode>General</c:formatCode>
                <c:ptCount val="14"/>
                <c:pt idx="0">
                  <c:v>16</c:v>
                </c:pt>
                <c:pt idx="1">
                  <c:v>9</c:v>
                </c:pt>
                <c:pt idx="2">
                  <c:v>7</c:v>
                </c:pt>
                <c:pt idx="3">
                  <c:v>10</c:v>
                </c:pt>
                <c:pt idx="4">
                  <c:v>7</c:v>
                </c:pt>
                <c:pt idx="5">
                  <c:v>8</c:v>
                </c:pt>
                <c:pt idx="6">
                  <c:v>7</c:v>
                </c:pt>
                <c:pt idx="7">
                  <c:v>11</c:v>
                </c:pt>
                <c:pt idx="8">
                  <c:v>3</c:v>
                </c:pt>
                <c:pt idx="9">
                  <c:v>6</c:v>
                </c:pt>
                <c:pt idx="10">
                  <c:v>14</c:v>
                </c:pt>
                <c:pt idx="11">
                  <c:v>6</c:v>
                </c:pt>
                <c:pt idx="12">
                  <c:v>8</c:v>
                </c:pt>
                <c:pt idx="13">
                  <c:v>4</c:v>
                </c:pt>
              </c:numCache>
            </c:numRef>
          </c:val>
          <c:extLst>
            <c:ext xmlns:c16="http://schemas.microsoft.com/office/drawing/2014/chart" uri="{C3380CC4-5D6E-409C-BE32-E72D297353CC}">
              <c16:uniqueId val="{00000003-8BF7-EA43-8BA1-5BDDB81A5B52}"/>
            </c:ext>
          </c:extLst>
        </c:ser>
        <c:dLbls>
          <c:dLblPos val="outEnd"/>
          <c:showLegendKey val="0"/>
          <c:showVal val="1"/>
          <c:showCatName val="0"/>
          <c:showSerName val="0"/>
          <c:showPercent val="0"/>
          <c:showBubbleSize val="0"/>
        </c:dLbls>
        <c:gapWidth val="219"/>
        <c:axId val="1124079344"/>
        <c:axId val="1124074992"/>
      </c:barChart>
      <c:catAx>
        <c:axId val="1124079344"/>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24074992"/>
        <c:crosses val="autoZero"/>
        <c:auto val="1"/>
        <c:lblAlgn val="ctr"/>
        <c:lblOffset val="100"/>
        <c:noMultiLvlLbl val="0"/>
      </c:catAx>
      <c:valAx>
        <c:axId val="1124074992"/>
        <c:scaling>
          <c:orientation val="minMax"/>
        </c:scaling>
        <c:delete val="1"/>
        <c:axPos val="l"/>
        <c:numFmt formatCode="#,##0_ " sourceLinked="1"/>
        <c:majorTickMark val="none"/>
        <c:minorTickMark val="none"/>
        <c:tickLblPos val="nextTo"/>
        <c:crossAx val="1124079344"/>
        <c:crosses val="autoZero"/>
        <c:crossBetween val="between"/>
      </c:valAx>
      <c:spPr>
        <a:noFill/>
        <a:ln>
          <a:noFill/>
        </a:ln>
        <a:effectLst/>
      </c:spPr>
    </c:plotArea>
    <c:legend>
      <c:legendPos val="t"/>
      <c:layout>
        <c:manualLayout>
          <c:xMode val="edge"/>
          <c:yMode val="edge"/>
          <c:x val="7.0162276463936329E-2"/>
          <c:y val="0.15144002680124929"/>
          <c:w val="0.75808424888082948"/>
          <c:h val="0.1489483751742621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en-US" altLang="zh-CN" sz="1200" b="1" dirty="0"/>
              <a:t>Top 300</a:t>
            </a:r>
            <a:r>
              <a:rPr lang="zh-CN" altLang="en-US" sz="1200" b="1" dirty="0"/>
              <a:t>中胶囊咖啡机交易金额占比</a:t>
            </a:r>
            <a:endParaRPr lang="zh-CN" sz="1200" b="1" dirty="0"/>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6.4275732106311753E-2"/>
          <c:y val="0.27194671213335891"/>
          <c:w val="0.87750544720779677"/>
          <c:h val="0.56488930667058102"/>
        </c:manualLayout>
      </c:layout>
      <c:barChart>
        <c:barDir val="col"/>
        <c:grouping val="clustered"/>
        <c:varyColors val="0"/>
        <c:ser>
          <c:idx val="0"/>
          <c:order val="0"/>
          <c:tx>
            <c:strRef>
              <c:f>Sheet1!$B$1</c:f>
              <c:strCache>
                <c:ptCount val="1"/>
                <c:pt idx="0">
                  <c:v>TOP300中胶囊咖啡机交易金额</c:v>
                </c:pt>
              </c:strCache>
            </c:strRef>
          </c:tx>
          <c:spPr>
            <a:solidFill>
              <a:schemeClr val="accent1"/>
            </a:solidFill>
            <a:ln>
              <a:noFill/>
            </a:ln>
            <a:effectLst/>
          </c:spPr>
          <c:invertIfNegative val="0"/>
          <c:cat>
            <c:strRef>
              <c:f>Sheet1!$A$2:$A$15</c:f>
              <c:strCache>
                <c:ptCount val="14"/>
                <c:pt idx="0">
                  <c:v>2022.11</c:v>
                </c:pt>
                <c:pt idx="1">
                  <c:v>2022.12</c:v>
                </c:pt>
                <c:pt idx="2">
                  <c:v>2023.01</c:v>
                </c:pt>
                <c:pt idx="3">
                  <c:v>2023.02</c:v>
                </c:pt>
                <c:pt idx="4">
                  <c:v>2023.03</c:v>
                </c:pt>
                <c:pt idx="5">
                  <c:v>2023.04</c:v>
                </c:pt>
                <c:pt idx="6">
                  <c:v>2023.05</c:v>
                </c:pt>
                <c:pt idx="7">
                  <c:v>2023.06</c:v>
                </c:pt>
                <c:pt idx="8">
                  <c:v>2023.07</c:v>
                </c:pt>
                <c:pt idx="9">
                  <c:v>2023.08</c:v>
                </c:pt>
                <c:pt idx="10">
                  <c:v>2023.09</c:v>
                </c:pt>
                <c:pt idx="11">
                  <c:v>2023.10</c:v>
                </c:pt>
                <c:pt idx="12">
                  <c:v>2023.11</c:v>
                </c:pt>
                <c:pt idx="13">
                  <c:v>2023.12</c:v>
                </c:pt>
              </c:strCache>
            </c:strRef>
          </c:cat>
          <c:val>
            <c:numRef>
              <c:f>Sheet1!$B$2:$B$15</c:f>
              <c:numCache>
                <c:formatCode>General</c:formatCode>
                <c:ptCount val="14"/>
                <c:pt idx="0">
                  <c:v>28532608</c:v>
                </c:pt>
                <c:pt idx="1">
                  <c:v>12880326</c:v>
                </c:pt>
                <c:pt idx="2">
                  <c:v>4052255</c:v>
                </c:pt>
                <c:pt idx="3">
                  <c:v>7004197</c:v>
                </c:pt>
                <c:pt idx="4">
                  <c:v>9145116</c:v>
                </c:pt>
                <c:pt idx="5">
                  <c:v>8195919</c:v>
                </c:pt>
                <c:pt idx="6">
                  <c:v>13589224</c:v>
                </c:pt>
                <c:pt idx="7">
                  <c:v>18763495</c:v>
                </c:pt>
                <c:pt idx="8">
                  <c:v>5020039</c:v>
                </c:pt>
                <c:pt idx="9">
                  <c:v>7211242</c:v>
                </c:pt>
                <c:pt idx="10">
                  <c:v>5954305</c:v>
                </c:pt>
                <c:pt idx="11">
                  <c:v>10927428</c:v>
                </c:pt>
                <c:pt idx="12">
                  <c:v>11909118</c:v>
                </c:pt>
                <c:pt idx="13">
                  <c:v>6512893</c:v>
                </c:pt>
              </c:numCache>
            </c:numRef>
          </c:val>
          <c:extLst>
            <c:ext xmlns:c16="http://schemas.microsoft.com/office/drawing/2014/chart" uri="{C3380CC4-5D6E-409C-BE32-E72D297353CC}">
              <c16:uniqueId val="{00000000-B6C5-8C48-9880-FF1D0E0FB22C}"/>
            </c:ext>
          </c:extLst>
        </c:ser>
        <c:dLbls>
          <c:showLegendKey val="0"/>
          <c:showVal val="0"/>
          <c:showCatName val="0"/>
          <c:showSerName val="0"/>
          <c:showPercent val="0"/>
          <c:showBubbleSize val="0"/>
        </c:dLbls>
        <c:gapWidth val="219"/>
        <c:axId val="1124078256"/>
        <c:axId val="1124069552"/>
      </c:barChart>
      <c:lineChart>
        <c:grouping val="standard"/>
        <c:varyColors val="0"/>
        <c:ser>
          <c:idx val="1"/>
          <c:order val="1"/>
          <c:tx>
            <c:strRef>
              <c:f>Sheet1!$C$1</c:f>
              <c:strCache>
                <c:ptCount val="1"/>
                <c:pt idx="0">
                  <c:v>占比（占咖啡机行业）</c:v>
                </c:pt>
              </c:strCache>
            </c:strRef>
          </c:tx>
          <c:spPr>
            <a:ln w="28575" cap="rnd">
              <a:solidFill>
                <a:schemeClr val="accent2"/>
              </a:solidFill>
              <a:round/>
            </a:ln>
            <a:effectLst/>
          </c:spPr>
          <c:marker>
            <c:symbol val="none"/>
          </c:marker>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Sheet1!$A$2:$A$15</c:f>
              <c:strCache>
                <c:ptCount val="14"/>
                <c:pt idx="0">
                  <c:v>2022.11</c:v>
                </c:pt>
                <c:pt idx="1">
                  <c:v>2022.12</c:v>
                </c:pt>
                <c:pt idx="2">
                  <c:v>2023.01</c:v>
                </c:pt>
                <c:pt idx="3">
                  <c:v>2023.02</c:v>
                </c:pt>
                <c:pt idx="4">
                  <c:v>2023.03</c:v>
                </c:pt>
                <c:pt idx="5">
                  <c:v>2023.04</c:v>
                </c:pt>
                <c:pt idx="6">
                  <c:v>2023.05</c:v>
                </c:pt>
                <c:pt idx="7">
                  <c:v>2023.06</c:v>
                </c:pt>
                <c:pt idx="8">
                  <c:v>2023.07</c:v>
                </c:pt>
                <c:pt idx="9">
                  <c:v>2023.08</c:v>
                </c:pt>
                <c:pt idx="10">
                  <c:v>2023.09</c:v>
                </c:pt>
                <c:pt idx="11">
                  <c:v>2023.10</c:v>
                </c:pt>
                <c:pt idx="12">
                  <c:v>2023.11</c:v>
                </c:pt>
                <c:pt idx="13">
                  <c:v>2023.12</c:v>
                </c:pt>
              </c:strCache>
            </c:strRef>
          </c:cat>
          <c:val>
            <c:numRef>
              <c:f>Sheet1!$C$2:$C$15</c:f>
              <c:numCache>
                <c:formatCode>General</c:formatCode>
                <c:ptCount val="14"/>
                <c:pt idx="0">
                  <c:v>0.08972478672255309</c:v>
                </c:pt>
                <c:pt idx="1">
                  <c:v>0.07924175556857002</c:v>
                </c:pt>
                <c:pt idx="2">
                  <c:v>0.04156399235549657</c:v>
                </c:pt>
                <c:pt idx="3">
                  <c:v>0.05491365204370728</c:v>
                </c:pt>
                <c:pt idx="4">
                  <c:v>0.05570350416218978</c:v>
                </c:pt>
                <c:pt idx="5">
                  <c:v>0.05881454580760844</c:v>
                </c:pt>
                <c:pt idx="6">
                  <c:v>0.06448204675786658</c:v>
                </c:pt>
                <c:pt idx="7">
                  <c:v>0.07050019608441728</c:v>
                </c:pt>
                <c:pt idx="8">
                  <c:v>0.04760892978394638</c:v>
                </c:pt>
                <c:pt idx="9">
                  <c:v>0.049228246330396665</c:v>
                </c:pt>
                <c:pt idx="10">
                  <c:v>0.042428766398708365</c:v>
                </c:pt>
                <c:pt idx="11">
                  <c:v>0.07653090607285828</c:v>
                </c:pt>
                <c:pt idx="12">
                  <c:v>0.08340623164651241</c:v>
                </c:pt>
                <c:pt idx="13">
                  <c:v>0.045613441922982806</c:v>
                </c:pt>
              </c:numCache>
            </c:numRef>
          </c:val>
          <c:smooth val="0"/>
          <c:extLst>
            <c:ext xmlns:c16="http://schemas.microsoft.com/office/drawing/2014/chart" uri="{C3380CC4-5D6E-409C-BE32-E72D297353CC}">
              <c16:uniqueId val="{00000001-B6C5-8C48-9880-FF1D0E0FB22C}"/>
            </c:ext>
          </c:extLst>
        </c:ser>
        <c:dLbls>
          <c:showLegendKey val="0"/>
          <c:showVal val="0"/>
          <c:showCatName val="0"/>
          <c:showSerName val="0"/>
          <c:showPercent val="0"/>
          <c:showBubbleSize val="0"/>
        </c:dLbls>
        <c:marker val="1"/>
        <c:smooth val="0"/>
        <c:axId val="1124077712"/>
        <c:axId val="1124068464"/>
      </c:lineChart>
      <c:catAx>
        <c:axId val="1124078256"/>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24069552"/>
        <c:crosses val="autoZero"/>
        <c:auto val="1"/>
        <c:lblAlgn val="ctr"/>
        <c:lblOffset val="100"/>
        <c:noMultiLvlLbl val="0"/>
      </c:catAx>
      <c:valAx>
        <c:axId val="1124069552"/>
        <c:scaling>
          <c:orientation val="minMax"/>
        </c:scaling>
        <c:delete val="0"/>
        <c:axPos val="l"/>
        <c:numFmt formatCode="#,##0.00_);[Red]\(#,##0.0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24078256"/>
        <c:crosses val="autoZero"/>
        <c:crossBetween val="between"/>
        <c:dispUnits>
          <c:builtInUnit val="tenMillions"/>
          <c:dispUnitsLbl>
            <c:layout>
              <c:manualLayout>
                <c:xMode val="edge"/>
                <c:yMode val="edge"/>
                <c:x val="1.3410135986170314E-2"/>
                <c:y val="4.9485959147725356E-2"/>
              </c:manualLayout>
            </c:layout>
            <c:tx>
              <c:rich>
                <a:bodyPr rot="0" spcFirstLastPara="1" vertOverflow="ellipsis" wrap="square" anchor="ctr" anchorCtr="1"/>
                <a:lstStyle/>
                <a:p>
                  <a:pPr>
                    <a:defRPr sz="800" b="0" i="0" u="none" strike="noStrike" kern="1200" baseline="0">
                      <a:solidFill>
                        <a:schemeClr val="tx1">
                          <a:lumMod val="65000"/>
                          <a:lumOff val="35000"/>
                        </a:schemeClr>
                      </a:solidFill>
                      <a:latin typeface="+mn-lt"/>
                      <a:ea typeface="+mn-ea"/>
                      <a:cs typeface="+mn-cs"/>
                    </a:defRPr>
                  </a:pPr>
                  <a:r>
                    <a:rPr lang="zh-CN" altLang="en-US" sz="800" dirty="0"/>
                    <a:t>千万</a:t>
                  </a:r>
                  <a:endParaRPr lang="en-US" altLang="zh-CN" sz="800" dirty="0"/>
                </a:p>
              </c:rich>
            </c:tx>
            <c:spPr>
              <a:noFill/>
              <a:ln>
                <a:noFill/>
              </a:ln>
              <a:effectLst/>
            </c:spPr>
            <c:txPr>
              <a:bodyPr rot="0" spcFirstLastPara="1" vertOverflow="ellipsis"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dispUnitsLbl>
        </c:dispUnits>
      </c:valAx>
      <c:valAx>
        <c:axId val="1124068464"/>
        <c:scaling>
          <c:orientation val="minMax"/>
        </c:scaling>
        <c:delete val="0"/>
        <c:axPos val="r"/>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24077712"/>
        <c:crosses val="max"/>
        <c:crossBetween val="between"/>
      </c:valAx>
      <c:catAx>
        <c:axId val="1124077712"/>
        <c:scaling>
          <c:orientation val="minMax"/>
        </c:scaling>
        <c:delete val="1"/>
        <c:axPos val="b"/>
        <c:numFmt formatCode="0.00" sourceLinked="1"/>
        <c:majorTickMark val="out"/>
        <c:minorTickMark val="none"/>
        <c:tickLblPos val="nextTo"/>
        <c:crossAx val="1124068464"/>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r>
              <a:rPr lang="en-US" altLang="zh-CN" b="1" dirty="0"/>
              <a:t>Nespresso</a:t>
            </a:r>
            <a:r>
              <a:rPr lang="zh-CN" altLang="en-US" b="1" dirty="0"/>
              <a:t>官旗咖啡机品类广告流量布局</a:t>
            </a:r>
            <a:r>
              <a:rPr lang="en-US" altLang="zh-CN" b="1" dirty="0"/>
              <a:t>&amp;</a:t>
            </a:r>
            <a:r>
              <a:rPr lang="zh-CN" altLang="en-US" b="1" dirty="0"/>
              <a:t>转化率变化</a:t>
            </a:r>
          </a:p>
        </c:rich>
      </c:tx>
      <c:layout>
        <c:manualLayout>
          <c:xMode val="edge"/>
          <c:yMode val="edge"/>
          <c:x val="0.28410337301587296"/>
          <c:y val="4.0732748538011704E-2"/>
        </c:manualLayout>
      </c:layout>
      <c:overlay val="0"/>
      <c:spPr>
        <a:noFill/>
        <a:ln>
          <a:noFill/>
        </a:ln>
        <a:effectLst/>
      </c:spPr>
      <c:txPr>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42918005519E-2"/>
          <c:y val="0.28875360735540684"/>
          <c:w val="0.89419811271848804"/>
          <c:h val="0.5619528167142277"/>
        </c:manualLayout>
      </c:layout>
      <c:barChart>
        <c:barDir val="col"/>
        <c:grouping val="clustered"/>
        <c:varyColors val="0"/>
        <c:ser>
          <c:idx val="1"/>
          <c:order val="0"/>
          <c:tx>
            <c:strRef>
              <c:f>Sheet1!$C$1</c:f>
              <c:strCache>
                <c:ptCount val="1"/>
                <c:pt idx="0">
                  <c:v>22.12访客数</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Sheet1!$A$2:$B$12</c:f>
              <c:multiLvlStrCache>
                <c:ptCount val="11"/>
                <c:lvl>
                  <c:pt idx="0">
                    <c:v>万相台</c:v>
                  </c:pt>
                  <c:pt idx="1">
                    <c:v>引力魔方</c:v>
                  </c:pt>
                  <c:pt idx="2">
                    <c:v>直通车</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1">
                    <c:v/>
                  </c:pt>
                  <c:pt idx="2">
                    <c:v/>
                  </c:pt>
                  <c:pt idx="3">
                    <c:v>品牌广告</c:v>
                  </c:pt>
                  <c:pt idx="4">
                    <c:v/>
                  </c:pt>
                  <c:pt idx="5">
                    <c:v>站外广告</c:v>
                  </c:pt>
                  <c:pt idx="6">
                    <c:v/>
                  </c:pt>
                  <c:pt idx="7">
                    <c:v/>
                  </c:pt>
                  <c:pt idx="8">
                    <c:v/>
                  </c:pt>
                  <c:pt idx="9">
                    <c:v>内容广告</c:v>
                  </c:pt>
                  <c:pt idx="10">
                    <c:v/>
                  </c:pt>
                </c:lvl>
              </c:multiLvlStrCache>
            </c:multiLvlStrRef>
          </c:cat>
          <c:val>
            <c:numRef>
              <c:f>Sheet1!$C$2:$C$12</c:f>
              <c:numCache>
                <c:formatCode>General</c:formatCode>
                <c:ptCount val="11"/>
                <c:pt idx="0">
                  <c:v>72416.0</c:v>
                </c:pt>
                <c:pt idx="1">
                  <c:v>242355.0</c:v>
                </c:pt>
                <c:pt idx="2">
                  <c:v>63858.0</c:v>
                </c:pt>
                <c:pt idx="3">
                  <c:v>12796.0</c:v>
                </c:pt>
                <c:pt idx="4">
                  <c:v>256.0</c:v>
                </c:pt>
                <c:pt idx="5">
                  <c:v>8369.0</c:v>
                </c:pt>
                <c:pt idx="6">
                  <c:v>90.0</c:v>
                </c:pt>
                <c:pt idx="7">
                  <c:v>88.0</c:v>
                </c:pt>
                <c:pt idx="8">
                  <c:v>4161.0</c:v>
                </c:pt>
                <c:pt idx="9">
                  <c:v>303.0</c:v>
                </c:pt>
                <c:pt idx="10">
                  <c:v>1.0</c:v>
                </c:pt>
              </c:numCache>
            </c:numRef>
          </c:val>
          <c:extLst>
            <c:ext xmlns:c16="http://schemas.microsoft.com/office/drawing/2014/chart" uri="{C3380CC4-5D6E-409C-BE32-E72D297353CC}">
              <c16:uniqueId val="{00000000-3BD9-544F-BFF7-F8248D87C6D9}"/>
            </c:ext>
          </c:extLst>
        </c:ser>
        <c:ser>
          <c:idx val="0"/>
          <c:order val="1"/>
          <c:tx>
            <c:strRef>
              <c:f>Sheet1!$D$1</c:f>
              <c:strCache>
                <c:ptCount val="1"/>
                <c:pt idx="0">
                  <c:v>23.12访客数</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Sheet1!$A$2:$B$12</c:f>
              <c:multiLvlStrCache>
                <c:ptCount val="11"/>
                <c:lvl>
                  <c:pt idx="0">
                    <c:v>万相台</c:v>
                  </c:pt>
                  <c:pt idx="1">
                    <c:v>引力魔方</c:v>
                  </c:pt>
                  <c:pt idx="2">
                    <c:v>直通车</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1">
                    <c:v/>
                  </c:pt>
                  <c:pt idx="2">
                    <c:v/>
                  </c:pt>
                  <c:pt idx="3">
                    <c:v>品牌广告</c:v>
                  </c:pt>
                  <c:pt idx="4">
                    <c:v/>
                  </c:pt>
                  <c:pt idx="5">
                    <c:v>站外广告</c:v>
                  </c:pt>
                  <c:pt idx="6">
                    <c:v/>
                  </c:pt>
                  <c:pt idx="7">
                    <c:v/>
                  </c:pt>
                  <c:pt idx="8">
                    <c:v/>
                  </c:pt>
                  <c:pt idx="9">
                    <c:v>内容广告</c:v>
                  </c:pt>
                  <c:pt idx="10">
                    <c:v/>
                  </c:pt>
                </c:lvl>
              </c:multiLvlStrCache>
            </c:multiLvlStrRef>
          </c:cat>
          <c:val>
            <c:numRef>
              <c:f>Sheet1!$D$2:$D$12</c:f>
              <c:numCache>
                <c:formatCode>General</c:formatCode>
                <c:ptCount val="11"/>
                <c:pt idx="0">
                  <c:v>109748.0</c:v>
                </c:pt>
                <c:pt idx="1">
                  <c:v>63964.0</c:v>
                </c:pt>
                <c:pt idx="2">
                  <c:v>51382.0</c:v>
                </c:pt>
                <c:pt idx="3">
                  <c:v>8518.0</c:v>
                </c:pt>
                <c:pt idx="4">
                  <c:v>102.0</c:v>
                </c:pt>
                <c:pt idx="5">
                  <c:v>7838.0</c:v>
                </c:pt>
                <c:pt idx="6">
                  <c:v>36.0</c:v>
                </c:pt>
                <c:pt idx="7">
                  <c:v>0.0</c:v>
                </c:pt>
                <c:pt idx="8">
                  <c:v>2440.0</c:v>
                </c:pt>
                <c:pt idx="9">
                  <c:v>177.0</c:v>
                </c:pt>
                <c:pt idx="10">
                  <c:v>3676.0</c:v>
                </c:pt>
              </c:numCache>
            </c:numRef>
          </c:val>
          <c:extLst>
            <c:ext xmlns:c16="http://schemas.microsoft.com/office/drawing/2014/chart" uri="{C3380CC4-5D6E-409C-BE32-E72D297353CC}">
              <c16:uniqueId val="{00000001-3BD9-544F-BFF7-F8248D87C6D9}"/>
            </c:ext>
          </c:extLst>
        </c:ser>
        <c:dLbls>
          <c:showLegendKey val="0"/>
          <c:showVal val="0"/>
          <c:showCatName val="0"/>
          <c:showSerName val="0"/>
          <c:showPercent val="0"/>
          <c:showBubbleSize val="0"/>
        </c:dLbls>
        <c:gapWidth val="75"/>
        <c:axId val="1124070096"/>
        <c:axId val="1124072816"/>
      </c:barChart>
      <c:lineChart>
        <c:grouping val="standard"/>
        <c:varyColors val="0"/>
        <c:ser>
          <c:idx val="3"/>
          <c:order val="2"/>
          <c:tx>
            <c:strRef>
              <c:f>Sheet1!$E$1</c:f>
              <c:strCache>
                <c:ptCount val="1"/>
                <c:pt idx="0">
                  <c:v>22.12支付转化率</c:v>
                </c:pt>
              </c:strCache>
            </c:strRef>
          </c:tx>
          <c:spPr>
            <a:ln w="28575" cap="rnd">
              <a:solidFill>
                <a:schemeClr val="accent2">
                  <a:lumMod val="75000"/>
                </a:schemeClr>
              </a:solidFill>
              <a:round/>
            </a:ln>
            <a:effectLst/>
          </c:spPr>
          <c:marker>
            <c:symbol val="none"/>
          </c:marker>
          <c:cat>
            <c:multiLvlStrRef>
              <c:f>Sheet1!$A$2:$B$12</c:f>
              <c:multiLvlStrCache>
                <c:ptCount val="11"/>
                <c:lvl>
                  <c:pt idx="0">
                    <c:v>万相台</c:v>
                  </c:pt>
                  <c:pt idx="1">
                    <c:v>引力魔方</c:v>
                  </c:pt>
                  <c:pt idx="2">
                    <c:v>直通车</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1">
                    <c:v/>
                  </c:pt>
                  <c:pt idx="2">
                    <c:v/>
                  </c:pt>
                  <c:pt idx="3">
                    <c:v>品牌广告</c:v>
                  </c:pt>
                  <c:pt idx="4">
                    <c:v/>
                  </c:pt>
                  <c:pt idx="5">
                    <c:v>站外广告</c:v>
                  </c:pt>
                  <c:pt idx="6">
                    <c:v/>
                  </c:pt>
                  <c:pt idx="7">
                    <c:v/>
                  </c:pt>
                  <c:pt idx="8">
                    <c:v/>
                  </c:pt>
                  <c:pt idx="9">
                    <c:v>内容广告</c:v>
                  </c:pt>
                  <c:pt idx="10">
                    <c:v/>
                  </c:pt>
                </c:lvl>
              </c:multiLvlStrCache>
            </c:multiLvlStrRef>
          </c:cat>
          <c:val>
            <c:numRef>
              <c:f>Sheet1!$E$2:$E$12</c:f>
              <c:numCache>
                <c:formatCode>General</c:formatCode>
                <c:ptCount val="11"/>
                <c:pt idx="0">
                  <c:v>0.01811754308440124</c:v>
                </c:pt>
                <c:pt idx="1">
                  <c:v>0.0006684409234387572</c:v>
                </c:pt>
                <c:pt idx="2">
                  <c:v>0.01268439349807385</c:v>
                </c:pt>
                <c:pt idx="3">
                  <c:v>0.02821194123163489</c:v>
                </c:pt>
                <c:pt idx="4">
                  <c:v>0.0234375</c:v>
                </c:pt>
                <c:pt idx="5">
                  <c:v>0.05735452264308759</c:v>
                </c:pt>
                <c:pt idx="6">
                  <c:v>0.0</c:v>
                </c:pt>
                <c:pt idx="7">
                  <c:v>0.0</c:v>
                </c:pt>
                <c:pt idx="8">
                  <c:v>0.0</c:v>
                </c:pt>
                <c:pt idx="9">
                  <c:v>0.0</c:v>
                </c:pt>
                <c:pt idx="10">
                  <c:v>0.0</c:v>
                </c:pt>
              </c:numCache>
            </c:numRef>
          </c:val>
          <c:smooth val="0"/>
          <c:extLst>
            <c:ext xmlns:c16="http://schemas.microsoft.com/office/drawing/2014/chart" uri="{C3380CC4-5D6E-409C-BE32-E72D297353CC}">
              <c16:uniqueId val="{00000002-3BD9-544F-BFF7-F8248D87C6D9}"/>
            </c:ext>
          </c:extLst>
        </c:ser>
        <c:ser>
          <c:idx val="2"/>
          <c:order val="3"/>
          <c:tx>
            <c:strRef>
              <c:f>Sheet1!$F$1</c:f>
              <c:strCache>
                <c:ptCount val="1"/>
                <c:pt idx="0">
                  <c:v>23.12支付转化率</c:v>
                </c:pt>
              </c:strCache>
            </c:strRef>
          </c:tx>
          <c:spPr>
            <a:ln w="28575" cap="rnd">
              <a:solidFill>
                <a:schemeClr val="accent1">
                  <a:lumMod val="75000"/>
                </a:schemeClr>
              </a:solidFill>
              <a:round/>
            </a:ln>
            <a:effectLst/>
          </c:spPr>
          <c:marker>
            <c:symbol val="none"/>
          </c:marker>
          <c:cat>
            <c:multiLvlStrRef>
              <c:f>Sheet1!$A$2:$B$12</c:f>
              <c:multiLvlStrCache>
                <c:ptCount val="11"/>
                <c:lvl>
                  <c:pt idx="0">
                    <c:v>万相台</c:v>
                  </c:pt>
                  <c:pt idx="1">
                    <c:v>引力魔方</c:v>
                  </c:pt>
                  <c:pt idx="2">
                    <c:v>直通车</c:v>
                  </c:pt>
                  <c:pt idx="3">
                    <c:v>品销宝- 品牌专区</c:v>
                  </c:pt>
                  <c:pt idx="4">
                    <c:v>品销宝- 明星店铺</c:v>
                  </c:pt>
                  <c:pt idx="5">
                    <c:v>淘宝客</c:v>
                  </c:pt>
                  <c:pt idx="6">
                    <c:v>流量宝</c:v>
                  </c:pt>
                  <c:pt idx="7">
                    <c:v>UD品牌投放</c:v>
                  </c:pt>
                  <c:pt idx="8">
                    <c:v>UD效果投放</c:v>
                  </c:pt>
                  <c:pt idx="9">
                    <c:v>超级直播</c:v>
                  </c:pt>
                  <c:pt idx="10">
                    <c:v>超级短视频</c:v>
                  </c:pt>
                </c:lvl>
                <c:lvl>
                  <c:pt idx="0">
                    <c:v>效果广告</c:v>
                  </c:pt>
                  <c:pt idx="1">
                    <c:v/>
                  </c:pt>
                  <c:pt idx="2">
                    <c:v/>
                  </c:pt>
                  <c:pt idx="3">
                    <c:v>品牌广告</c:v>
                  </c:pt>
                  <c:pt idx="4">
                    <c:v/>
                  </c:pt>
                  <c:pt idx="5">
                    <c:v>站外广告</c:v>
                  </c:pt>
                  <c:pt idx="6">
                    <c:v/>
                  </c:pt>
                  <c:pt idx="7">
                    <c:v/>
                  </c:pt>
                  <c:pt idx="8">
                    <c:v/>
                  </c:pt>
                  <c:pt idx="9">
                    <c:v>内容广告</c:v>
                  </c:pt>
                  <c:pt idx="10">
                    <c:v/>
                  </c:pt>
                </c:lvl>
              </c:multiLvlStrCache>
            </c:multiLvlStrRef>
          </c:cat>
          <c:val>
            <c:numRef>
              <c:f>Sheet1!$F$2:$F$12</c:f>
              <c:numCache>
                <c:formatCode>General</c:formatCode>
                <c:ptCount val="11"/>
                <c:pt idx="0">
                  <c:v>0.00502059263038962</c:v>
                </c:pt>
                <c:pt idx="1">
                  <c:v>4.69013820273904e-05</c:v>
                </c:pt>
                <c:pt idx="2">
                  <c:v>0.0106846755673193</c:v>
                </c:pt>
                <c:pt idx="3">
                  <c:v>0.02594505752524067</c:v>
                </c:pt>
                <c:pt idx="4">
                  <c:v>0.00980392156862745</c:v>
                </c:pt>
                <c:pt idx="5">
                  <c:v>0.01543761163562133</c:v>
                </c:pt>
                <c:pt idx="6">
                  <c:v>0.0</c:v>
                </c:pt>
                <c:pt idx="7">
                  <c:v>0.0</c:v>
                </c:pt>
                <c:pt idx="8">
                  <c:v>0.0</c:v>
                </c:pt>
                <c:pt idx="9">
                  <c:v>0.0</c:v>
                </c:pt>
                <c:pt idx="10">
                  <c:v>0.0</c:v>
                </c:pt>
              </c:numCache>
            </c:numRef>
          </c:val>
          <c:smooth val="0"/>
          <c:extLst>
            <c:ext xmlns:c16="http://schemas.microsoft.com/office/drawing/2014/chart" uri="{C3380CC4-5D6E-409C-BE32-E72D297353CC}">
              <c16:uniqueId val="{00000003-3BD9-544F-BFF7-F8248D87C6D9}"/>
            </c:ext>
          </c:extLst>
        </c:ser>
        <c:dLbls>
          <c:showLegendKey val="0"/>
          <c:showVal val="0"/>
          <c:showCatName val="0"/>
          <c:showSerName val="0"/>
          <c:showPercent val="0"/>
          <c:showBubbleSize val="0"/>
        </c:dLbls>
        <c:marker val="1"/>
        <c:smooth val="0"/>
        <c:axId val="1130171088"/>
        <c:axId val="1130158032"/>
      </c:lineChart>
      <c:catAx>
        <c:axId val="1124070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baseline="0">
                <a:solidFill>
                  <a:schemeClr val="tx1">
                    <a:lumMod val="65000"/>
                    <a:lumOff val="35000"/>
                  </a:schemeClr>
                </a:solidFill>
                <a:latin typeface="+mn-ea"/>
                <a:ea typeface="+mn-ea"/>
                <a:cs typeface="+mn-cs"/>
              </a:defRPr>
            </a:pPr>
            <a:endParaRPr lang="zh-CN"/>
          </a:p>
        </c:txPr>
        <c:crossAx val="1124072816"/>
        <c:crosses val="autoZero"/>
        <c:auto val="1"/>
        <c:lblAlgn val="ctr"/>
        <c:lblOffset val="100"/>
        <c:noMultiLvlLbl val="0"/>
      </c:catAx>
      <c:valAx>
        <c:axId val="1124072816"/>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24070096"/>
        <c:crosses val="autoZero"/>
        <c:crossBetween val="between"/>
      </c:valAx>
      <c:valAx>
        <c:axId val="1130158032"/>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30171088"/>
        <c:crosses val="max"/>
        <c:crossBetween val="between"/>
      </c:valAx>
      <c:catAx>
        <c:axId val="1130171088"/>
        <c:scaling>
          <c:orientation val="minMax"/>
        </c:scaling>
        <c:delete val="1"/>
        <c:axPos val="b"/>
        <c:numFmt formatCode="General" sourceLinked="1"/>
        <c:majorTickMark val="out"/>
        <c:minorTickMark val="none"/>
        <c:tickLblPos val="nextTo"/>
        <c:crossAx val="1130158032"/>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r>
              <a:rPr lang="en-US" altLang="zh-CN" b="1" dirty="0"/>
              <a:t>Nespresso</a:t>
            </a:r>
            <a:r>
              <a:rPr lang="zh-CN" altLang="en-US" b="1" dirty="0"/>
              <a:t>官旗咖啡机品类平台流量布局</a:t>
            </a:r>
            <a:r>
              <a:rPr lang="en-US" altLang="zh-CN" b="1" dirty="0"/>
              <a:t>&amp;</a:t>
            </a:r>
            <a:r>
              <a:rPr lang="zh-CN" altLang="en-US" b="1" dirty="0"/>
              <a:t>转化率变化</a:t>
            </a:r>
          </a:p>
        </c:rich>
      </c:tx>
      <c:layout>
        <c:manualLayout>
          <c:xMode val="edge"/>
          <c:yMode val="edge"/>
          <c:x val="0.26293333333333335"/>
          <c:y val="4.0847953216374272E-2"/>
        </c:manualLayout>
      </c:layout>
      <c:overlay val="0"/>
      <c:spPr>
        <a:noFill/>
        <a:ln>
          <a:noFill/>
        </a:ln>
        <a:effectLst/>
      </c:spPr>
      <c:txPr>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20510226602E-2"/>
          <c:y val="0.24489532748972617"/>
          <c:w val="0.89419811271848804"/>
          <c:h val="0.65582605800208549"/>
        </c:manualLayout>
      </c:layout>
      <c:barChart>
        <c:barDir val="col"/>
        <c:grouping val="clustered"/>
        <c:varyColors val="0"/>
        <c:ser>
          <c:idx val="1"/>
          <c:order val="0"/>
          <c:tx>
            <c:strRef>
              <c:f>Sheet1!$B$1</c:f>
              <c:strCache>
                <c:ptCount val="1"/>
                <c:pt idx="0">
                  <c:v>22.12访客数</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手淘淘宝直播</c:v>
                </c:pt>
                <c:pt idx="2">
                  <c:v>我的淘宝</c:v>
                </c:pt>
                <c:pt idx="3">
                  <c:v>购物车</c:v>
                </c:pt>
                <c:pt idx="4">
                  <c:v>手淘拍立淘</c:v>
                </c:pt>
                <c:pt idx="5">
                  <c:v>淘内待分类</c:v>
                </c:pt>
                <c:pt idx="6">
                  <c:v>手淘旺信</c:v>
                </c:pt>
              </c:strCache>
            </c:strRef>
          </c:cat>
          <c:val>
            <c:numRef>
              <c:f>Sheet1!$B$2:$B$8</c:f>
              <c:numCache>
                <c:formatCode>General</c:formatCode>
                <c:ptCount val="7"/>
                <c:pt idx="0">
                  <c:v>51757.0</c:v>
                </c:pt>
                <c:pt idx="1">
                  <c:v>22587.0</c:v>
                </c:pt>
                <c:pt idx="2">
                  <c:v>21894.0</c:v>
                </c:pt>
                <c:pt idx="3">
                  <c:v>20390.0</c:v>
                </c:pt>
                <c:pt idx="4">
                  <c:v>5214.0</c:v>
                </c:pt>
                <c:pt idx="5">
                  <c:v>12900.0</c:v>
                </c:pt>
                <c:pt idx="6">
                  <c:v>7159.0</c:v>
                </c:pt>
              </c:numCache>
            </c:numRef>
          </c:val>
          <c:extLst>
            <c:ext xmlns:c16="http://schemas.microsoft.com/office/drawing/2014/chart" uri="{C3380CC4-5D6E-409C-BE32-E72D297353CC}">
              <c16:uniqueId val="{00000000-F019-7C4C-A686-C3D4314F5000}"/>
            </c:ext>
          </c:extLst>
        </c:ser>
        <c:ser>
          <c:idx val="0"/>
          <c:order val="1"/>
          <c:tx>
            <c:strRef>
              <c:f>Sheet1!$C$1</c:f>
              <c:strCache>
                <c:ptCount val="1"/>
                <c:pt idx="0">
                  <c:v>23.12访客数</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手淘淘宝直播</c:v>
                </c:pt>
                <c:pt idx="2">
                  <c:v>我的淘宝</c:v>
                </c:pt>
                <c:pt idx="3">
                  <c:v>购物车</c:v>
                </c:pt>
                <c:pt idx="4">
                  <c:v>手淘拍立淘</c:v>
                </c:pt>
                <c:pt idx="5">
                  <c:v>淘内待分类</c:v>
                </c:pt>
                <c:pt idx="6">
                  <c:v>手淘旺信</c:v>
                </c:pt>
              </c:strCache>
            </c:strRef>
          </c:cat>
          <c:val>
            <c:numRef>
              <c:f>Sheet1!$C$2:$C$8</c:f>
              <c:numCache>
                <c:formatCode>General</c:formatCode>
                <c:ptCount val="7"/>
                <c:pt idx="0">
                  <c:v>54185.0</c:v>
                </c:pt>
                <c:pt idx="1">
                  <c:v>23289.0</c:v>
                </c:pt>
                <c:pt idx="2">
                  <c:v>13489.0</c:v>
                </c:pt>
                <c:pt idx="3">
                  <c:v>11406.0</c:v>
                </c:pt>
                <c:pt idx="4">
                  <c:v>9600.0</c:v>
                </c:pt>
                <c:pt idx="5">
                  <c:v>6460.0</c:v>
                </c:pt>
                <c:pt idx="6">
                  <c:v>5847.0</c:v>
                </c:pt>
              </c:numCache>
            </c:numRef>
          </c:val>
          <c:extLst>
            <c:ext xmlns:c16="http://schemas.microsoft.com/office/drawing/2014/chart" uri="{C3380CC4-5D6E-409C-BE32-E72D297353CC}">
              <c16:uniqueId val="{00000001-F019-7C4C-A686-C3D4314F5000}"/>
            </c:ext>
          </c:extLst>
        </c:ser>
        <c:dLbls>
          <c:showLegendKey val="0"/>
          <c:showVal val="0"/>
          <c:showCatName val="0"/>
          <c:showSerName val="0"/>
          <c:showPercent val="0"/>
          <c:showBubbleSize val="0"/>
        </c:dLbls>
        <c:gapWidth val="75"/>
        <c:axId val="1130164016"/>
        <c:axId val="1130165104"/>
      </c:barChart>
      <c:lineChart>
        <c:grouping val="standard"/>
        <c:varyColors val="0"/>
        <c:ser>
          <c:idx val="3"/>
          <c:order val="2"/>
          <c:tx>
            <c:strRef>
              <c:f>Sheet1!$D$1</c:f>
              <c:strCache>
                <c:ptCount val="1"/>
                <c:pt idx="0">
                  <c:v>22.12支付转化率</c:v>
                </c:pt>
              </c:strCache>
            </c:strRef>
          </c:tx>
          <c:spPr>
            <a:ln w="19050" cap="rnd">
              <a:solidFill>
                <a:schemeClr val="accent2">
                  <a:lumMod val="75000"/>
                </a:schemeClr>
              </a:solidFill>
              <a:round/>
            </a:ln>
            <a:effectLst/>
          </c:spPr>
          <c:marker>
            <c:symbol val="none"/>
          </c:marker>
          <c:cat>
            <c:strRef>
              <c:f>Sheet1!$A$2:$A$8</c:f>
              <c:strCache>
                <c:ptCount val="7"/>
                <c:pt idx="0">
                  <c:v>手淘搜索</c:v>
                </c:pt>
                <c:pt idx="1">
                  <c:v>手淘淘宝直播</c:v>
                </c:pt>
                <c:pt idx="2">
                  <c:v>我的淘宝</c:v>
                </c:pt>
                <c:pt idx="3">
                  <c:v>购物车</c:v>
                </c:pt>
                <c:pt idx="4">
                  <c:v>手淘拍立淘</c:v>
                </c:pt>
                <c:pt idx="5">
                  <c:v>淘内待分类</c:v>
                </c:pt>
                <c:pt idx="6">
                  <c:v>手淘旺信</c:v>
                </c:pt>
              </c:strCache>
            </c:strRef>
          </c:cat>
          <c:val>
            <c:numRef>
              <c:f>Sheet1!$D$2:$D$8</c:f>
              <c:numCache>
                <c:formatCode>General</c:formatCode>
                <c:ptCount val="7"/>
                <c:pt idx="0">
                  <c:v>0.02131112699731437</c:v>
                </c:pt>
                <c:pt idx="1">
                  <c:v>0.01859476690131492</c:v>
                </c:pt>
                <c:pt idx="2">
                  <c:v>0.0510185438933041</c:v>
                </c:pt>
                <c:pt idx="3">
                  <c:v>0.2042667974497303</c:v>
                </c:pt>
                <c:pt idx="4">
                  <c:v>0.01649405446873801</c:v>
                </c:pt>
                <c:pt idx="5">
                  <c:v>0.04046511627906977</c:v>
                </c:pt>
                <c:pt idx="6">
                  <c:v>0.07584858220421847</c:v>
                </c:pt>
              </c:numCache>
            </c:numRef>
          </c:val>
          <c:smooth val="0"/>
          <c:extLst>
            <c:ext xmlns:c16="http://schemas.microsoft.com/office/drawing/2014/chart" uri="{C3380CC4-5D6E-409C-BE32-E72D297353CC}">
              <c16:uniqueId val="{00000002-F019-7C4C-A686-C3D4314F5000}"/>
            </c:ext>
          </c:extLst>
        </c:ser>
        <c:ser>
          <c:idx val="2"/>
          <c:order val="3"/>
          <c:tx>
            <c:strRef>
              <c:f>Sheet1!$E$1</c:f>
              <c:strCache>
                <c:ptCount val="1"/>
                <c:pt idx="0">
                  <c:v>23.12支付转化率</c:v>
                </c:pt>
              </c:strCache>
            </c:strRef>
          </c:tx>
          <c:spPr>
            <a:ln w="19050" cap="rnd">
              <a:solidFill>
                <a:schemeClr val="accent1">
                  <a:lumMod val="75000"/>
                </a:schemeClr>
              </a:solidFill>
              <a:round/>
            </a:ln>
            <a:effectLst/>
          </c:spPr>
          <c:marker>
            <c:symbol val="none"/>
          </c:marker>
          <c:cat>
            <c:strRef>
              <c:f>Sheet1!$A$2:$A$8</c:f>
              <c:strCache>
                <c:ptCount val="7"/>
                <c:pt idx="0">
                  <c:v>手淘搜索</c:v>
                </c:pt>
                <c:pt idx="1">
                  <c:v>手淘淘宝直播</c:v>
                </c:pt>
                <c:pt idx="2">
                  <c:v>我的淘宝</c:v>
                </c:pt>
                <c:pt idx="3">
                  <c:v>购物车</c:v>
                </c:pt>
                <c:pt idx="4">
                  <c:v>手淘拍立淘</c:v>
                </c:pt>
                <c:pt idx="5">
                  <c:v>淘内待分类</c:v>
                </c:pt>
                <c:pt idx="6">
                  <c:v>手淘旺信</c:v>
                </c:pt>
              </c:strCache>
            </c:strRef>
          </c:cat>
          <c:val>
            <c:numRef>
              <c:f>Sheet1!$E$2:$E$8</c:f>
              <c:numCache>
                <c:formatCode>General</c:formatCode>
                <c:ptCount val="7"/>
                <c:pt idx="0">
                  <c:v>0.01546553474208729</c:v>
                </c:pt>
                <c:pt idx="1">
                  <c:v>0.005195585898922238</c:v>
                </c:pt>
                <c:pt idx="2">
                  <c:v>0.03009859885832901</c:v>
                </c:pt>
                <c:pt idx="3">
                  <c:v>0.1192354900929335</c:v>
                </c:pt>
                <c:pt idx="4">
                  <c:v>0.008229166666666666</c:v>
                </c:pt>
                <c:pt idx="5">
                  <c:v>0.05464396284829721</c:v>
                </c:pt>
                <c:pt idx="6">
                  <c:v>0.06789806738498375</c:v>
                </c:pt>
              </c:numCache>
            </c:numRef>
          </c:val>
          <c:smooth val="0"/>
          <c:extLst>
            <c:ext xmlns:c16="http://schemas.microsoft.com/office/drawing/2014/chart" uri="{C3380CC4-5D6E-409C-BE32-E72D297353CC}">
              <c16:uniqueId val="{00000003-F019-7C4C-A686-C3D4314F5000}"/>
            </c:ext>
          </c:extLst>
        </c:ser>
        <c:dLbls>
          <c:showLegendKey val="0"/>
          <c:showVal val="0"/>
          <c:showCatName val="0"/>
          <c:showSerName val="0"/>
          <c:showPercent val="0"/>
          <c:showBubbleSize val="0"/>
        </c:dLbls>
        <c:marker val="1"/>
        <c:smooth val="0"/>
        <c:axId val="1130156944"/>
        <c:axId val="1130164560"/>
      </c:lineChart>
      <c:catAx>
        <c:axId val="11301640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30165104"/>
        <c:crosses val="autoZero"/>
        <c:auto val="1"/>
        <c:lblAlgn val="ctr"/>
        <c:lblOffset val="100"/>
        <c:noMultiLvlLbl val="0"/>
      </c:catAx>
      <c:valAx>
        <c:axId val="1130165104"/>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30164016"/>
        <c:crosses val="autoZero"/>
        <c:crossBetween val="between"/>
      </c:valAx>
      <c:valAx>
        <c:axId val="1130164560"/>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30156944"/>
        <c:crosses val="max"/>
        <c:crossBetween val="between"/>
      </c:valAx>
      <c:catAx>
        <c:axId val="1130156944"/>
        <c:scaling>
          <c:orientation val="minMax"/>
        </c:scaling>
        <c:delete val="1"/>
        <c:axPos val="b"/>
        <c:numFmt formatCode="General" sourceLinked="1"/>
        <c:majorTickMark val="out"/>
        <c:minorTickMark val="none"/>
        <c:tickLblPos val="nextTo"/>
        <c:crossAx val="1130164560"/>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zh-CN" altLang="en-US" sz="1200" b="1" dirty="0"/>
              <a:t>一级渠道分布</a:t>
            </a:r>
            <a:r>
              <a:rPr lang="en-US" altLang="zh-CN" sz="1200" b="1" dirty="0"/>
              <a:t>*(</a:t>
            </a:r>
            <a:r>
              <a:rPr lang="zh-CN" altLang="en-US" sz="1200" b="1" dirty="0"/>
              <a:t>店铺</a:t>
            </a:r>
            <a:r>
              <a:rPr lang="en-US" altLang="zh-CN" sz="1200" b="1" dirty="0"/>
              <a:t>vs.</a:t>
            </a:r>
            <a:r>
              <a:rPr lang="zh-CN" altLang="en-US" sz="1200" b="1" dirty="0"/>
              <a:t>竞品</a:t>
            </a:r>
            <a:r>
              <a:rPr lang="en-US" altLang="zh-CN" sz="1200" b="1" dirty="0"/>
              <a:t>)</a:t>
            </a:r>
          </a:p>
        </c:rich>
      </c:tx>
      <c:layout>
        <c:manualLayout>
          <c:xMode val="edge"/>
          <c:yMode val="edge"/>
          <c:x val="0.24722082763500725"/>
          <c:y val="5.0383496429515999E-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365913361494967"/>
          <c:y val="0.33426055717182401"/>
          <c:w val="0.87314576764246721"/>
          <c:h val="0.54266353698316139"/>
        </c:manualLayout>
      </c:layout>
      <c:barChart>
        <c:barDir val="col"/>
        <c:grouping val="stacked"/>
        <c:varyColors val="0"/>
        <c:ser>
          <c:idx val="0"/>
          <c:order val="0"/>
          <c:tx>
            <c:strRef>
              <c:f>Sheet1!$B$1</c:f>
              <c:strCache>
                <c:ptCount val="1"/>
                <c:pt idx="0">
                  <c:v>广告流量</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格米莱</c:v>
                </c:pt>
                <c:pt idx="1">
                  <c:v>Nespresso</c:v>
                </c:pt>
                <c:pt idx="2">
                  <c:v>德龙</c:v>
                </c:pt>
                <c:pt idx="3">
                  <c:v>柏翠</c:v>
                </c:pt>
                <c:pt idx="4">
                  <c:v>百胜图</c:v>
                </c:pt>
              </c:strCache>
            </c:strRef>
          </c:cat>
          <c:val>
            <c:numRef>
              <c:f>Sheet1!$B$2:$B$6</c:f>
              <c:numCache>
                <c:formatCode>General</c:formatCode>
                <c:ptCount val="5"/>
                <c:pt idx="0">
                  <c:v>0.7766254894069349</c:v>
                </c:pt>
                <c:pt idx="1">
                  <c:v>0.6436209264873058</c:v>
                </c:pt>
                <c:pt idx="2">
                  <c:v>0.6719792115413055</c:v>
                </c:pt>
                <c:pt idx="3">
                  <c:v>0.532699110637309</c:v>
                </c:pt>
                <c:pt idx="4">
                  <c:v>0.6506432376683701</c:v>
                </c:pt>
              </c:numCache>
            </c:numRef>
          </c:val>
          <c:extLst>
            <c:ext xmlns:c16="http://schemas.microsoft.com/office/drawing/2014/chart" uri="{C3380CC4-5D6E-409C-BE32-E72D297353CC}">
              <c16:uniqueId val="{00000000-648A-8241-9A59-FC9E29CF364A}"/>
            </c:ext>
          </c:extLst>
        </c:ser>
        <c:ser>
          <c:idx val="1"/>
          <c:order val="1"/>
          <c:tx>
            <c:strRef>
              <c:f>Sheet1!$C$1</c:f>
              <c:strCache>
                <c:ptCount val="1"/>
                <c:pt idx="0">
                  <c:v>平台流量</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格米莱</c:v>
                </c:pt>
                <c:pt idx="1">
                  <c:v>Nespresso</c:v>
                </c:pt>
                <c:pt idx="2">
                  <c:v>德龙</c:v>
                </c:pt>
                <c:pt idx="3">
                  <c:v>柏翠</c:v>
                </c:pt>
                <c:pt idx="4">
                  <c:v>百胜图</c:v>
                </c:pt>
              </c:strCache>
            </c:strRef>
          </c:cat>
          <c:val>
            <c:numRef>
              <c:f>Sheet1!$C$2:$C$6</c:f>
              <c:numCache>
                <c:formatCode>General</c:formatCode>
                <c:ptCount val="5"/>
                <c:pt idx="0">
                  <c:v>0.2233745105930651</c:v>
                </c:pt>
                <c:pt idx="1">
                  <c:v>0.3563790735126942</c:v>
                </c:pt>
                <c:pt idx="2">
                  <c:v>0.3280207884586945</c:v>
                </c:pt>
                <c:pt idx="3">
                  <c:v>0.467300889362691</c:v>
                </c:pt>
                <c:pt idx="4">
                  <c:v>0.3493567623316299</c:v>
                </c:pt>
              </c:numCache>
            </c:numRef>
          </c:val>
          <c:extLst>
            <c:ext xmlns:c16="http://schemas.microsoft.com/office/drawing/2014/chart" uri="{C3380CC4-5D6E-409C-BE32-E72D297353CC}">
              <c16:uniqueId val="{00000001-648A-8241-9A59-FC9E29CF364A}"/>
            </c:ext>
          </c:extLst>
        </c:ser>
        <c:dLbls>
          <c:showLegendKey val="0"/>
          <c:showVal val="0"/>
          <c:showCatName val="0"/>
          <c:showSerName val="0"/>
          <c:showPercent val="0"/>
          <c:showBubbleSize val="0"/>
        </c:dLbls>
        <c:gapWidth val="60"/>
        <c:overlap val="100"/>
        <c:axId val="1130171632"/>
        <c:axId val="1130166736"/>
      </c:barChart>
      <c:catAx>
        <c:axId val="1130171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30166736"/>
        <c:crosses val="autoZero"/>
        <c:auto val="1"/>
        <c:lblAlgn val="ctr"/>
        <c:lblOffset val="100"/>
        <c:noMultiLvlLbl val="0"/>
      </c:catAx>
      <c:valAx>
        <c:axId val="1130166736"/>
        <c:scaling>
          <c:orientation val="minMax"/>
          <c:max val="1"/>
        </c:scaling>
        <c:delete val="1"/>
        <c:axPos val="l"/>
        <c:numFmt formatCode="0%" sourceLinked="1"/>
        <c:majorTickMark val="none"/>
        <c:minorTickMark val="none"/>
        <c:tickLblPos val="nextTo"/>
        <c:crossAx val="1130171632"/>
        <c:crosses val="autoZero"/>
        <c:crossBetween val="between"/>
        <c:majorUnit val="0.2"/>
      </c:valAx>
      <c:spPr>
        <a:noFill/>
        <a:ln>
          <a:noFill/>
        </a:ln>
        <a:effectLst/>
      </c:spPr>
    </c:plotArea>
    <c:legend>
      <c:legendPos val="t"/>
      <c:layout>
        <c:manualLayout>
          <c:xMode val="edge"/>
          <c:yMode val="edge"/>
          <c:x val="0.27070890740672632"/>
          <c:y val="0.12347901789650004"/>
          <c:w val="0.48754743025050279"/>
          <c:h val="5.6268896378794474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zh-CN" altLang="x-none" sz="1200" b="0" dirty="0"/>
              <a:t>新老客</a:t>
            </a:r>
            <a:r>
              <a:rPr lang="zh-CN" altLang="en-US" sz="1200" b="0" dirty="0"/>
              <a:t>人数占比</a:t>
            </a:r>
            <a:endParaRPr lang="zh-CN" sz="1200" b="0" dirty="0"/>
          </a:p>
        </c:rich>
      </c:tx>
      <c:layout>
        <c:manualLayout>
          <c:xMode val="edge"/>
          <c:yMode val="edge"/>
          <c:x val="0.2036413043478261"/>
          <c:y val="0.1199991455042018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0862495581477553"/>
          <c:y val="0.20480814266565858"/>
          <c:w val="0.63974593495934962"/>
          <c:h val="0.65080958284301083"/>
        </c:manualLayout>
      </c:layout>
      <c:pieChart>
        <c:varyColors val="1"/>
        <c:ser>
          <c:idx val="0"/>
          <c:order val="0"/>
          <c:tx>
            <c:strRef>
              <c:f>Sheet1!$B$1</c:f>
              <c:strCache>
                <c:ptCount val="1"/>
                <c:pt idx="0">
                  <c:v>人数</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178-CA40-B58C-2EF54CF3C4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178-CA40-B58C-2EF54CF3C42E}"/>
              </c:ext>
            </c:extLst>
          </c:dPt>
          <c:dLbls>
            <c:dLbl>
              <c:idx val="0"/>
              <c:spPr>
                <a:noFill/>
                <a:ln>
                  <a:noFill/>
                </a:ln>
                <a:effectLst/>
              </c:spPr>
              <c:txPr>
                <a:bodyPr rot="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zh-CN"/>
                </a:p>
              </c:txPr>
              <c:dLblPos val="ctr"/>
              <c:showLegendKey val="0"/>
              <c:showVal val="0"/>
              <c:showCatName val="0"/>
              <c:showSerName val="0"/>
              <c:showPercent val="1"/>
              <c:showBubbleSize val="0"/>
              <c:extLst>
                <c:ext xmlns:c16="http://schemas.microsoft.com/office/drawing/2014/chart" uri="{C3380CC4-5D6E-409C-BE32-E72D297353CC}">
                  <c16:uniqueId val="{00000001-6178-CA40-B58C-2EF54CF3C42E}"/>
                </c:ext>
              </c:extLst>
            </c:dLbl>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zh-CN"/>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新客</c:v>
                </c:pt>
                <c:pt idx="1">
                  <c:v>老客</c:v>
                </c:pt>
              </c:strCache>
            </c:strRef>
          </c:cat>
          <c:val>
            <c:numRef>
              <c:f>Sheet1!$B$2:$B$3</c:f>
              <c:numCache>
                <c:formatCode>General</c:formatCode>
                <c:ptCount val="2"/>
                <c:pt idx="0">
                  <c:v>9031</c:v>
                </c:pt>
                <c:pt idx="1">
                  <c:v>11834</c:v>
                </c:pt>
              </c:numCache>
            </c:numRef>
          </c:val>
          <c:extLst>
            <c:ext xmlns:c16="http://schemas.microsoft.com/office/drawing/2014/chart" uri="{C3380CC4-5D6E-409C-BE32-E72D297353CC}">
              <c16:uniqueId val="{00000004-6178-CA40-B58C-2EF54CF3C42E}"/>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76991914103923642"/>
          <c:y val="0.41438814814327923"/>
          <c:w val="0.21885781194768469"/>
          <c:h val="0.20036283206199695"/>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4.2363799715451983E-2"/>
          <c:w val="0.38447250000214239"/>
          <c:h val="0.80654162181904565"/>
        </c:manualLayout>
      </c:layout>
      <c:barChart>
        <c:barDir val="bar"/>
        <c:grouping val="clustered"/>
        <c:varyColors val="0"/>
        <c:ser>
          <c:idx val="0"/>
          <c:order val="0"/>
          <c:tx>
            <c:strRef>
              <c:f>Sheet1!$B$1</c:f>
              <c:strCache>
                <c:ptCount val="1"/>
                <c:pt idx="0">
                  <c:v>uv占比_一级</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5C74-9347-9788-F01F71D45D88}"/>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5C74-9347-9788-F01F71D45D88}"/>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5C74-9347-9788-F01F71D45D88}"/>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5C74-9347-9788-F01F71D45D88}"/>
              </c:ext>
            </c:extLst>
          </c:dPt>
          <c:dLbls>
            <c:dLbl>
              <c:idx val="5"/>
              <c:layout>
                <c:manualLayout>
                  <c:x val="-1.6325432281164221E-2"/>
                  <c:y val="-3.3224303686722992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C74-9347-9788-F01F71D45D88}"/>
                </c:ext>
              </c:extLst>
            </c:dLbl>
            <c:dLbl>
              <c:idx val="6"/>
              <c:layout>
                <c:manualLayout>
                  <c:x val="-3.3970610793981615E-3"/>
                  <c:y val="-7.6144145329665218E-18"/>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C74-9347-9788-F01F71D45D88}"/>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我的淘宝</c:v>
                </c:pt>
                <c:pt idx="2">
                  <c:v>购物车</c:v>
                </c:pt>
                <c:pt idx="3">
                  <c:v>手淘淘宝直播</c:v>
                </c:pt>
                <c:pt idx="4">
                  <c:v>手淘推荐</c:v>
                </c:pt>
                <c:pt idx="5">
                  <c:v>手淘拍立淘</c:v>
                </c:pt>
                <c:pt idx="6">
                  <c:v>淘内待分类</c:v>
                </c:pt>
              </c:strCache>
            </c:strRef>
          </c:cat>
          <c:val>
            <c:numRef>
              <c:f>Sheet1!$B$2:$B$8</c:f>
              <c:numCache>
                <c:formatCode>General</c:formatCode>
                <c:ptCount val="7"/>
                <c:pt idx="0">
                  <c:v>0.2616532007458048</c:v>
                </c:pt>
                <c:pt idx="1">
                  <c:v>0.07266048122169937</c:v>
                </c:pt>
                <c:pt idx="2">
                  <c:v>0.07813748557222765</c:v>
                </c:pt>
                <c:pt idx="3">
                  <c:v>0.2477969901447216</c:v>
                </c:pt>
                <c:pt idx="4">
                  <c:v>0.1935152712421202</c:v>
                </c:pt>
                <c:pt idx="5">
                  <c:v>0.03802272929059753</c:v>
                </c:pt>
                <c:pt idx="6">
                  <c:v>0.0378063127053183</c:v>
                </c:pt>
              </c:numCache>
            </c:numRef>
          </c:val>
          <c:extLst>
            <c:ext xmlns:c16="http://schemas.microsoft.com/office/drawing/2014/chart" uri="{C3380CC4-5D6E-409C-BE32-E72D297353CC}">
              <c16:uniqueId val="{00000009-5C74-9347-9788-F01F71D45D88}"/>
            </c:ext>
          </c:extLst>
        </c:ser>
        <c:dLbls>
          <c:showLegendKey val="0"/>
          <c:showVal val="0"/>
          <c:showCatName val="0"/>
          <c:showSerName val="0"/>
          <c:showPercent val="0"/>
          <c:showBubbleSize val="0"/>
        </c:dLbls>
        <c:gapWidth val="182"/>
        <c:axId val="1130160208"/>
        <c:axId val="1130161840"/>
      </c:barChart>
      <c:catAx>
        <c:axId val="1130160208"/>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0161840"/>
        <c:crosses val="autoZero"/>
        <c:auto val="1"/>
        <c:lblAlgn val="ctr"/>
        <c:lblOffset val="100"/>
        <c:noMultiLvlLbl val="0"/>
      </c:catAx>
      <c:valAx>
        <c:axId val="1130161840"/>
        <c:scaling>
          <c:orientation val="minMax"/>
        </c:scaling>
        <c:delete val="1"/>
        <c:axPos val="t"/>
        <c:numFmt formatCode="0%" sourceLinked="0"/>
        <c:majorTickMark val="none"/>
        <c:minorTickMark val="none"/>
        <c:tickLblPos val="nextTo"/>
        <c:crossAx val="11301602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9852929611327154"/>
          <c:y val="4.2363799715451983E-2"/>
          <c:w val="0.3344762186501164"/>
          <c:h val="0.80321892982108223"/>
        </c:manualLayout>
      </c:layout>
      <c:barChart>
        <c:barDir val="bar"/>
        <c:grouping val="clustered"/>
        <c:varyColors val="0"/>
        <c:ser>
          <c:idx val="0"/>
          <c:order val="0"/>
          <c:tx>
            <c:strRef>
              <c:f>Sheet1!$B$1</c:f>
              <c:strCache>
                <c:ptCount val="1"/>
                <c:pt idx="0">
                  <c:v>uv占比_一级</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2AD2-8342-8CB6-BBE64DCA46FB}"/>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2AD2-8342-8CB6-BBE64DCA46FB}"/>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2AD2-8342-8CB6-BBE64DCA46FB}"/>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2AD2-8342-8CB6-BBE64DCA46FB}"/>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我的淘宝</c:v>
                </c:pt>
                <c:pt idx="2">
                  <c:v>购物车</c:v>
                </c:pt>
                <c:pt idx="3">
                  <c:v>手淘淘宝直播</c:v>
                </c:pt>
                <c:pt idx="4">
                  <c:v>手淘推荐</c:v>
                </c:pt>
                <c:pt idx="5">
                  <c:v>手淘拍立淘</c:v>
                </c:pt>
                <c:pt idx="6">
                  <c:v>淘内待分类</c:v>
                </c:pt>
              </c:strCache>
            </c:strRef>
          </c:cat>
          <c:val>
            <c:numRef>
              <c:f>Sheet1!$B$2:$B$8</c:f>
              <c:numCache>
                <c:formatCode>General</c:formatCode>
                <c:ptCount val="7"/>
                <c:pt idx="0">
                  <c:v>0.2003403818361603</c:v>
                </c:pt>
                <c:pt idx="1">
                  <c:v>0.06923157374305926</c:v>
                </c:pt>
                <c:pt idx="2">
                  <c:v>0.08163934737963033</c:v>
                </c:pt>
                <c:pt idx="3">
                  <c:v>0.5043403438046703</c:v>
                </c:pt>
                <c:pt idx="4">
                  <c:v>0.07626739940670875</c:v>
                </c:pt>
                <c:pt idx="5">
                  <c:v>0.02828592074237469</c:v>
                </c:pt>
                <c:pt idx="6">
                  <c:v>0.05288278694759261</c:v>
                </c:pt>
              </c:numCache>
            </c:numRef>
          </c:val>
          <c:extLst>
            <c:ext xmlns:c16="http://schemas.microsoft.com/office/drawing/2014/chart" uri="{C3380CC4-5D6E-409C-BE32-E72D297353CC}">
              <c16:uniqueId val="{00000008-2AD2-8342-8CB6-BBE64DCA46FB}"/>
            </c:ext>
          </c:extLst>
        </c:ser>
        <c:dLbls>
          <c:showLegendKey val="0"/>
          <c:showVal val="0"/>
          <c:showCatName val="0"/>
          <c:showSerName val="0"/>
          <c:showPercent val="0"/>
          <c:showBubbleSize val="0"/>
        </c:dLbls>
        <c:gapWidth val="182"/>
        <c:axId val="1130170000"/>
        <c:axId val="1130168912"/>
      </c:barChart>
      <c:catAx>
        <c:axId val="113017000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0168912"/>
        <c:crosses val="autoZero"/>
        <c:auto val="1"/>
        <c:lblAlgn val="ctr"/>
        <c:lblOffset val="100"/>
        <c:noMultiLvlLbl val="0"/>
      </c:catAx>
      <c:valAx>
        <c:axId val="1130168912"/>
        <c:scaling>
          <c:orientation val="minMax"/>
        </c:scaling>
        <c:delete val="1"/>
        <c:axPos val="t"/>
        <c:numFmt formatCode="0%" sourceLinked="0"/>
        <c:majorTickMark val="none"/>
        <c:minorTickMark val="none"/>
        <c:tickLblPos val="nextTo"/>
        <c:crossAx val="11301700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4.2363799715451983E-2"/>
          <c:w val="0.37305840905448756"/>
          <c:h val="0.80321892982108223"/>
        </c:manualLayout>
      </c:layout>
      <c:barChart>
        <c:barDir val="bar"/>
        <c:grouping val="clustered"/>
        <c:varyColors val="0"/>
        <c:ser>
          <c:idx val="0"/>
          <c:order val="0"/>
          <c:tx>
            <c:strRef>
              <c:f>Sheet1!$B$1</c:f>
              <c:strCache>
                <c:ptCount val="1"/>
                <c:pt idx="0">
                  <c:v>uv占比_一级</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4440-2F49-856E-A5DF81E57924}"/>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4440-2F49-856E-A5DF81E57924}"/>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4440-2F49-856E-A5DF81E57924}"/>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4440-2F49-856E-A5DF81E57924}"/>
              </c:ext>
            </c:extLst>
          </c:dPt>
          <c:dLbls>
            <c:dLbl>
              <c:idx val="5"/>
              <c:layout>
                <c:manualLayout>
                  <c:x val="-3.2650864562328442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440-2F49-856E-A5DF81E5792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我的淘宝</c:v>
                </c:pt>
                <c:pt idx="2">
                  <c:v>购物车</c:v>
                </c:pt>
                <c:pt idx="3">
                  <c:v>手淘淘宝直播</c:v>
                </c:pt>
                <c:pt idx="4">
                  <c:v>手淘推荐</c:v>
                </c:pt>
                <c:pt idx="5">
                  <c:v>手淘拍立淘</c:v>
                </c:pt>
                <c:pt idx="6">
                  <c:v>淘内待分类</c:v>
                </c:pt>
              </c:strCache>
            </c:strRef>
          </c:cat>
          <c:val>
            <c:numRef>
              <c:f>Sheet1!$B$2:$B$8</c:f>
              <c:numCache>
                <c:formatCode>General</c:formatCode>
                <c:ptCount val="7"/>
                <c:pt idx="0">
                  <c:v>0.4658672897491356</c:v>
                </c:pt>
                <c:pt idx="1">
                  <c:v>0.1031954026617831</c:v>
                </c:pt>
                <c:pt idx="2">
                  <c:v>0.1377228019766028</c:v>
                </c:pt>
                <c:pt idx="3">
                  <c:v>0.1597148766201986</c:v>
                </c:pt>
                <c:pt idx="4">
                  <c:v>0.1105760881577493</c:v>
                </c:pt>
                <c:pt idx="5">
                  <c:v>0.04119764449566631</c:v>
                </c:pt>
                <c:pt idx="6">
                  <c:v>0.09058114017776796</c:v>
                </c:pt>
              </c:numCache>
            </c:numRef>
          </c:val>
          <c:extLst>
            <c:ext xmlns:c16="http://schemas.microsoft.com/office/drawing/2014/chart" uri="{C3380CC4-5D6E-409C-BE32-E72D297353CC}">
              <c16:uniqueId val="{00000008-4440-2F49-856E-A5DF81E57924}"/>
            </c:ext>
          </c:extLst>
        </c:ser>
        <c:dLbls>
          <c:showLegendKey val="0"/>
          <c:showVal val="0"/>
          <c:showCatName val="0"/>
          <c:showSerName val="0"/>
          <c:showPercent val="0"/>
          <c:showBubbleSize val="0"/>
        </c:dLbls>
        <c:gapWidth val="182"/>
        <c:axId val="1130167824"/>
        <c:axId val="1130162384"/>
      </c:barChart>
      <c:catAx>
        <c:axId val="1130167824"/>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0162384"/>
        <c:crosses val="autoZero"/>
        <c:auto val="1"/>
        <c:lblAlgn val="ctr"/>
        <c:lblOffset val="100"/>
        <c:noMultiLvlLbl val="0"/>
      </c:catAx>
      <c:valAx>
        <c:axId val="1130162384"/>
        <c:scaling>
          <c:orientation val="minMax"/>
        </c:scaling>
        <c:delete val="1"/>
        <c:axPos val="t"/>
        <c:numFmt formatCode="0%" sourceLinked="0"/>
        <c:majorTickMark val="none"/>
        <c:minorTickMark val="none"/>
        <c:tickLblPos val="nextTo"/>
        <c:crossAx val="11301678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3.9041190831775784E-2"/>
          <c:w val="0.37903068924175431"/>
          <c:h val="0.79989623782311869"/>
        </c:manualLayout>
      </c:layout>
      <c:barChart>
        <c:barDir val="bar"/>
        <c:grouping val="clustered"/>
        <c:varyColors val="0"/>
        <c:ser>
          <c:idx val="0"/>
          <c:order val="0"/>
          <c:tx>
            <c:strRef>
              <c:f>Sheet1!$B$1</c:f>
              <c:strCache>
                <c:ptCount val="1"/>
                <c:pt idx="0">
                  <c:v>uv占比_一级</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96B4-324A-8F9A-210460A9B8FE}"/>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96B4-324A-8F9A-210460A9B8FE}"/>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96B4-324A-8F9A-210460A9B8FE}"/>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96B4-324A-8F9A-210460A9B8FE}"/>
              </c:ext>
            </c:extLst>
          </c:dPt>
          <c:dLbls>
            <c:dLbl>
              <c:idx val="5"/>
              <c:layout>
                <c:manualLayout>
                  <c:x val="-2.1767243041552295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6B4-324A-8F9A-210460A9B8FE}"/>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我的淘宝</c:v>
                </c:pt>
                <c:pt idx="2">
                  <c:v>购物车</c:v>
                </c:pt>
                <c:pt idx="3">
                  <c:v>手淘淘宝直播</c:v>
                </c:pt>
                <c:pt idx="4">
                  <c:v>手淘推荐</c:v>
                </c:pt>
                <c:pt idx="5">
                  <c:v>手淘拍立淘</c:v>
                </c:pt>
                <c:pt idx="6">
                  <c:v>淘内待分类</c:v>
                </c:pt>
              </c:strCache>
            </c:strRef>
          </c:cat>
          <c:val>
            <c:numRef>
              <c:f>Sheet1!$B$2:$B$8</c:f>
              <c:numCache>
                <c:formatCode>General</c:formatCode>
                <c:ptCount val="7"/>
                <c:pt idx="0">
                  <c:v>0.2312284730195178</c:v>
                </c:pt>
                <c:pt idx="1">
                  <c:v>0.07778835652880065</c:v>
                </c:pt>
                <c:pt idx="2">
                  <c:v>0.07325193917840442</c:v>
                </c:pt>
                <c:pt idx="3">
                  <c:v>0.4806978241998264</c:v>
                </c:pt>
                <c:pt idx="4">
                  <c:v>0.06391868051860772</c:v>
                </c:pt>
                <c:pt idx="5">
                  <c:v>0.0310436560163535</c:v>
                </c:pt>
                <c:pt idx="6">
                  <c:v>0.05038503542325894</c:v>
                </c:pt>
              </c:numCache>
            </c:numRef>
          </c:val>
          <c:extLst>
            <c:ext xmlns:c16="http://schemas.microsoft.com/office/drawing/2014/chart" uri="{C3380CC4-5D6E-409C-BE32-E72D297353CC}">
              <c16:uniqueId val="{00000008-96B4-324A-8F9A-210460A9B8FE}"/>
            </c:ext>
          </c:extLst>
        </c:ser>
        <c:dLbls>
          <c:showLegendKey val="0"/>
          <c:showVal val="0"/>
          <c:showCatName val="0"/>
          <c:showSerName val="0"/>
          <c:showPercent val="0"/>
          <c:showBubbleSize val="0"/>
        </c:dLbls>
        <c:gapWidth val="182"/>
        <c:axId val="1130167280"/>
        <c:axId val="1130168368"/>
      </c:barChart>
      <c:catAx>
        <c:axId val="1130167280"/>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0168368"/>
        <c:crosses val="autoZero"/>
        <c:auto val="1"/>
        <c:lblAlgn val="ctr"/>
        <c:lblOffset val="100"/>
        <c:noMultiLvlLbl val="0"/>
      </c:catAx>
      <c:valAx>
        <c:axId val="1130168368"/>
        <c:scaling>
          <c:orientation val="minMax"/>
        </c:scaling>
        <c:delete val="1"/>
        <c:axPos val="t"/>
        <c:numFmt formatCode="0%" sourceLinked="0"/>
        <c:majorTickMark val="none"/>
        <c:minorTickMark val="none"/>
        <c:tickLblPos val="nextTo"/>
        <c:crossAx val="11301672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3.9041190831775784E-2"/>
          <c:w val="0.42198415565026848"/>
          <c:h val="0.79989623782311869"/>
        </c:manualLayout>
      </c:layout>
      <c:barChart>
        <c:barDir val="bar"/>
        <c:grouping val="clustered"/>
        <c:varyColors val="0"/>
        <c:ser>
          <c:idx val="0"/>
          <c:order val="0"/>
          <c:tx>
            <c:strRef>
              <c:f>Sheet1!$B$1</c:f>
              <c:strCache>
                <c:ptCount val="1"/>
                <c:pt idx="0">
                  <c:v>uv占比_一级</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1C22-F045-A516-8973EFBF9273}"/>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1C22-F045-A516-8973EFBF9273}"/>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1C22-F045-A516-8973EFBF9273}"/>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1C22-F045-A516-8973EFBF9273}"/>
              </c:ext>
            </c:extLst>
          </c:dPt>
          <c:dLbls>
            <c:dLbl>
              <c:idx val="5"/>
              <c:layout>
                <c:manualLayout>
                  <c:x val="-1.2232415902140786E-2"/>
                  <c:y val="-3.322691997963477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1C22-F045-A516-8973EFBF9273}"/>
                </c:ext>
              </c:extLst>
            </c:dLbl>
            <c:dLbl>
              <c:idx val="6"/>
              <c:layout>
                <c:manualLayout>
                  <c:x val="-9.9765378108953458E-17"/>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1C22-F045-A516-8973EFBF9273}"/>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我的淘宝</c:v>
                </c:pt>
                <c:pt idx="2">
                  <c:v>购物车</c:v>
                </c:pt>
                <c:pt idx="3">
                  <c:v>手淘淘宝直播</c:v>
                </c:pt>
                <c:pt idx="4">
                  <c:v>手淘推荐</c:v>
                </c:pt>
                <c:pt idx="5">
                  <c:v>手淘拍立淘</c:v>
                </c:pt>
                <c:pt idx="6">
                  <c:v>淘内待分类</c:v>
                </c:pt>
              </c:strCache>
            </c:strRef>
          </c:cat>
          <c:val>
            <c:numRef>
              <c:f>Sheet1!$B$2:$B$8</c:f>
              <c:numCache>
                <c:formatCode>General</c:formatCode>
                <c:ptCount val="7"/>
                <c:pt idx="0">
                  <c:v>0.4500922064760512</c:v>
                </c:pt>
                <c:pt idx="1">
                  <c:v>0.1120433287368544</c:v>
                </c:pt>
                <c:pt idx="2">
                  <c:v>0.09474007742021233</c:v>
                </c:pt>
                <c:pt idx="3">
                  <c:v>0.1934508481334419</c:v>
                </c:pt>
                <c:pt idx="4">
                  <c:v>0.04479905633732618</c:v>
                </c:pt>
                <c:pt idx="5">
                  <c:v>0.07972952767024971</c:v>
                </c:pt>
                <c:pt idx="6">
                  <c:v>0.05365420079413866</c:v>
                </c:pt>
              </c:numCache>
            </c:numRef>
          </c:val>
          <c:extLst>
            <c:ext xmlns:c16="http://schemas.microsoft.com/office/drawing/2014/chart" uri="{C3380CC4-5D6E-409C-BE32-E72D297353CC}">
              <c16:uniqueId val="{00000009-1C22-F045-A516-8973EFBF9273}"/>
            </c:ext>
          </c:extLst>
        </c:ser>
        <c:dLbls>
          <c:showLegendKey val="0"/>
          <c:showVal val="0"/>
          <c:showCatName val="0"/>
          <c:showSerName val="0"/>
          <c:showPercent val="0"/>
          <c:showBubbleSize val="0"/>
        </c:dLbls>
        <c:gapWidth val="182"/>
        <c:axId val="1131686128"/>
        <c:axId val="1131683952"/>
      </c:barChart>
      <c:catAx>
        <c:axId val="1131686128"/>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1683952"/>
        <c:crosses val="autoZero"/>
        <c:auto val="1"/>
        <c:lblAlgn val="ctr"/>
        <c:lblOffset val="100"/>
        <c:noMultiLvlLbl val="0"/>
      </c:catAx>
      <c:valAx>
        <c:axId val="1131683952"/>
        <c:scaling>
          <c:orientation val="minMax"/>
        </c:scaling>
        <c:delete val="1"/>
        <c:axPos val="t"/>
        <c:numFmt formatCode="0%" sourceLinked="0"/>
        <c:majorTickMark val="none"/>
        <c:minorTickMark val="none"/>
        <c:tickLblPos val="nextTo"/>
        <c:crossAx val="11316861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en-US" altLang="zh-CN" sz="1050" b="1" dirty="0">
                <a:latin typeface="+mn-ea"/>
                <a:ea typeface="+mn-ea"/>
              </a:rPr>
              <a:t>TOP10</a:t>
            </a:r>
            <a:r>
              <a:rPr lang="zh-CN" altLang="en-US" sz="1050" b="1" dirty="0">
                <a:latin typeface="+mn-ea"/>
                <a:ea typeface="+mn-ea"/>
              </a:rPr>
              <a:t>搜索词搜索人数</a:t>
            </a:r>
            <a:endParaRPr lang="en-US" altLang="zh-CN" sz="1050" b="1" dirty="0">
              <a:latin typeface="+mn-ea"/>
              <a:ea typeface="+mn-ea"/>
            </a:endParaRPr>
          </a:p>
          <a:p>
            <a:pPr>
              <a:defRPr sz="1200" b="1">
                <a:latin typeface="+mn-ea"/>
              </a:defRPr>
            </a:pPr>
            <a:r>
              <a:rPr lang="en-US" altLang="zh-CN" sz="1050" b="1" dirty="0">
                <a:latin typeface="+mn-ea"/>
                <a:ea typeface="+mn-ea"/>
              </a:rPr>
              <a:t>2023.08</a:t>
            </a:r>
            <a:endParaRPr lang="zh-CN" altLang="en-US" sz="1050" b="1" dirty="0">
              <a:latin typeface="+mn-ea"/>
              <a:ea typeface="+mn-ea"/>
            </a:endParaRPr>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5857789185593381"/>
          <c:y val="0.14897709594371963"/>
          <c:w val="0.64142199118120069"/>
          <c:h val="0.81779963195645888"/>
        </c:manualLayout>
      </c:layout>
      <c:barChart>
        <c:barDir val="bar"/>
        <c:grouping val="clustered"/>
        <c:varyColors val="0"/>
        <c:ser>
          <c:idx val="0"/>
          <c:order val="0"/>
          <c:tx>
            <c:strRef>
              <c:f>Sheet1!$B$1</c:f>
              <c:strCache>
                <c:ptCount val="1"/>
                <c:pt idx="0">
                  <c:v>搜索人数</c:v>
                </c:pt>
              </c:strCache>
            </c:strRef>
          </c:tx>
          <c:spPr>
            <a:solidFill>
              <a:schemeClr val="accent2"/>
            </a:solidFill>
            <a:ln>
              <a:noFill/>
            </a:ln>
            <a:effectLst/>
          </c:spPr>
          <c:invertIfNegative val="0"/>
          <c:dLbls>
            <c:dLbl>
              <c:idx val="0"/>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3E8-D144-A7A7-1F2C9FA7E825}"/>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咖啡机</c:v>
                </c:pt>
                <c:pt idx="1">
                  <c:v>咖啡机小型家用</c:v>
                </c:pt>
                <c:pt idx="2">
                  <c:v>胶囊咖啡机</c:v>
                </c:pt>
                <c:pt idx="3">
                  <c:v>德龙咖啡机</c:v>
                </c:pt>
                <c:pt idx="4">
                  <c:v>咖啡机研磨一体</c:v>
                </c:pt>
                <c:pt idx="5">
                  <c:v>全自动咖啡机家用</c:v>
                </c:pt>
                <c:pt idx="6">
                  <c:v>咖啡机 全自动</c:v>
                </c:pt>
                <c:pt idx="7">
                  <c:v>全自动咖啡机</c:v>
                </c:pt>
                <c:pt idx="8">
                  <c:v>格米莱咖啡机</c:v>
                </c:pt>
                <c:pt idx="9">
                  <c:v>柏翠咖啡机</c:v>
                </c:pt>
              </c:strCache>
            </c:strRef>
          </c:cat>
          <c:val>
            <c:numRef>
              <c:f>Sheet1!$B$2:$B$11</c:f>
              <c:numCache>
                <c:formatCode>General</c:formatCode>
                <c:ptCount val="10"/>
                <c:pt idx="0">
                  <c:v>946415</c:v>
                </c:pt>
                <c:pt idx="1">
                  <c:v>76384</c:v>
                </c:pt>
                <c:pt idx="2">
                  <c:v>85480</c:v>
                </c:pt>
                <c:pt idx="3">
                  <c:v>77627</c:v>
                </c:pt>
                <c:pt idx="4">
                  <c:v>71252</c:v>
                </c:pt>
                <c:pt idx="5">
                  <c:v>61285</c:v>
                </c:pt>
                <c:pt idx="6">
                  <c:v>44620</c:v>
                </c:pt>
                <c:pt idx="7">
                  <c:v>45328</c:v>
                </c:pt>
                <c:pt idx="8">
                  <c:v>44758</c:v>
                </c:pt>
                <c:pt idx="9">
                  <c:v>49034</c:v>
                </c:pt>
              </c:numCache>
            </c:numRef>
          </c:val>
          <c:extLst>
            <c:ext xmlns:c16="http://schemas.microsoft.com/office/drawing/2014/chart" uri="{C3380CC4-5D6E-409C-BE32-E72D297353CC}">
              <c16:uniqueId val="{00000001-A3E8-D144-A7A7-1F2C9FA7E825}"/>
            </c:ext>
          </c:extLst>
        </c:ser>
        <c:dLbls>
          <c:showLegendKey val="0"/>
          <c:showVal val="0"/>
          <c:showCatName val="0"/>
          <c:showSerName val="0"/>
          <c:showPercent val="0"/>
          <c:showBubbleSize val="0"/>
        </c:dLbls>
        <c:gapWidth val="30"/>
        <c:axId val="1023311840"/>
        <c:axId val="1124066288"/>
      </c:barChart>
      <c:catAx>
        <c:axId val="102331184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24066288"/>
        <c:crosses val="autoZero"/>
        <c:auto val="1"/>
        <c:lblAlgn val="ctr"/>
        <c:lblOffset val="100"/>
        <c:noMultiLvlLbl val="0"/>
      </c:catAx>
      <c:valAx>
        <c:axId val="1124066288"/>
        <c:scaling>
          <c:orientation val="minMax"/>
        </c:scaling>
        <c:delete val="1"/>
        <c:axPos val="t"/>
        <c:numFmt formatCode="#,##0_ " sourceLinked="1"/>
        <c:majorTickMark val="none"/>
        <c:minorTickMark val="none"/>
        <c:tickLblPos val="nextTo"/>
        <c:crossAx val="10233118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50" b="1" i="0" u="none" strike="noStrike" kern="1200" spc="0" baseline="0">
                <a:solidFill>
                  <a:schemeClr val="tx1">
                    <a:lumMod val="65000"/>
                    <a:lumOff val="35000"/>
                  </a:schemeClr>
                </a:solidFill>
                <a:latin typeface="+mn-ea"/>
                <a:ea typeface="+mn-ea"/>
                <a:cs typeface="+mn-cs"/>
              </a:defRPr>
            </a:pPr>
            <a:r>
              <a:rPr lang="en-US" altLang="zh-CN" sz="1050" b="1" dirty="0">
                <a:latin typeface="+mn-ea"/>
                <a:ea typeface="+mn-ea"/>
              </a:rPr>
              <a:t>TOP10</a:t>
            </a:r>
            <a:r>
              <a:rPr lang="zh-CN" altLang="en-US" sz="1050" b="1" dirty="0">
                <a:latin typeface="+mn-ea"/>
                <a:ea typeface="+mn-ea"/>
              </a:rPr>
              <a:t>搜索词搜索人数</a:t>
            </a:r>
            <a:endParaRPr lang="zh-CN" sz="1050" b="1" dirty="0">
              <a:latin typeface="+mn-ea"/>
              <a:ea typeface="+mn-ea"/>
            </a:endParaRPr>
          </a:p>
        </c:rich>
      </c:tx>
      <c:layout>
        <c:manualLayout>
          <c:xMode val="edge"/>
          <c:yMode val="edge"/>
          <c:x val="0.33499942970948388"/>
          <c:y val="4.2103827375254976E-2"/>
        </c:manualLayout>
      </c:layout>
      <c:overlay val="0"/>
      <c:spPr>
        <a:noFill/>
        <a:ln>
          <a:noFill/>
        </a:ln>
        <a:effectLst/>
      </c:spPr>
      <c:txPr>
        <a:bodyPr rot="0" spcFirstLastPara="1" vertOverflow="ellipsis" vert="horz" wrap="square" anchor="ctr" anchorCtr="1"/>
        <a:lstStyle/>
        <a:p>
          <a:pPr>
            <a:defRPr sz="105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27515148274456142"/>
          <c:y val="0.17685063905536494"/>
          <c:w val="0.70292585848364331"/>
          <c:h val="0.81467648470297938"/>
        </c:manualLayout>
      </c:layout>
      <c:barChart>
        <c:barDir val="bar"/>
        <c:grouping val="clustered"/>
        <c:varyColors val="0"/>
        <c:ser>
          <c:idx val="0"/>
          <c:order val="0"/>
          <c:tx>
            <c:strRef>
              <c:f>Sheet1!$B$1</c:f>
              <c:strCache>
                <c:ptCount val="1"/>
                <c:pt idx="0">
                  <c:v>2022.12</c:v>
                </c:pt>
              </c:strCache>
            </c:strRef>
          </c:tx>
          <c:spPr>
            <a:solidFill>
              <a:schemeClr val="accent2"/>
            </a:solidFill>
            <a:ln>
              <a:noFill/>
            </a:ln>
            <a:effectLst/>
          </c:spPr>
          <c:invertIfNegative val="0"/>
          <c:dLbls>
            <c:dLbl>
              <c:idx val="0"/>
              <c:tx>
                <c:rich>
                  <a:bodyPr/>
                  <a:lstStyle/>
                  <a:p>
                    <a:fld id="{03CA4912-7546-4DEC-9497-5F0E0884C6AB}" type="CELLRANGE">
                      <a:rPr lang="en-US" altLang="zh-CN" baseline="0" smtClean="0"/>
                      <a:pPr/>
                      <a:t>[CELLRANGE]</a:t>
                    </a:fld>
                    <a:fld id="{CF9513D9-6C6D-4426-89DA-3A85AAA4D7AB}" type="VALUE">
                      <a:rPr lang="en-US" altLang="zh-CN" baseline="0" smtClean="0"/>
                      <a:pPr/>
                      <a:t>[值]</a:t>
                    </a:fld>
                    <a:endParaRPr lang="zh-CN" altLang="en-US"/>
                  </a:p>
                </c:rich>
              </c:tx>
              <c:dLblPos val="in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0-A700-B145-B075-C2CA0FD9752B}"/>
                </c:ext>
              </c:extLst>
            </c:dLbl>
            <c:dLbl>
              <c:idx val="1"/>
              <c:tx>
                <c:rich>
                  <a:bodyPr/>
                  <a:lstStyle/>
                  <a:p>
                    <a:fld id="{7B58A2D7-5968-47C7-8FBA-330E68034561}" type="CELLRANGE">
                      <a:rPr lang="en-US" altLang="zh-CN" smtClean="0"/>
                      <a:pPr/>
                      <a:t>[CELLRANGE]</a:t>
                    </a:fld>
                    <a:fld id="{4CE29E84-20BD-4908-9832-98AF88A5CACB}" type="VALUE">
                      <a:rPr lang="en-US" altLang="zh-CN" baseline="0" smtClean="0"/>
                      <a:pPr/>
                      <a:t>[值]</a:t>
                    </a:fld>
                    <a:endParaRPr lang="zh-CN" altLang="en-US"/>
                  </a:p>
                </c:rich>
              </c:tx>
              <c:dLblPos val="in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1-A700-B145-B075-C2CA0FD9752B}"/>
                </c:ext>
              </c:extLst>
            </c:dLbl>
            <c:dLbl>
              <c:idx val="2"/>
              <c:tx>
                <c:rich>
                  <a:bodyPr/>
                  <a:lstStyle/>
                  <a:p>
                    <a:fld id="{6330E43C-88FD-4739-B97E-4D9096003C84}" type="CELLRANGE">
                      <a:rPr lang="en-US" altLang="zh-CN" smtClean="0">
                        <a:solidFill>
                          <a:schemeClr val="tx1">
                            <a:lumMod val="65000"/>
                            <a:lumOff val="35000"/>
                          </a:schemeClr>
                        </a:solidFill>
                      </a:rPr>
                      <a:pPr/>
                      <a:t>[CELLRANGE]</a:t>
                    </a:fld>
                    <a:fld id="{B97E4CC9-1180-415F-8FAF-462DB6AED949}"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2-A700-B145-B075-C2CA0FD9752B}"/>
                </c:ext>
              </c:extLst>
            </c:dLbl>
            <c:dLbl>
              <c:idx val="3"/>
              <c:tx>
                <c:rich>
                  <a:bodyPr/>
                  <a:lstStyle/>
                  <a:p>
                    <a:fld id="{E2CD8084-530D-495B-9131-54FDAEF4BB6A}" type="CELLRANGE">
                      <a:rPr lang="en-US" altLang="zh-CN" smtClean="0"/>
                      <a:pPr/>
                      <a:t>[CELLRANGE]</a:t>
                    </a:fld>
                    <a:fld id="{95ACCF0E-3BD1-4FC8-9F06-9B597FD753A4}"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3-A700-B145-B075-C2CA0FD9752B}"/>
                </c:ext>
              </c:extLst>
            </c:dLbl>
            <c:dLbl>
              <c:idx val="4"/>
              <c:tx>
                <c:rich>
                  <a:bodyPr/>
                  <a:lstStyle/>
                  <a:p>
                    <a:fld id="{B09EB21B-7479-44BE-8C66-7E39176B9375}" type="CELLRANGE">
                      <a:rPr lang="en-US" altLang="zh-CN" smtClean="0"/>
                      <a:pPr/>
                      <a:t>[CELLRANGE]</a:t>
                    </a:fld>
                    <a:fld id="{6AC247DD-56E1-4FB7-BFFC-3DD65E8142AE}"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4-A700-B145-B075-C2CA0FD9752B}"/>
                </c:ext>
              </c:extLst>
            </c:dLbl>
            <c:dLbl>
              <c:idx val="5"/>
              <c:tx>
                <c:rich>
                  <a:bodyPr/>
                  <a:lstStyle/>
                  <a:p>
                    <a:fld id="{89C63E19-8CA8-46A1-BDC1-DC3AE546FD11}" type="CELLRANGE">
                      <a:rPr lang="en-US" altLang="zh-CN" smtClean="0"/>
                      <a:pPr/>
                      <a:t>[CELLRANGE]</a:t>
                    </a:fld>
                    <a:fld id="{C17D7C43-6A2B-4410-9E70-964980DCAC08}"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5-A700-B145-B075-C2CA0FD9752B}"/>
                </c:ext>
              </c:extLst>
            </c:dLbl>
            <c:dLbl>
              <c:idx val="6"/>
              <c:tx>
                <c:rich>
                  <a:bodyPr/>
                  <a:lstStyle/>
                  <a:p>
                    <a:fld id="{E54992DD-35AE-4C0D-8BA6-6179C6DE10BE}" type="CELLRANGE">
                      <a:rPr lang="en-US" altLang="zh-CN" smtClean="0"/>
                      <a:pPr/>
                      <a:t>[CELLRANGE]</a:t>
                    </a:fld>
                    <a:fld id="{8BA1B19A-09CD-436A-B3BB-9207C0FB1CF2}"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6-A700-B145-B075-C2CA0FD9752B}"/>
                </c:ext>
              </c:extLst>
            </c:dLbl>
            <c:dLbl>
              <c:idx val="7"/>
              <c:tx>
                <c:rich>
                  <a:bodyPr/>
                  <a:lstStyle/>
                  <a:p>
                    <a:fld id="{0A035578-79A5-4E03-8FD2-F0950C78D51C}" type="CELLRANGE">
                      <a:rPr lang="en-US" altLang="zh-CN" smtClean="0">
                        <a:solidFill>
                          <a:schemeClr val="tx1">
                            <a:lumMod val="65000"/>
                            <a:lumOff val="35000"/>
                          </a:schemeClr>
                        </a:solidFill>
                      </a:rPr>
                      <a:pPr/>
                      <a:t>[CELLRANGE]</a:t>
                    </a:fld>
                    <a:fld id="{01C5B890-B6BD-4469-8DE1-B0F2DCA06931}"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7-A700-B145-B075-C2CA0FD9752B}"/>
                </c:ext>
              </c:extLst>
            </c:dLbl>
            <c:dLbl>
              <c:idx val="8"/>
              <c:tx>
                <c:rich>
                  <a:bodyPr/>
                  <a:lstStyle/>
                  <a:p>
                    <a:fld id="{2635830B-6CB2-44BD-B591-250907B65249}" type="CELLRANGE">
                      <a:rPr lang="en-US" altLang="zh-CN" smtClean="0">
                        <a:solidFill>
                          <a:schemeClr val="tx1">
                            <a:lumMod val="65000"/>
                            <a:lumOff val="35000"/>
                          </a:schemeClr>
                        </a:solidFill>
                      </a:rPr>
                      <a:pPr/>
                      <a:t>[CELLRANGE]</a:t>
                    </a:fld>
                    <a:fld id="{12A31595-FCDB-4B47-B1F3-23C2E76011AF}"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8-A700-B145-B075-C2CA0FD9752B}"/>
                </c:ext>
              </c:extLst>
            </c:dLbl>
            <c:dLbl>
              <c:idx val="9"/>
              <c:tx>
                <c:rich>
                  <a:bodyPr/>
                  <a:lstStyle/>
                  <a:p>
                    <a:fld id="{BB49842A-A1DF-44BC-981A-4C2505452EA5}" type="CELLRANGE">
                      <a:rPr lang="en-US" altLang="zh-CN" smtClean="0"/>
                      <a:pPr/>
                      <a:t>[CELLRANGE]</a:t>
                    </a:fld>
                    <a:fld id="{A8A858EE-0894-4835-A1D0-60D68C86B95C}"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9-A700-B145-B075-C2CA0FD9752B}"/>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zh-CN"/>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咖啡机</c:v>
                </c:pt>
                <c:pt idx="1">
                  <c:v>咖啡机小型家用</c:v>
                </c:pt>
                <c:pt idx="2">
                  <c:v>胶囊咖啡机</c:v>
                </c:pt>
                <c:pt idx="3">
                  <c:v>德龙咖啡机</c:v>
                </c:pt>
                <c:pt idx="4">
                  <c:v>咖啡机研磨一体</c:v>
                </c:pt>
                <c:pt idx="5">
                  <c:v>全自动咖啡机</c:v>
                </c:pt>
                <c:pt idx="6">
                  <c:v>全自动咖啡机家用</c:v>
                </c:pt>
                <c:pt idx="7">
                  <c:v>小熊咖啡机</c:v>
                </c:pt>
                <c:pt idx="8">
                  <c:v>咖啡机 全自动</c:v>
                </c:pt>
                <c:pt idx="9">
                  <c:v>咖啡机家用 小型</c:v>
                </c:pt>
              </c:strCache>
            </c:strRef>
          </c:cat>
          <c:val>
            <c:numRef>
              <c:f>Sheet1!$B$2:$B$11</c:f>
              <c:numCache>
                <c:formatCode>General</c:formatCode>
                <c:ptCount val="10"/>
                <c:pt idx="0">
                  <c:v>627530.0</c:v>
                </c:pt>
                <c:pt idx="1">
                  <c:v>90520.0</c:v>
                </c:pt>
                <c:pt idx="2">
                  <c:v>77689.0</c:v>
                </c:pt>
                <c:pt idx="3">
                  <c:v>62973.0</c:v>
                </c:pt>
                <c:pt idx="4">
                  <c:v>1754.0</c:v>
                </c:pt>
                <c:pt idx="5">
                  <c:v>1304.0</c:v>
                </c:pt>
                <c:pt idx="6">
                  <c:v>3946.0</c:v>
                </c:pt>
                <c:pt idx="7">
                  <c:v>17700.0</c:v>
                </c:pt>
                <c:pt idx="8">
                  <c:v>30242.0</c:v>
                </c:pt>
                <c:pt idx="9">
                  <c:v>89829.0</c:v>
                </c:pt>
              </c:numCache>
            </c:numRef>
          </c:val>
          <c:extLst>
            <c:ext xmlns:c15="http://schemas.microsoft.com/office/drawing/2012/chart" uri="{02D57815-91ED-43cb-92C2-25804820EDAC}">
              <c15:datalabelsRange>
                <c15:f>Sheet1!$F$2:$F$11</c15:f>
                <c15:dlblRangeCache>
                  <c:ptCount val="10"/>
                </c15:dlblRangeCache>
              </c15:datalabelsRange>
            </c:ext>
            <c:ext xmlns:c16="http://schemas.microsoft.com/office/drawing/2014/chart" uri="{C3380CC4-5D6E-409C-BE32-E72D297353CC}">
              <c16:uniqueId val="{0000000A-A700-B145-B075-C2CA0FD9752B}"/>
            </c:ext>
          </c:extLst>
        </c:ser>
        <c:ser>
          <c:idx val="1"/>
          <c:order val="1"/>
          <c:tx>
            <c:strRef>
              <c:f>Sheet1!$C$1</c:f>
              <c:strCache>
                <c:ptCount val="1"/>
                <c:pt idx="0">
                  <c:v>2023.12</c:v>
                </c:pt>
              </c:strCache>
            </c:strRef>
          </c:tx>
          <c:spPr>
            <a:solidFill>
              <a:schemeClr val="accent1"/>
            </a:solidFill>
            <a:ln>
              <a:noFill/>
            </a:ln>
            <a:effectLst/>
          </c:spPr>
          <c:invertIfNegative val="0"/>
          <c:dLbls>
            <c:dLbl>
              <c:idx val="0"/>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A700-B145-B075-C2CA0FD9752B}"/>
                </c:ext>
              </c:extLst>
            </c:dLbl>
            <c:dLbl>
              <c:idx val="1"/>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A700-B145-B075-C2CA0FD9752B}"/>
                </c:ext>
              </c:extLst>
            </c:dLbl>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咖啡机</c:v>
                </c:pt>
                <c:pt idx="1">
                  <c:v>咖啡机小型家用</c:v>
                </c:pt>
                <c:pt idx="2">
                  <c:v>胶囊咖啡机</c:v>
                </c:pt>
                <c:pt idx="3">
                  <c:v>德龙咖啡机</c:v>
                </c:pt>
                <c:pt idx="4">
                  <c:v>咖啡机研磨一体</c:v>
                </c:pt>
                <c:pt idx="5">
                  <c:v>全自动咖啡机</c:v>
                </c:pt>
                <c:pt idx="6">
                  <c:v>全自动咖啡机家用</c:v>
                </c:pt>
                <c:pt idx="7">
                  <c:v>小熊咖啡机</c:v>
                </c:pt>
                <c:pt idx="8">
                  <c:v>咖啡机 全自动</c:v>
                </c:pt>
                <c:pt idx="9">
                  <c:v>咖啡机家用 小型</c:v>
                </c:pt>
              </c:strCache>
            </c:strRef>
          </c:cat>
          <c:val>
            <c:numRef>
              <c:f>Sheet1!$C$2:$C$11</c:f>
              <c:numCache>
                <c:formatCode>General</c:formatCode>
                <c:ptCount val="10"/>
                <c:pt idx="0">
                  <c:v>697450.0</c:v>
                </c:pt>
                <c:pt idx="1">
                  <c:v>84941.0</c:v>
                </c:pt>
                <c:pt idx="2">
                  <c:v>69216.0</c:v>
                </c:pt>
                <c:pt idx="3">
                  <c:v>64166.0</c:v>
                </c:pt>
                <c:pt idx="4">
                  <c:v>37089.0</c:v>
                </c:pt>
                <c:pt idx="5">
                  <c:v>33217.0</c:v>
                </c:pt>
                <c:pt idx="6">
                  <c:v>36548.0</c:v>
                </c:pt>
                <c:pt idx="7">
                  <c:v>33224.0</c:v>
                </c:pt>
                <c:pt idx="8">
                  <c:v>34027.0</c:v>
                </c:pt>
                <c:pt idx="9">
                  <c:v>34562.0</c:v>
                </c:pt>
              </c:numCache>
            </c:numRef>
          </c:val>
          <c:extLst>
            <c:ext xmlns:c16="http://schemas.microsoft.com/office/drawing/2014/chart" uri="{C3380CC4-5D6E-409C-BE32-E72D297353CC}">
              <c16:uniqueId val="{0000000D-A700-B145-B075-C2CA0FD9752B}"/>
            </c:ext>
          </c:extLst>
        </c:ser>
        <c:dLbls>
          <c:showLegendKey val="0"/>
          <c:showVal val="0"/>
          <c:showCatName val="0"/>
          <c:showSerName val="0"/>
          <c:showPercent val="0"/>
          <c:showBubbleSize val="0"/>
        </c:dLbls>
        <c:gapWidth val="60"/>
        <c:axId val="1124072272"/>
        <c:axId val="1135544256"/>
      </c:barChart>
      <c:catAx>
        <c:axId val="112407227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35544256"/>
        <c:crosses val="autoZero"/>
        <c:auto val="1"/>
        <c:lblAlgn val="ctr"/>
        <c:lblOffset val="100"/>
        <c:noMultiLvlLbl val="0"/>
      </c:catAx>
      <c:valAx>
        <c:axId val="1135544256"/>
        <c:scaling>
          <c:orientation val="minMax"/>
        </c:scaling>
        <c:delete val="1"/>
        <c:axPos val="t"/>
        <c:numFmt formatCode="#,##0_ " sourceLinked="1"/>
        <c:majorTickMark val="none"/>
        <c:minorTickMark val="none"/>
        <c:tickLblPos val="nextTo"/>
        <c:crossAx val="1124072272"/>
        <c:crosses val="autoZero"/>
        <c:crossBetween val="between"/>
      </c:valAx>
      <c:spPr>
        <a:noFill/>
        <a:ln>
          <a:noFill/>
        </a:ln>
        <a:effectLst/>
      </c:spPr>
    </c:plotArea>
    <c:legend>
      <c:legendPos val="t"/>
      <c:layout>
        <c:manualLayout>
          <c:xMode val="edge"/>
          <c:yMode val="edge"/>
          <c:x val="0.3257863810312534"/>
          <c:y val="0.10832713300404889"/>
          <c:w val="0.35390353616773829"/>
          <c:h val="5.6774396623615976E-2"/>
        </c:manualLayout>
      </c:layout>
      <c:overlay val="0"/>
      <c:spPr>
        <a:noFill/>
        <a:ln>
          <a:noFill/>
        </a:ln>
        <a:effectLst/>
      </c:spPr>
      <c:txPr>
        <a:bodyPr rot="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zh-CN"/>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b="1" dirty="0"/>
              <a:t>咖啡大盘</a:t>
            </a:r>
            <a:r>
              <a:rPr lang="zh-CN" b="1" dirty="0"/>
              <a:t>销售金额趋势</a:t>
            </a:r>
            <a:r>
              <a:rPr lang="en-US" altLang="zh-CN" b="1" dirty="0"/>
              <a:t>(</a:t>
            </a:r>
            <a:r>
              <a:rPr lang="zh-CN" altLang="en-US" b="1" dirty="0"/>
              <a:t>指数</a:t>
            </a:r>
            <a:r>
              <a:rPr lang="en-US" altLang="zh-CN" b="1" dirty="0"/>
              <a:t>)</a:t>
            </a:r>
            <a:endParaRPr lang="en-US" b="1" dirty="0"/>
          </a:p>
        </c:rich>
      </c:tx>
      <c:layout>
        <c:manualLayout>
          <c:xMode val="edge"/>
          <c:yMode val="edge"/>
          <c:x val="0.26586689814814812"/>
          <c:y val="4.862577160493826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销售金额</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Sheet1!$A$2:$A$15</c:f>
              <c:strCache>
                <c:ptCount val="14"/>
                <c:pt idx="0">
                  <c:v>2022-11</c:v>
                </c:pt>
                <c:pt idx="1">
                  <c:v>2022-12</c:v>
                </c:pt>
                <c:pt idx="2">
                  <c:v>2023-01</c:v>
                </c:pt>
                <c:pt idx="3">
                  <c:v>2023-02</c:v>
                </c:pt>
                <c:pt idx="4">
                  <c:v>2023-03</c:v>
                </c:pt>
                <c:pt idx="5">
                  <c:v>2023-04</c:v>
                </c:pt>
                <c:pt idx="6">
                  <c:v>2023-05</c:v>
                </c:pt>
                <c:pt idx="7">
                  <c:v>2023-06</c:v>
                </c:pt>
                <c:pt idx="8">
                  <c:v>2023-07</c:v>
                </c:pt>
                <c:pt idx="9">
                  <c:v>2023-08</c:v>
                </c:pt>
                <c:pt idx="10">
                  <c:v>2023-09</c:v>
                </c:pt>
                <c:pt idx="11">
                  <c:v>2023-10</c:v>
                </c:pt>
                <c:pt idx="12">
                  <c:v>2023-11</c:v>
                </c:pt>
                <c:pt idx="13">
                  <c:v>2023-12</c:v>
                </c:pt>
              </c:strCache>
            </c:strRef>
          </c:cat>
          <c:val>
            <c:numRef>
              <c:f>Sheet1!$B$2:$B$15</c:f>
              <c:numCache>
                <c:formatCode>General</c:formatCode>
                <c:ptCount val="14"/>
                <c:pt idx="0">
                  <c:v>2171137670</c:v>
                </c:pt>
                <c:pt idx="1">
                  <c:v>1409794800</c:v>
                </c:pt>
                <c:pt idx="2">
                  <c:v>838853470</c:v>
                </c:pt>
                <c:pt idx="3">
                  <c:v>1343913030</c:v>
                </c:pt>
                <c:pt idx="4">
                  <c:v>1722670890</c:v>
                </c:pt>
                <c:pt idx="5">
                  <c:v>1536569670</c:v>
                </c:pt>
                <c:pt idx="6">
                  <c:v>1706931110</c:v>
                </c:pt>
                <c:pt idx="7">
                  <c:v>1825548220</c:v>
                </c:pt>
                <c:pt idx="8">
                  <c:v>1225959440</c:v>
                </c:pt>
                <c:pt idx="9">
                  <c:v>1340740700</c:v>
                </c:pt>
                <c:pt idx="10">
                  <c:v>1259919730</c:v>
                </c:pt>
                <c:pt idx="11">
                  <c:v>1521517030</c:v>
                </c:pt>
                <c:pt idx="12">
                  <c:v>1599824990</c:v>
                </c:pt>
                <c:pt idx="13">
                  <c:v>1159032100</c:v>
                </c:pt>
              </c:numCache>
            </c:numRef>
          </c:val>
          <c:extLst>
            <c:ext xmlns:c16="http://schemas.microsoft.com/office/drawing/2014/chart" uri="{C3380CC4-5D6E-409C-BE32-E72D297353CC}">
              <c16:uniqueId val="{00000000-9214-D74F-AC93-0AEF8F824F7C}"/>
            </c:ext>
          </c:extLst>
        </c:ser>
        <c:dLbls>
          <c:showLegendKey val="0"/>
          <c:showVal val="1"/>
          <c:showCatName val="0"/>
          <c:showSerName val="0"/>
          <c:showPercent val="0"/>
          <c:showBubbleSize val="0"/>
        </c:dLbls>
        <c:gapWidth val="150"/>
        <c:axId val="960505552"/>
        <c:axId val="960506640"/>
      </c:barChart>
      <c:catAx>
        <c:axId val="960505552"/>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960506640"/>
        <c:crosses val="autoZero"/>
        <c:auto val="1"/>
        <c:lblAlgn val="ctr"/>
        <c:lblOffset val="100"/>
        <c:noMultiLvlLbl val="0"/>
      </c:catAx>
      <c:valAx>
        <c:axId val="960506640"/>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960505552"/>
        <c:crosses val="autoZero"/>
        <c:crossBetween val="between"/>
        <c:dispUnits>
          <c:builtInUnit val="hundredMillion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千万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b="1" dirty="0"/>
              <a:t>胶囊咖啡大盘</a:t>
            </a:r>
            <a:r>
              <a:rPr lang="zh-CN" b="1" dirty="0"/>
              <a:t>销售金额趋势</a:t>
            </a:r>
            <a:r>
              <a:rPr lang="en-US" altLang="zh-CN" b="1" dirty="0"/>
              <a:t>(</a:t>
            </a:r>
            <a:r>
              <a:rPr lang="zh-CN" altLang="en-US" b="1" dirty="0"/>
              <a:t>指数</a:t>
            </a:r>
            <a:r>
              <a:rPr lang="en-US" altLang="zh-CN" b="1" dirty="0"/>
              <a:t>)</a:t>
            </a:r>
            <a:endParaRPr lang="en-US" b="1" dirty="0"/>
          </a:p>
        </c:rich>
      </c:tx>
      <c:layout>
        <c:manualLayout>
          <c:xMode val="edge"/>
          <c:yMode val="edge"/>
          <c:x val="0.23352893518518522"/>
          <c:y val="4.862577160493826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销售金额</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Sheet1!$A$2:$A$15</c:f>
              <c:strCache>
                <c:ptCount val="14"/>
                <c:pt idx="0">
                  <c:v>2022-11</c:v>
                </c:pt>
                <c:pt idx="1">
                  <c:v>2022-12</c:v>
                </c:pt>
                <c:pt idx="2">
                  <c:v>2023-01</c:v>
                </c:pt>
                <c:pt idx="3">
                  <c:v>2023-02</c:v>
                </c:pt>
                <c:pt idx="4">
                  <c:v>2023-03</c:v>
                </c:pt>
                <c:pt idx="5">
                  <c:v>2023-04</c:v>
                </c:pt>
                <c:pt idx="6">
                  <c:v>2023-05</c:v>
                </c:pt>
                <c:pt idx="7">
                  <c:v>2023-06</c:v>
                </c:pt>
                <c:pt idx="8">
                  <c:v>2023-07</c:v>
                </c:pt>
                <c:pt idx="9">
                  <c:v>2023-08</c:v>
                </c:pt>
                <c:pt idx="10">
                  <c:v>2023-09</c:v>
                </c:pt>
                <c:pt idx="11">
                  <c:v>2023-10</c:v>
                </c:pt>
                <c:pt idx="12">
                  <c:v>2023-11</c:v>
                </c:pt>
                <c:pt idx="13">
                  <c:v>2023-12</c:v>
                </c:pt>
              </c:strCache>
            </c:strRef>
          </c:cat>
          <c:val>
            <c:numRef>
              <c:f>Sheet1!$B$2:$B$15</c:f>
              <c:numCache>
                <c:formatCode>General</c:formatCode>
                <c:ptCount val="14"/>
                <c:pt idx="0">
                  <c:v>176293710</c:v>
                </c:pt>
                <c:pt idx="1">
                  <c:v>96446820</c:v>
                </c:pt>
                <c:pt idx="2">
                  <c:v>50905880</c:v>
                </c:pt>
                <c:pt idx="3">
                  <c:v>77097180</c:v>
                </c:pt>
                <c:pt idx="4">
                  <c:v>99600390</c:v>
                </c:pt>
                <c:pt idx="5">
                  <c:v>76636040</c:v>
                </c:pt>
                <c:pt idx="6">
                  <c:v>111637450</c:v>
                </c:pt>
                <c:pt idx="7">
                  <c:v>131957650</c:v>
                </c:pt>
                <c:pt idx="8">
                  <c:v>49821820</c:v>
                </c:pt>
                <c:pt idx="9">
                  <c:v>74664920</c:v>
                </c:pt>
                <c:pt idx="10">
                  <c:v>70314520</c:v>
                </c:pt>
                <c:pt idx="11">
                  <c:v>133857270</c:v>
                </c:pt>
                <c:pt idx="12">
                  <c:v>148897640</c:v>
                </c:pt>
                <c:pt idx="13">
                  <c:v>67897170</c:v>
                </c:pt>
              </c:numCache>
            </c:numRef>
          </c:val>
          <c:extLst>
            <c:ext xmlns:c16="http://schemas.microsoft.com/office/drawing/2014/chart" uri="{C3380CC4-5D6E-409C-BE32-E72D297353CC}">
              <c16:uniqueId val="{00000000-9214-D74F-AC93-0AEF8F824F7C}"/>
            </c:ext>
          </c:extLst>
        </c:ser>
        <c:dLbls>
          <c:showLegendKey val="0"/>
          <c:showVal val="1"/>
          <c:showCatName val="0"/>
          <c:showSerName val="0"/>
          <c:showPercent val="0"/>
          <c:showBubbleSize val="0"/>
        </c:dLbls>
        <c:gapWidth val="150"/>
        <c:axId val="960505552"/>
        <c:axId val="960506640"/>
      </c:barChart>
      <c:catAx>
        <c:axId val="960505552"/>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960506640"/>
        <c:crosses val="autoZero"/>
        <c:auto val="1"/>
        <c:lblAlgn val="ctr"/>
        <c:lblOffset val="100"/>
        <c:noMultiLvlLbl val="0"/>
      </c:catAx>
      <c:valAx>
        <c:axId val="960506640"/>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960505552"/>
        <c:crosses val="autoZero"/>
        <c:crossBetween val="between"/>
        <c:dispUnits>
          <c:builtInUnit val="hundredMillion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千万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48895362165615908"/>
          <c:y val="6.5309081516746262E-2"/>
          <c:w val="0.54257769743368711"/>
          <c:h val="0.90432223984778515"/>
        </c:manualLayout>
      </c:layout>
      <c:barChart>
        <c:barDir val="bar"/>
        <c:grouping val="clustered"/>
        <c:varyColors val="0"/>
        <c:ser>
          <c:idx val="0"/>
          <c:order val="0"/>
          <c:tx>
            <c:strRef>
              <c:f>Sheet1!$B$1</c:f>
              <c:strCache>
                <c:ptCount val="1"/>
                <c:pt idx="0">
                  <c:v>交易金额</c:v>
                </c:pt>
              </c:strCache>
            </c:strRef>
          </c:tx>
          <c:spPr>
            <a:solidFill>
              <a:schemeClr val="accent1"/>
            </a:solidFill>
            <a:ln>
              <a:noFill/>
            </a:ln>
            <a:effectLst/>
          </c:spPr>
          <c:invertIfNegative val="0"/>
          <c:dLbls>
            <c:dLbl>
              <c:idx val="0"/>
              <c:layout>
                <c:manualLayout>
                  <c:x val="-0.13020827993426851"/>
                  <c:y val="2.9351077037771902E-7"/>
                </c:manualLayout>
              </c:layout>
              <c:tx>
                <c:rich>
                  <a:bodyPr/>
                  <a:lstStyle/>
                  <a:p>
                    <a:r>
                      <a:t>628万</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FA1-4E49-834F-A282D60A5003}"/>
                </c:ext>
              </c:extLst>
            </c:dLbl>
            <c:dLbl>
              <c:idx val="1"/>
              <c:tx>
                <c:rich>
                  <a:bodyPr/>
                  <a:lstStyle/>
                  <a:p>
                    <a:r>
                      <a:t>445万</a:t>
                    </a:r>
                  </a:p>
                </c:rich>
              </c:tx>
              <c:showLegendKey val="0"/>
              <c:showVal val="1"/>
              <c:showCatName val="0"/>
              <c:showSerName val="0"/>
              <c:showPercent val="0"/>
              <c:showBubbleSize val="0"/>
            </c:dLbl>
            <c:dLbl>
              <c:idx val="2"/>
              <c:tx>
                <c:rich>
                  <a:bodyPr/>
                  <a:lstStyle/>
                  <a:p>
                    <a:r>
                      <a:t>245万</a:t>
                    </a:r>
                  </a:p>
                </c:rich>
              </c:tx>
              <c:showLegendKey val="0"/>
              <c:showVal val="1"/>
              <c:showCatName val="0"/>
              <c:showSerName val="0"/>
              <c:showPercent val="0"/>
              <c:showBubbleSize val="0"/>
            </c:dLbl>
            <c:dLbl>
              <c:idx val="3"/>
              <c:tx>
                <c:rich>
                  <a:bodyPr/>
                  <a:lstStyle/>
                  <a:p>
                    <a:r>
                      <a:t>197万</a:t>
                    </a:r>
                  </a:p>
                </c:rich>
              </c:tx>
              <c:showLegendKey val="0"/>
              <c:showVal val="1"/>
              <c:showCatName val="0"/>
              <c:showSerName val="0"/>
              <c:showPercent val="0"/>
              <c:showBubbleSize val="0"/>
            </c:dLbl>
            <c:dLbl>
              <c:idx val="4"/>
              <c:tx>
                <c:rich>
                  <a:bodyPr/>
                  <a:lstStyle/>
                  <a:p>
                    <a:r>
                      <a:t>178万</a:t>
                    </a:r>
                  </a:p>
                </c:rich>
              </c:tx>
              <c:showLegendKey val="0"/>
              <c:showVal val="1"/>
              <c:showCatName val="0"/>
              <c:showSerName val="0"/>
              <c:showPercent val="0"/>
              <c:showBubbleSize val="0"/>
            </c:dLbl>
            <c:dLbl>
              <c:idx val="5"/>
              <c:tx>
                <c:rich>
                  <a:bodyPr/>
                  <a:lstStyle/>
                  <a:p>
                    <a:r>
                      <a:t>168万</a:t>
                    </a:r>
                  </a:p>
                </c:rich>
              </c:tx>
              <c:showLegendKey val="0"/>
              <c:showVal val="1"/>
              <c:showCatName val="0"/>
              <c:showSerName val="0"/>
              <c:showPercent val="0"/>
              <c:showBubbleSize val="0"/>
            </c:dLbl>
            <c:dLbl>
              <c:idx val="6"/>
              <c:tx>
                <c:rich>
                  <a:bodyPr/>
                  <a:lstStyle/>
                  <a:p>
                    <a:r>
                      <a:t>115万</a:t>
                    </a:r>
                  </a:p>
                </c:rich>
              </c:tx>
              <c:showLegendKey val="0"/>
              <c:showVal val="1"/>
              <c:showCatName val="0"/>
              <c:showSerName val="0"/>
              <c:showPercent val="0"/>
              <c:showBubbleSize val="0"/>
            </c:dLbl>
            <c:dLbl>
              <c:idx val="7"/>
              <c:tx>
                <c:rich>
                  <a:bodyPr/>
                  <a:lstStyle/>
                  <a:p>
                    <a:r>
                      <a:t>81万</a:t>
                    </a:r>
                  </a:p>
                </c:rich>
              </c:tx>
              <c:showLegendKey val="0"/>
              <c:showVal val="1"/>
              <c:showCatName val="0"/>
              <c:showSerName val="0"/>
              <c:showPercent val="0"/>
              <c:showBubbleSize val="0"/>
            </c:dLbl>
            <c:dLbl>
              <c:idx val="8"/>
              <c:tx>
                <c:rich>
                  <a:bodyPr/>
                  <a:lstStyle/>
                  <a:p>
                    <a:r>
                      <a:t>79万</a:t>
                    </a:r>
                  </a:p>
                </c:rich>
              </c:tx>
              <c:showLegendKey val="0"/>
              <c:showVal val="1"/>
              <c:showCatName val="0"/>
              <c:showSerName val="0"/>
              <c:showPercent val="0"/>
              <c:showBubbleSize val="0"/>
            </c:dLbl>
            <c:dLbl>
              <c:idx val="9"/>
              <c:tx>
                <c:rich>
                  <a:bodyPr/>
                  <a:lstStyle/>
                  <a:p>
                    <a:r>
                      <a:t>36万</a:t>
                    </a:r>
                  </a:p>
                </c:rich>
              </c:tx>
              <c:showLegendKey val="0"/>
              <c:showVal val="1"/>
              <c:showCatName val="0"/>
              <c:showSerName val="0"/>
              <c:showPercent val="0"/>
              <c:showBubbleSize val="0"/>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NESPRESSO/奈斯派索</c:v>
                </c:pt>
                <c:pt idx="1">
                  <c:v>starbucks/星巴克</c:v>
                </c:pt>
                <c:pt idx="2">
                  <c:v>Nestle/雀巢</c:v>
                </c:pt>
                <c:pt idx="3">
                  <c:v>Peet's</c:v>
                </c:pt>
                <c:pt idx="4">
                  <c:v>DOLCEGUSTO</c:v>
                </c:pt>
                <c:pt idx="5">
                  <c:v>Illy</c:v>
                </c:pt>
                <c:pt idx="6">
                  <c:v>TASOGARE/隅田川</c:v>
                </c:pt>
                <c:pt idx="7">
                  <c:v>L'OR（法国）</c:v>
                </c:pt>
                <c:pt idx="8">
                  <c:v>agf</c:v>
                </c:pt>
                <c:pt idx="9">
                  <c:v>Nescafe/雀巢咖啡</c:v>
                </c:pt>
              </c:strCache>
            </c:strRef>
          </c:cat>
          <c:val>
            <c:numRef>
              <c:f>Sheet1!$B$2:$B$11</c:f>
              <c:numCache>
                <c:formatCode>General</c:formatCode>
                <c:ptCount val="10"/>
                <c:pt idx="0">
                  <c:v>6283862</c:v>
                </c:pt>
                <c:pt idx="1">
                  <c:v>4454395</c:v>
                </c:pt>
                <c:pt idx="2">
                  <c:v>2449331</c:v>
                </c:pt>
                <c:pt idx="3">
                  <c:v>1974258</c:v>
                </c:pt>
                <c:pt idx="4">
                  <c:v>1782962</c:v>
                </c:pt>
                <c:pt idx="5">
                  <c:v>1682764</c:v>
                </c:pt>
                <c:pt idx="6">
                  <c:v>1154398</c:v>
                </c:pt>
                <c:pt idx="7">
                  <c:v>805050</c:v>
                </c:pt>
                <c:pt idx="8">
                  <c:v>792537</c:v>
                </c:pt>
                <c:pt idx="9">
                  <c:v>363956</c:v>
                </c:pt>
              </c:numCache>
            </c:numRef>
          </c:val>
          <c:extLst>
            <c:ext xmlns:c16="http://schemas.microsoft.com/office/drawing/2014/chart" uri="{C3380CC4-5D6E-409C-BE32-E72D297353CC}">
              <c16:uniqueId val="{0000000A-4FA1-4E49-834F-A282D60A5003}"/>
            </c:ext>
          </c:extLst>
        </c:ser>
        <c:dLbls>
          <c:showLegendKey val="0"/>
          <c:showVal val="0"/>
          <c:showCatName val="0"/>
          <c:showSerName val="0"/>
          <c:showPercent val="0"/>
          <c:showBubbleSize val="0"/>
        </c:dLbls>
        <c:gapWidth val="150"/>
        <c:axId val="1135540448"/>
        <c:axId val="1135535552"/>
      </c:barChart>
      <c:catAx>
        <c:axId val="113554044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135535552"/>
        <c:crosses val="autoZero"/>
        <c:auto val="1"/>
        <c:lblAlgn val="ctr"/>
        <c:lblOffset val="100"/>
        <c:noMultiLvlLbl val="0"/>
      </c:catAx>
      <c:valAx>
        <c:axId val="1135535552"/>
        <c:scaling>
          <c:orientation val="minMax"/>
        </c:scaling>
        <c:delete val="0"/>
        <c:axPos val="t"/>
        <c:numFmt formatCode="#,##0" sourceLinked="0"/>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35540448"/>
        <c:crosses val="autoZero"/>
        <c:crossBetween val="between"/>
        <c:dispUnits>
          <c:builtInUnit val="tenThousand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ea"/>
                <a:ea typeface="+mn-ea"/>
                <a:cs typeface="+mn-cs"/>
              </a:defRPr>
            </a:pPr>
            <a:r>
              <a:rPr lang="en-US" altLang="zh-CN" sz="1400" b="1" dirty="0">
                <a:latin typeface="+mn-ea"/>
                <a:ea typeface="+mn-ea"/>
              </a:rPr>
              <a:t>GMV</a:t>
            </a:r>
            <a:endParaRPr lang="zh-CN" altLang="en-US" sz="1400" b="1" dirty="0">
              <a:latin typeface="+mn-ea"/>
              <a:ea typeface="+mn-ea"/>
            </a:endParaRPr>
          </a:p>
        </c:rich>
      </c:tx>
      <c:layout>
        <c:manualLayout>
          <c:xMode val="edge"/>
          <c:yMode val="edge"/>
          <c:x val="0.61688027777777776"/>
          <c:y val="8.3171296296296292E-3"/>
        </c:manualLayout>
      </c:layout>
      <c:overlay val="0"/>
      <c:spPr>
        <a:noFill/>
        <a:ln>
          <a:noFill/>
        </a:ln>
        <a:effectLst/>
      </c:spPr>
    </c:title>
    <c:autoTitleDeleted val="0"/>
    <c:plotArea>
      <c:layout>
        <c:manualLayout>
          <c:layoutTarget val="inner"/>
          <c:xMode val="edge"/>
          <c:yMode val="edge"/>
          <c:x val="0.37214583333333334"/>
          <c:y val="0.28374629629629622"/>
          <c:w val="0.5392177777777778"/>
          <c:h val="0.65365486111111115"/>
        </c:manualLayout>
      </c:layout>
      <c:barChart>
        <c:barDir val="col"/>
        <c:grouping val="stacked"/>
        <c:varyColors val="0"/>
        <c:ser>
          <c:idx val="4"/>
          <c:order val="0"/>
          <c:tx>
            <c:strRef>
              <c:f>Sheet1!$B$1</c:f>
              <c:strCache>
                <c:ptCount val="1"/>
                <c:pt idx="0">
                  <c:v>咖啡机</c:v>
                </c:pt>
              </c:strCache>
            </c:strRef>
          </c:tx>
          <c:spPr>
            <a:solidFill>
              <a:schemeClr val="accent5"/>
            </a:solidFill>
            <a:ln>
              <a:noFill/>
            </a:ln>
            <a:effectLst/>
          </c:spPr>
          <c:invertIfNegative val="0"/>
          <c:dLbls>
            <c:dLbl>
              <c:idx val="0"/>
              <c:tx>
                <c:rich>
                  <a:bodyPr/>
                  <a:lstStyle/>
                  <a:p>
                    <a:r>
                      <a:t>35%</a:t>
                    </a:r>
                  </a:p>
                  <a:p>
                    <a:r>
                      <a:t>8,411,848</a:t>
                    </a:r>
                  </a:p>
                </c:rich>
              </c:tx>
              <c:showLegendKey val="0"/>
              <c:showVal val="1"/>
              <c:showCatName val="0"/>
              <c:showSerName val="0"/>
              <c:showPercent val="0"/>
              <c:showBubbleSize val="0"/>
            </c:dLbl>
            <c:dLbl>
              <c:idx val="1"/>
              <c:tx>
                <c:rich>
                  <a:bodyPr/>
                  <a:lstStyle/>
                  <a:p>
                    <a:r>
                      <a:t>39%</a:t>
                    </a:r>
                  </a:p>
                  <a:p>
                    <a:r>
                      <a:t>4,406,802</a:t>
                    </a:r>
                  </a:p>
                </c:rich>
              </c:tx>
              <c:showLegendKey val="0"/>
              <c:showVal val="1"/>
              <c:showCatName val="0"/>
              <c:showSerName val="0"/>
              <c:showPercent val="0"/>
              <c:showBubbleSize val="0"/>
            </c:dLbl>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2022-12</c:v>
                </c:pt>
                <c:pt idx="1">
                  <c:v>2023-12</c:v>
                </c:pt>
              </c:strCache>
            </c:strRef>
          </c:cat>
          <c:val>
            <c:numRef>
              <c:f>Sheet1!$B$2:$B$3</c:f>
              <c:numCache>
                <c:formatCode>General</c:formatCode>
                <c:ptCount val="2"/>
                <c:pt idx="0">
                  <c:v>8411847.86</c:v>
                </c:pt>
                <c:pt idx="1">
                  <c:v>4406801.51</c:v>
                </c:pt>
              </c:numCache>
            </c:numRef>
          </c:val>
          <c:extLst>
            <c:ext xmlns:c16="http://schemas.microsoft.com/office/drawing/2014/chart" uri="{C3380CC4-5D6E-409C-BE32-E72D297353CC}">
              <c16:uniqueId val="{00000002-6CF9-6A4C-B413-A104AB14FD95}"/>
            </c:ext>
          </c:extLst>
        </c:ser>
        <c:ser>
          <c:idx val="0"/>
          <c:order val="1"/>
          <c:tx>
            <c:strRef>
              <c:f>Sheet1!$C$1</c:f>
              <c:strCache>
                <c:ptCount val="1"/>
                <c:pt idx="0">
                  <c:v>胶囊咖啡</c:v>
                </c:pt>
              </c:strCache>
            </c:strRef>
          </c:tx>
          <c:spPr>
            <a:solidFill>
              <a:schemeClr val="accent1"/>
            </a:solidFill>
            <a:ln>
              <a:noFill/>
            </a:ln>
            <a:effectLst/>
          </c:spPr>
          <c:invertIfNegative val="0"/>
          <c:dLbls>
            <c:dLbl>
              <c:idx val="0"/>
              <c:tx>
                <c:rich>
                  <a:bodyPr/>
                  <a:lstStyle/>
                  <a:p>
                    <a:r>
                      <a:t>60%</a:t>
                    </a:r>
                  </a:p>
                  <a:p>
                    <a:r>
                      <a:t>14,210,983</a:t>
                    </a:r>
                  </a:p>
                </c:rich>
              </c:tx>
              <c:showLegendKey val="0"/>
              <c:showVal val="1"/>
              <c:showCatName val="0"/>
              <c:showSerName val="0"/>
              <c:showPercent val="0"/>
              <c:showBubbleSize val="0"/>
            </c:dLbl>
            <c:dLbl>
              <c:idx val="1"/>
              <c:tx>
                <c:rich>
                  <a:bodyPr/>
                  <a:lstStyle/>
                  <a:p>
                    <a:r>
                      <a:t>56%</a:t>
                    </a:r>
                  </a:p>
                  <a:p>
                    <a:r>
                      <a:t>6,229,678</a:t>
                    </a:r>
                  </a:p>
                </c:rich>
              </c:tx>
              <c:showLegendKey val="0"/>
              <c:showVal val="1"/>
              <c:showCatName val="0"/>
              <c:showSerName val="0"/>
              <c:showPercent val="0"/>
              <c:showBubbleSize val="0"/>
            </c:dLbl>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2022-12</c:v>
                </c:pt>
                <c:pt idx="1">
                  <c:v>2023-12</c:v>
                </c:pt>
              </c:strCache>
            </c:strRef>
          </c:cat>
          <c:val>
            <c:numRef>
              <c:f>Sheet1!$C$2:$C$3</c:f>
              <c:numCache>
                <c:formatCode>General</c:formatCode>
                <c:ptCount val="2"/>
                <c:pt idx="0">
                  <c:v>14210983.28</c:v>
                </c:pt>
                <c:pt idx="1">
                  <c:v>6229678.210151399</c:v>
                </c:pt>
              </c:numCache>
            </c:numRef>
          </c:val>
          <c:extLst>
            <c:ext xmlns:c16="http://schemas.microsoft.com/office/drawing/2014/chart" uri="{C3380CC4-5D6E-409C-BE32-E72D297353CC}">
              <c16:uniqueId val="{00000005-6CF9-6A4C-B413-A104AB14FD95}"/>
            </c:ext>
          </c:extLst>
        </c:ser>
        <c:ser>
          <c:idx val="1"/>
          <c:order val="2"/>
          <c:tx>
            <c:strRef>
              <c:f>Sheet1!$D$1</c:f>
              <c:strCache>
                <c:ptCount val="1"/>
                <c:pt idx="0">
                  <c:v>其他咖啡</c:v>
                </c:pt>
              </c:strCache>
            </c:strRef>
          </c:tx>
          <c:spPr>
            <a:solidFill>
              <a:schemeClr val="accent2"/>
            </a:solidFill>
            <a:ln>
              <a:noFill/>
            </a:ln>
            <a:effectLst/>
          </c:spPr>
          <c:invertIfNegative val="0"/>
          <c:dLbls>
            <c:delete val="1"/>
          </c:dLbls>
          <c:cat>
            <c:strRef>
              <c:f>Sheet1!$A$2:$A$3</c:f>
              <c:strCache>
                <c:ptCount val="2"/>
                <c:pt idx="0">
                  <c:v>2022-12</c:v>
                </c:pt>
                <c:pt idx="1">
                  <c:v>2023-12</c:v>
                </c:pt>
              </c:strCache>
            </c:strRef>
          </c:cat>
          <c:val>
            <c:numRef>
              <c:f>Sheet1!$D$2:$D$3</c:f>
              <c:numCache>
                <c:formatCode>General</c:formatCode>
                <c:ptCount val="2"/>
                <c:pt idx="0">
                  <c:v>89496.79</c:v>
                </c:pt>
                <c:pt idx="1">
                  <c:v>13503.046549459</c:v>
                </c:pt>
              </c:numCache>
            </c:numRef>
          </c:val>
          <c:extLst>
            <c:ext xmlns:c16="http://schemas.microsoft.com/office/drawing/2014/chart" uri="{C3380CC4-5D6E-409C-BE32-E72D297353CC}">
              <c16:uniqueId val="{00000006-6CF9-6A4C-B413-A104AB14FD95}"/>
            </c:ext>
          </c:extLst>
        </c:ser>
        <c:ser>
          <c:idx val="2"/>
          <c:order val="3"/>
          <c:tx>
            <c:strRef>
              <c:f>Sheet1!$E$1</c:f>
              <c:strCache>
                <c:ptCount val="1"/>
                <c:pt idx="0">
                  <c:v>其他</c:v>
                </c:pt>
              </c:strCache>
            </c:strRef>
          </c:tx>
          <c:spPr>
            <a:solidFill>
              <a:schemeClr val="accent3"/>
            </a:solidFill>
            <a:ln>
              <a:noFill/>
            </a:ln>
            <a:effectLst/>
          </c:spPr>
          <c:invertIfNegative val="0"/>
          <c:dLbls>
            <c:dLbl>
              <c:idx val="0"/>
              <c:layout>
                <c:manualLayout>
                  <c:x val="0"/>
                  <c:y val="-1.9527333104452781E-2"/>
                </c:manualLayout>
              </c:layout>
              <c:tx>
                <c:rich>
                  <a:bodyPr/>
                  <a:lstStyle/>
                  <a:p>
                    <a:r>
                      <a:t>4%</a:t>
                    </a:r>
                  </a:p>
                  <a:p>
                    <a:r>
                      <a:t>1,026,286</a:t>
                    </a:r>
                  </a:p>
                </c:rich>
              </c:tx>
              <c:dLblPos val="ct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7-6CF9-6A4C-B413-A104AB14FD95}"/>
                </c:ext>
              </c:extLst>
            </c:dLbl>
            <c:dLbl>
              <c:idx val="1"/>
              <c:layout>
                <c:manualLayout>
                  <c:x val="-1.3205225680322444E-16"/>
                  <c:y val="-1.9527333104452781E-2"/>
                </c:manualLayout>
              </c:layout>
              <c:tx>
                <c:rich>
                  <a:bodyPr/>
                  <a:lstStyle/>
                  <a:p>
                    <a:r>
                      <a:t>5%</a:t>
                    </a:r>
                  </a:p>
                  <a:p>
                    <a:r>
                      <a:t>514,904</a:t>
                    </a:r>
                  </a:p>
                </c:rich>
              </c:tx>
              <c:dLblPos val="ct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8-6CF9-6A4C-B413-A104AB14FD95}"/>
                </c:ext>
              </c:extLst>
            </c:dLbl>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2022-12</c:v>
                </c:pt>
                <c:pt idx="1">
                  <c:v>2023-12</c:v>
                </c:pt>
              </c:strCache>
            </c:strRef>
          </c:cat>
          <c:val>
            <c:numRef>
              <c:f>Sheet1!$E$2:$E$3</c:f>
              <c:numCache>
                <c:formatCode>General</c:formatCode>
                <c:ptCount val="2"/>
                <c:pt idx="0">
                  <c:v>1026286.07</c:v>
                </c:pt>
                <c:pt idx="1">
                  <c:v>514903.763299142</c:v>
                </c:pt>
              </c:numCache>
            </c:numRef>
          </c:val>
          <c:extLst>
            <c:ext xmlns:c16="http://schemas.microsoft.com/office/drawing/2014/chart" uri="{C3380CC4-5D6E-409C-BE32-E72D297353CC}">
              <c16:uniqueId val="{00000009-6CF9-6A4C-B413-A104AB14FD95}"/>
            </c:ext>
          </c:extLst>
        </c:ser>
        <c:dLbls>
          <c:dLblPos val="ctr"/>
          <c:showLegendKey val="0"/>
          <c:showVal val="1"/>
          <c:showCatName val="0"/>
          <c:showSerName val="0"/>
          <c:showPercent val="0"/>
          <c:showBubbleSize val="0"/>
        </c:dLbls>
        <c:gapWidth val="100"/>
        <c:overlap val="100"/>
        <c:serLines>
          <c:spPr>
            <a:ln w="9525" cap="flat" cmpd="sng" algn="ctr">
              <a:solidFill>
                <a:schemeClr val="tx1">
                  <a:lumMod val="35000"/>
                  <a:lumOff val="65000"/>
                </a:schemeClr>
              </a:solidFill>
              <a:round/>
            </a:ln>
            <a:effectLst/>
          </c:spPr>
        </c:serLines>
        <c:axId val="1010074112"/>
        <c:axId val="1010081728"/>
      </c:barChart>
      <c:catAx>
        <c:axId val="1010074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010081728"/>
        <c:crosses val="autoZero"/>
        <c:auto val="1"/>
        <c:lblAlgn val="ctr"/>
        <c:lblOffset val="100"/>
        <c:noMultiLvlLbl val="0"/>
      </c:catAx>
      <c:valAx>
        <c:axId val="1010081728"/>
        <c:scaling>
          <c:orientation val="minMax"/>
        </c:scaling>
        <c:delete val="1"/>
        <c:axPos val="l"/>
        <c:numFmt formatCode="#,##0_ " sourceLinked="1"/>
        <c:majorTickMark val="none"/>
        <c:minorTickMark val="none"/>
        <c:tickLblPos val="nextTo"/>
        <c:crossAx val="1010074112"/>
        <c:crosses val="autoZero"/>
        <c:crossBetween val="between"/>
      </c:valAx>
    </c:plotArea>
    <c:legend>
      <c:legendPos val="l"/>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j-ea"/>
                <a:ea typeface="+mj-ea"/>
                <a:cs typeface="+mn-cs"/>
              </a:defRPr>
            </a:pPr>
            <a:r>
              <a:rPr lang="zh-CN" altLang="en-US" sz="1400" b="1" dirty="0">
                <a:latin typeface="+mj-ea"/>
                <a:ea typeface="+mj-ea"/>
              </a:rPr>
              <a:t>全渠道胶囊咖啡市场品牌集中度</a:t>
            </a:r>
            <a:endParaRPr lang="en-US" altLang="zh-CN" sz="1400" b="1" dirty="0">
              <a:latin typeface="+mj-ea"/>
              <a:ea typeface="+mj-ea"/>
            </a:endParaRPr>
          </a:p>
        </c:rich>
      </c:tx>
      <c:layout>
        <c:manualLayout>
          <c:xMode val="edge"/>
          <c:yMode val="edge"/>
          <c:x val="0.15857092573037662"/>
          <c:y val="2.2223667505935789E-2"/>
        </c:manualLayout>
      </c:layout>
      <c:overlay val="0"/>
      <c:spPr>
        <a:noFill/>
        <a:ln>
          <a:noFill/>
        </a:ln>
        <a:effectLst/>
      </c:spPr>
    </c:title>
    <c:autoTitleDeleted val="0"/>
    <c:plotArea>
      <c:layout>
        <c:manualLayout>
          <c:layoutTarget val="inner"/>
          <c:xMode val="edge"/>
          <c:yMode val="edge"/>
          <c:x val="0.13927778563054485"/>
          <c:y val="0.16675158518620486"/>
          <c:w val="0.71440493116818682"/>
          <c:h val="0.75176163395869722"/>
        </c:manualLayout>
      </c:layout>
      <c:pieChart>
        <c:varyColors val="1"/>
        <c:ser>
          <c:idx val="0"/>
          <c:order val="0"/>
          <c:tx>
            <c:strRef>
              <c:f>Sheet1!$B$1</c:f>
              <c:strCache>
                <c:ptCount val="1"/>
                <c:pt idx="0">
                  <c:v>销售金额</c:v>
                </c:pt>
              </c:strCache>
            </c:strRef>
          </c:tx>
          <c:dPt>
            <c:idx val="0"/>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1-EB1B-D846-BD5A-B92EFE66A7EF}"/>
              </c:ext>
            </c:extLst>
          </c:dPt>
          <c:dPt>
            <c:idx val="1"/>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3-EB1B-D846-BD5A-B92EFE66A7EF}"/>
              </c:ext>
            </c:extLst>
          </c:dPt>
          <c:dPt>
            <c:idx val="2"/>
            <c:bubble3D val="0"/>
            <c:spPr>
              <a:solidFill>
                <a:schemeClr val="accent1">
                  <a:lumMod val="40000"/>
                  <a:lumOff val="60000"/>
                </a:schemeClr>
              </a:solidFill>
              <a:ln w="19050">
                <a:solidFill>
                  <a:schemeClr val="lt1"/>
                </a:solidFill>
              </a:ln>
              <a:effectLst/>
            </c:spPr>
            <c:extLst>
              <c:ext xmlns:c16="http://schemas.microsoft.com/office/drawing/2014/chart" uri="{C3380CC4-5D6E-409C-BE32-E72D297353CC}">
                <c16:uniqueId val="{00000005-EB1B-D846-BD5A-B92EFE66A7EF}"/>
              </c:ext>
            </c:extLst>
          </c:dPt>
          <c:dPt>
            <c:idx val="3"/>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07-EB1B-D846-BD5A-B92EFE66A7EF}"/>
              </c:ext>
            </c:extLst>
          </c:dPt>
          <c:dPt>
            <c:idx val="4"/>
            <c:bubble3D val="0"/>
            <c:spPr>
              <a:solidFill>
                <a:schemeClr val="accent2"/>
              </a:solidFill>
              <a:ln w="19050">
                <a:solidFill>
                  <a:schemeClr val="lt1"/>
                </a:solidFill>
              </a:ln>
              <a:effectLst/>
            </c:spPr>
            <c:extLst>
              <c:ext xmlns:c16="http://schemas.microsoft.com/office/drawing/2014/chart" uri="{C3380CC4-5D6E-409C-BE32-E72D297353CC}">
                <c16:uniqueId val="{00000009-EB1B-D846-BD5A-B92EFE66A7EF}"/>
              </c:ext>
            </c:extLst>
          </c:dPt>
          <c:dPt>
            <c:idx val="5"/>
            <c:bubble3D val="0"/>
            <c:spPr>
              <a:solidFill>
                <a:schemeClr val="accent1">
                  <a:lumMod val="20000"/>
                  <a:lumOff val="80000"/>
                </a:schemeClr>
              </a:solidFill>
              <a:ln w="19050">
                <a:solidFill>
                  <a:schemeClr val="lt1"/>
                </a:solidFill>
              </a:ln>
              <a:effectLst/>
            </c:spPr>
            <c:extLst>
              <c:ext xmlns:c16="http://schemas.microsoft.com/office/drawing/2014/chart" uri="{C3380CC4-5D6E-409C-BE32-E72D297353CC}">
                <c16:uniqueId val="{0000000B-EB1B-D846-BD5A-B92EFE66A7EF}"/>
              </c:ext>
            </c:extLst>
          </c:dPt>
          <c:dLbls>
            <c:dLbl>
              <c:idx val="0"/>
              <c:numFmt formatCode="0%" sourceLinked="0"/>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inEnd"/>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EB1B-D846-BD5A-B92EFE66A7EF}"/>
                </c:ext>
              </c:extLst>
            </c:dLbl>
            <c:dLbl>
              <c:idx val="1"/>
              <c:numFmt formatCode="0%" sourceLinked="0"/>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inEnd"/>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EB1B-D846-BD5A-B92EFE66A7EF}"/>
                </c:ext>
              </c:extLst>
            </c:dLbl>
            <c:dLbl>
              <c:idx val="2"/>
              <c:dLblPos val="ctr"/>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5-EB1B-D846-BD5A-B92EFE66A7EF}"/>
                </c:ext>
              </c:extLst>
            </c:dLbl>
            <c:dLbl>
              <c:idx val="3"/>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ctr"/>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7-EB1B-D846-BD5A-B92EFE66A7EF}"/>
                </c:ext>
              </c:extLst>
            </c:dLbl>
            <c:dLbl>
              <c:idx val="4"/>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inEnd"/>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9-EB1B-D846-BD5A-B92EFE66A7EF}"/>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1"/>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top1</c:v>
                </c:pt>
                <c:pt idx="1">
                  <c:v>top2</c:v>
                </c:pt>
                <c:pt idx="2">
                  <c:v>top3</c:v>
                </c:pt>
                <c:pt idx="3">
                  <c:v>TOP4-10</c:v>
                </c:pt>
                <c:pt idx="4">
                  <c:v>TOP11-20</c:v>
                </c:pt>
                <c:pt idx="5">
                  <c:v>其他商家</c:v>
                </c:pt>
              </c:strCache>
            </c:strRef>
          </c:cat>
          <c:val>
            <c:numRef>
              <c:f>Sheet1!$B$2:$B$7</c:f>
              <c:numCache>
                <c:formatCode>General</c:formatCode>
                <c:ptCount val="6"/>
                <c:pt idx="0">
                  <c:v>6283862.0</c:v>
                </c:pt>
                <c:pt idx="1">
                  <c:v>4454395.0</c:v>
                </c:pt>
                <c:pt idx="2">
                  <c:v>2449331.0</c:v>
                </c:pt>
                <c:pt idx="3">
                  <c:v>8555925.0</c:v>
                </c:pt>
                <c:pt idx="4">
                  <c:v>2311611.0</c:v>
                </c:pt>
                <c:pt idx="5">
                  <c:v>1724957.0</c:v>
                </c:pt>
              </c:numCache>
            </c:numRef>
          </c:val>
          <c:extLst>
            <c:ext xmlns:c16="http://schemas.microsoft.com/office/drawing/2014/chart" uri="{C3380CC4-5D6E-409C-BE32-E72D297353CC}">
              <c16:uniqueId val="{0000000C-EB1B-D846-BD5A-B92EFE66A7EF}"/>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en-US" b="1" dirty="0"/>
              <a:t>胶囊咖啡品牌官旗控盘率变化</a:t>
            </a:r>
            <a:endParaRPr lang="zh-CN" b="1" dirty="0"/>
          </a:p>
        </c:rich>
      </c:tx>
      <c:layout>
        <c:manualLayout>
          <c:xMode val="edge"/>
          <c:yMode val="edge"/>
          <c:x val="0.26878161855144206"/>
          <c:y val="8.4898723176682934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27515149260057853"/>
          <c:y val="0.158500190581748"/>
          <c:w val="0.47984171776508366"/>
          <c:h val="0.81467648470297938"/>
        </c:manualLayout>
      </c:layout>
      <c:barChart>
        <c:barDir val="bar"/>
        <c:grouping val="clustered"/>
        <c:varyColors val="0"/>
        <c:ser>
          <c:idx val="1"/>
          <c:order val="0"/>
          <c:tx>
            <c:strRef>
              <c:f>Sheet1!$B$1</c:f>
              <c:strCache>
                <c:ptCount val="1"/>
                <c:pt idx="0">
                  <c:v>22年11月控盘率</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horzOverflow="clip"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a:noFill/>
                  <a:ln>
                    <a:noFill/>
                  </a:ln>
                </c15:spPr>
                <c15:showLeaderLines val="0"/>
              </c:ext>
            </c:extLst>
          </c:dLbls>
          <c:cat>
            <c:strRef>
              <c:f>Sheet1!$A$2:$A$11</c:f>
              <c:strCache>
                <c:ptCount val="10"/>
                <c:pt idx="0">
                  <c:v>NESPRESSO/奈斯派索</c:v>
                </c:pt>
                <c:pt idx="1">
                  <c:v>starbucks/星巴克</c:v>
                </c:pt>
                <c:pt idx="2">
                  <c:v>Nestle/雀巢</c:v>
                </c:pt>
                <c:pt idx="3">
                  <c:v>Peet's</c:v>
                </c:pt>
                <c:pt idx="4">
                  <c:v>DOLCEGUSTO</c:v>
                </c:pt>
                <c:pt idx="5">
                  <c:v>Illy</c:v>
                </c:pt>
                <c:pt idx="6">
                  <c:v>TASOGARE/隅田川</c:v>
                </c:pt>
                <c:pt idx="7">
                  <c:v>L'OR（法国）</c:v>
                </c:pt>
                <c:pt idx="8">
                  <c:v>agf</c:v>
                </c:pt>
                <c:pt idx="9">
                  <c:v>Nescafe/雀巢咖啡</c:v>
                </c:pt>
              </c:strCache>
            </c:strRef>
          </c:cat>
          <c:val>
            <c:numRef>
              <c:f>Sheet1!$B$2:$B$11</c:f>
              <c:numCache>
                <c:formatCode>General</c:formatCode>
                <c:ptCount val="10"/>
                <c:pt idx="0">
                  <c:v>1.0000009147854163</c:v>
                </c:pt>
                <c:pt idx="1">
                  <c:v>0.3987117043388478</c:v>
                </c:pt>
                <c:pt idx="2">
                  <c:v>0.0</c:v>
                </c:pt>
                <c:pt idx="3">
                  <c:v>1.0000030932458976</c:v>
                </c:pt>
                <c:pt idx="4">
                  <c:v>0.6278457381450935</c:v>
                </c:pt>
                <c:pt idx="5">
                  <c:v>0.5681185862936845</c:v>
                </c:pt>
                <c:pt idx="6">
                  <c:v>0.0</c:v>
                </c:pt>
                <c:pt idx="7">
                  <c:v>0.2995836436216552</c:v>
                </c:pt>
                <c:pt idx="8">
                  <c:v>0.0</c:v>
                </c:pt>
                <c:pt idx="9">
                  <c:v>0.0</c:v>
                </c:pt>
              </c:numCache>
            </c:numRef>
          </c:val>
          <c:extLst>
            <c:ext xmlns:c16="http://schemas.microsoft.com/office/drawing/2014/chart" uri="{C3380CC4-5D6E-409C-BE32-E72D297353CC}">
              <c16:uniqueId val="{00000000-8806-044D-BE8E-82915C500FA1}"/>
            </c:ext>
          </c:extLst>
        </c:ser>
        <c:ser>
          <c:idx val="0"/>
          <c:order val="1"/>
          <c:tx>
            <c:strRef>
              <c:f>Sheet1!$C$1</c:f>
              <c:strCache>
                <c:ptCount val="1"/>
                <c:pt idx="0">
                  <c:v>23年11月控盘率</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NESPRESSO/奈斯派索</c:v>
                </c:pt>
                <c:pt idx="1">
                  <c:v>starbucks/星巴克</c:v>
                </c:pt>
                <c:pt idx="2">
                  <c:v>Nestle/雀巢</c:v>
                </c:pt>
                <c:pt idx="3">
                  <c:v>Peet's</c:v>
                </c:pt>
                <c:pt idx="4">
                  <c:v>DOLCEGUSTO</c:v>
                </c:pt>
                <c:pt idx="5">
                  <c:v>Illy</c:v>
                </c:pt>
                <c:pt idx="6">
                  <c:v>TASOGARE/隅田川</c:v>
                </c:pt>
                <c:pt idx="7">
                  <c:v>L'OR（法国）</c:v>
                </c:pt>
                <c:pt idx="8">
                  <c:v>agf</c:v>
                </c:pt>
                <c:pt idx="9">
                  <c:v>Nescafe/雀巢咖啡</c:v>
                </c:pt>
              </c:strCache>
            </c:strRef>
          </c:cat>
          <c:val>
            <c:numRef>
              <c:f>Sheet1!$C$2:$C$11</c:f>
              <c:numCache>
                <c:formatCode>General</c:formatCode>
                <c:ptCount val="10"/>
                <c:pt idx="0">
                  <c:v>0.991375367568543</c:v>
                </c:pt>
                <c:pt idx="1">
                  <c:v>0.18426116229027736</c:v>
                </c:pt>
                <c:pt idx="2">
                  <c:v>0.0</c:v>
                </c:pt>
                <c:pt idx="3">
                  <c:v>0.9056562009625895</c:v>
                </c:pt>
                <c:pt idx="4">
                  <c:v>0.5593781583679294</c:v>
                </c:pt>
                <c:pt idx="5">
                  <c:v>0.6250466494410387</c:v>
                </c:pt>
                <c:pt idx="6">
                  <c:v>0.9109232690978328</c:v>
                </c:pt>
                <c:pt idx="7">
                  <c:v>0.37000434755605244</c:v>
                </c:pt>
                <c:pt idx="8">
                  <c:v>0.0</c:v>
                </c:pt>
                <c:pt idx="9">
                  <c:v>0.0</c:v>
                </c:pt>
              </c:numCache>
            </c:numRef>
          </c:val>
          <c:extLst>
            <c:ext xmlns:c16="http://schemas.microsoft.com/office/drawing/2014/chart" uri="{C3380CC4-5D6E-409C-BE32-E72D297353CC}">
              <c16:uniqueId val="{00000001-8806-044D-BE8E-82915C500FA1}"/>
            </c:ext>
          </c:extLst>
        </c:ser>
        <c:dLbls>
          <c:showLegendKey val="0"/>
          <c:showVal val="0"/>
          <c:showCatName val="0"/>
          <c:showSerName val="0"/>
          <c:showPercent val="0"/>
          <c:showBubbleSize val="0"/>
        </c:dLbls>
        <c:gapWidth val="60"/>
        <c:axId val="1131686672"/>
        <c:axId val="1131685040"/>
      </c:barChart>
      <c:catAx>
        <c:axId val="113168667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31685040"/>
        <c:crosses val="autoZero"/>
        <c:auto val="1"/>
        <c:lblAlgn val="ctr"/>
        <c:lblOffset val="100"/>
        <c:noMultiLvlLbl val="0"/>
      </c:catAx>
      <c:valAx>
        <c:axId val="1131685040"/>
        <c:scaling>
          <c:orientation val="minMax"/>
        </c:scaling>
        <c:delete val="1"/>
        <c:axPos val="t"/>
        <c:numFmt formatCode="0%" sourceLinked="1"/>
        <c:majorTickMark val="none"/>
        <c:minorTickMark val="none"/>
        <c:tickLblPos val="nextTo"/>
        <c:crossAx val="1131686672"/>
        <c:crosses val="autoZero"/>
        <c:crossBetween val="between"/>
      </c:valAx>
      <c:spPr>
        <a:noFill/>
        <a:ln>
          <a:noFill/>
        </a:ln>
        <a:effectLst/>
      </c:spPr>
    </c:plotArea>
    <c:legend>
      <c:legendPos val="t"/>
      <c:layout>
        <c:manualLayout>
          <c:xMode val="edge"/>
          <c:yMode val="edge"/>
          <c:x val="0.18102701314496961"/>
          <c:y val="0.10070414689038928"/>
          <c:w val="0.45889710740558126"/>
          <c:h val="5.256077723555496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zh-CN"/>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b="1" dirty="0"/>
              <a:t>官旗胶囊咖啡</a:t>
            </a:r>
            <a:r>
              <a:rPr lang="zh-CN" b="1" dirty="0"/>
              <a:t>销售金额趋势</a:t>
            </a:r>
            <a:endParaRPr lang="en-US" b="1" dirty="0"/>
          </a:p>
        </c:rich>
      </c:tx>
      <c:layout>
        <c:manualLayout>
          <c:xMode val="edge"/>
          <c:yMode val="edge"/>
          <c:x val="0.30114461688480937"/>
          <c:y val="4.8625953087824594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8.3910226731270382E-2"/>
          <c:y val="0.32527967580655909"/>
          <c:w val="0.8789911395533595"/>
          <c:h val="0.37868743620236667"/>
        </c:manualLayout>
      </c:layout>
      <c:barChart>
        <c:barDir val="col"/>
        <c:grouping val="clustered"/>
        <c:varyColors val="0"/>
        <c:ser>
          <c:idx val="0"/>
          <c:order val="0"/>
          <c:tx>
            <c:strRef>
              <c:f>Sheet1!$B$1</c:f>
              <c:strCache>
                <c:ptCount val="1"/>
                <c:pt idx="0">
                  <c:v>支付金额</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Sheet1!$A$2:$A$14</c:f>
              <c:strCache>
                <c:ptCount val="13"/>
                <c:pt idx="0">
                  <c:v>2022-12</c:v>
                </c:pt>
                <c:pt idx="1">
                  <c:v>2023-01</c:v>
                </c:pt>
                <c:pt idx="2">
                  <c:v>2023-02</c:v>
                </c:pt>
                <c:pt idx="3">
                  <c:v>2023-03</c:v>
                </c:pt>
                <c:pt idx="4">
                  <c:v>2023-04</c:v>
                </c:pt>
                <c:pt idx="5">
                  <c:v>2023-05</c:v>
                </c:pt>
                <c:pt idx="6">
                  <c:v>2023-06</c:v>
                </c:pt>
                <c:pt idx="7">
                  <c:v>2023-07</c:v>
                </c:pt>
                <c:pt idx="8">
                  <c:v>2023-08</c:v>
                </c:pt>
                <c:pt idx="9">
                  <c:v>2023-09</c:v>
                </c:pt>
                <c:pt idx="10">
                  <c:v>2023-10</c:v>
                </c:pt>
                <c:pt idx="11">
                  <c:v>2023-11</c:v>
                </c:pt>
                <c:pt idx="12">
                  <c:v>2023-12</c:v>
                </c:pt>
              </c:strCache>
            </c:strRef>
          </c:cat>
          <c:val>
            <c:numRef>
              <c:f>Sheet1!$B$2:$B$14</c:f>
              <c:numCache>
                <c:formatCode>General</c:formatCode>
                <c:ptCount val="13"/>
                <c:pt idx="0">
                  <c:v>14210983</c:v>
                </c:pt>
                <c:pt idx="1">
                  <c:v>5568862</c:v>
                </c:pt>
                <c:pt idx="2">
                  <c:v>6946247</c:v>
                </c:pt>
                <c:pt idx="3">
                  <c:v>15667759</c:v>
                </c:pt>
                <c:pt idx="4">
                  <c:v>7457399</c:v>
                </c:pt>
                <c:pt idx="5">
                  <c:v>19120752</c:v>
                </c:pt>
                <c:pt idx="6">
                  <c:v>23595400</c:v>
                </c:pt>
                <c:pt idx="7">
                  <c:v>5236569</c:v>
                </c:pt>
                <c:pt idx="8">
                  <c:v>8220867</c:v>
                </c:pt>
                <c:pt idx="9">
                  <c:v>8907012</c:v>
                </c:pt>
                <c:pt idx="10">
                  <c:v>24687108</c:v>
                </c:pt>
                <c:pt idx="11">
                  <c:v>24702175</c:v>
                </c:pt>
                <c:pt idx="12">
                  <c:v>6229678</c:v>
                </c:pt>
              </c:numCache>
            </c:numRef>
          </c:val>
          <c:extLst>
            <c:ext xmlns:c16="http://schemas.microsoft.com/office/drawing/2014/chart" uri="{C3380CC4-5D6E-409C-BE32-E72D297353CC}">
              <c16:uniqueId val="{00000000-B71D-0941-BD4E-5189BC615A49}"/>
            </c:ext>
          </c:extLst>
        </c:ser>
        <c:dLbls>
          <c:showLegendKey val="0"/>
          <c:showVal val="1"/>
          <c:showCatName val="0"/>
          <c:showSerName val="0"/>
          <c:showPercent val="0"/>
          <c:showBubbleSize val="0"/>
        </c:dLbls>
        <c:gapWidth val="150"/>
        <c:axId val="1131688848"/>
        <c:axId val="1131687760"/>
      </c:barChart>
      <c:catAx>
        <c:axId val="1131688848"/>
        <c:scaling>
          <c:orientation val="minMax"/>
        </c:scaling>
        <c:delete val="0"/>
        <c:axPos val="b"/>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ea"/>
                <a:ea typeface="+mn-ea"/>
                <a:cs typeface="+mn-cs"/>
              </a:defRPr>
            </a:pPr>
            <a:endParaRPr lang="zh-CN"/>
          </a:p>
        </c:txPr>
        <c:crossAx val="1131687760"/>
        <c:crosses val="autoZero"/>
        <c:auto val="1"/>
        <c:lblAlgn val="ctr"/>
        <c:lblOffset val="100"/>
        <c:noMultiLvlLbl val="0"/>
      </c:catAx>
      <c:valAx>
        <c:axId val="1131687760"/>
        <c:scaling>
          <c:orientation val="minMax"/>
        </c:scaling>
        <c:delete val="0"/>
        <c:axPos val="l"/>
        <c:numFmt formatCode="#,##0.0_ " sourceLinked="0"/>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crossAx val="1131688848"/>
        <c:crosses val="autoZero"/>
        <c:crossBetween val="between"/>
        <c:dispUnits>
          <c:builtInUnit val="tenThousands"/>
          <c:dispUnitsLbl>
            <c:layout>
              <c:manualLayout>
                <c:xMode val="edge"/>
                <c:yMode val="edge"/>
                <c:x val="3.964388626291114E-2"/>
                <c:y val="0.11536419873547739"/>
              </c:manualLayout>
            </c:layout>
            <c:tx>
              <c:rich>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r>
                    <a:rPr lang="zh-CN" altLang="en-US" dirty="0"/>
                    <a:t>单位：万</a:t>
                  </a:r>
                  <a:endParaRPr lang="en-US" dirty="0"/>
                </a:p>
              </c:rich>
            </c:tx>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ea"/>
                    <a:ea typeface="+mn-ea"/>
                    <a:cs typeface="+mn-cs"/>
                  </a:defRPr>
                </a:pPr>
                <a:endParaRPr lang="zh-CN"/>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n-ea"/>
          <a:ea typeface="+mn-ea"/>
        </a:defRPr>
      </a:pPr>
      <a:endParaRPr lang="zh-CN"/>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r>
              <a:t>2023年12月胶囊咖啡购买人群画像（Nespresso官旗vs.行业）</a:t>
            </a:r>
          </a:p>
        </c:rich>
      </c:tx>
      <c:overlay val="0"/>
      <c:spPr>
        <a:noFill/>
        <a:ln>
          <a:noFill/>
        </a:ln>
        <a:effectLst/>
      </c:spPr>
      <c:txPr>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3.8312016866959786E-2"/>
          <c:y val="0.17100504507853317"/>
          <c:w val="0.93724847107440168"/>
          <c:h val="0.6751022669259622"/>
        </c:manualLayout>
      </c:layout>
      <c:barChart>
        <c:barDir val="col"/>
        <c:grouping val="clustered"/>
        <c:varyColors val="0"/>
        <c:ser>
          <c:idx val="3"/>
          <c:order val="1"/>
          <c:tx>
            <c:strRef>
              <c:f>Sheet1!$C$1</c:f>
              <c:strCache>
                <c:ptCount val="1"/>
                <c:pt idx="0">
                  <c:v>23.12店铺购买人群</c:v>
                </c:pt>
              </c:strCache>
            </c:strRef>
          </c:tx>
          <c:spPr>
            <a:solidFill>
              <a:schemeClr val="accent5"/>
            </a:solidFill>
            <a:ln>
              <a:noFill/>
            </a:ln>
            <a:effectLst/>
          </c:spPr>
          <c:invertIfNegative val="0"/>
          <c:dPt>
            <c:idx val="4"/>
            <c:invertIfNegative val="0"/>
            <c:bubble3D val="0"/>
            <c:spPr>
              <a:solidFill>
                <a:schemeClr val="accent5"/>
              </a:solidFill>
              <a:ln>
                <a:noFill/>
              </a:ln>
              <a:effectLst/>
            </c:spPr>
            <c:extLst>
              <c:ext xmlns:c16="http://schemas.microsoft.com/office/drawing/2014/chart" uri="{C3380CC4-5D6E-409C-BE32-E72D297353CC}">
                <c16:uniqueId val="{00000001-E230-254F-A8E5-98622336B141}"/>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3-E230-254F-A8E5-98622336B141}"/>
              </c:ext>
            </c:extLst>
          </c:dPt>
          <c:dPt>
            <c:idx val="8"/>
            <c:invertIfNegative val="0"/>
            <c:bubble3D val="0"/>
            <c:spPr>
              <a:solidFill>
                <a:schemeClr val="accent5"/>
              </a:solidFill>
              <a:ln>
                <a:noFill/>
              </a:ln>
              <a:effectLst/>
            </c:spPr>
            <c:extLst>
              <c:ext xmlns:c16="http://schemas.microsoft.com/office/drawing/2014/chart" uri="{C3380CC4-5D6E-409C-BE32-E72D297353CC}">
                <c16:uniqueId val="{00000005-E230-254F-A8E5-98622336B141}"/>
              </c:ext>
            </c:extLst>
          </c:dPt>
          <c:dPt>
            <c:idx val="10"/>
            <c:invertIfNegative val="0"/>
            <c:bubble3D val="0"/>
            <c:spPr>
              <a:solidFill>
                <a:schemeClr val="accent5"/>
              </a:solidFill>
              <a:ln>
                <a:noFill/>
              </a:ln>
              <a:effectLst/>
            </c:spPr>
            <c:extLst>
              <c:ext xmlns:c16="http://schemas.microsoft.com/office/drawing/2014/chart" uri="{C3380CC4-5D6E-409C-BE32-E72D297353CC}">
                <c16:uniqueId val="{00000007-E230-254F-A8E5-98622336B141}"/>
              </c:ext>
            </c:extLst>
          </c:dPt>
          <c:dPt>
            <c:idx val="12"/>
            <c:invertIfNegative val="0"/>
            <c:bubble3D val="0"/>
            <c:spPr>
              <a:solidFill>
                <a:schemeClr val="accent5"/>
              </a:solidFill>
              <a:ln>
                <a:noFill/>
              </a:ln>
              <a:effectLst/>
            </c:spPr>
            <c:extLst>
              <c:ext xmlns:c16="http://schemas.microsoft.com/office/drawing/2014/chart" uri="{C3380CC4-5D6E-409C-BE32-E72D297353CC}">
                <c16:uniqueId val="{00000009-E230-254F-A8E5-98622336B141}"/>
              </c:ext>
            </c:extLst>
          </c:dPt>
          <c:dPt>
            <c:idx val="16"/>
            <c:invertIfNegative val="0"/>
            <c:bubble3D val="0"/>
            <c:spPr>
              <a:solidFill>
                <a:schemeClr val="accent5"/>
              </a:solidFill>
              <a:ln>
                <a:noFill/>
              </a:ln>
              <a:effectLst/>
            </c:spPr>
            <c:extLst>
              <c:ext xmlns:c16="http://schemas.microsoft.com/office/drawing/2014/chart" uri="{C3380CC4-5D6E-409C-BE32-E72D297353CC}">
                <c16:uniqueId val="{0000000B-E230-254F-A8E5-98622336B141}"/>
              </c:ext>
            </c:extLst>
          </c:dPt>
          <c:dPt>
            <c:idx val="19"/>
            <c:invertIfNegative val="0"/>
            <c:bubble3D val="0"/>
            <c:spPr>
              <a:solidFill>
                <a:schemeClr val="accent5"/>
              </a:solidFill>
              <a:ln>
                <a:noFill/>
              </a:ln>
              <a:effectLst/>
            </c:spPr>
            <c:extLst>
              <c:ext xmlns:c16="http://schemas.microsoft.com/office/drawing/2014/chart" uri="{C3380CC4-5D6E-409C-BE32-E72D297353CC}">
                <c16:uniqueId val="{0000000D-E230-254F-A8E5-98622336B141}"/>
              </c:ext>
            </c:extLst>
          </c:dPt>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1">
                    <c:v/>
                  </c:pt>
                  <c:pt idx="2">
                    <c:v>年龄</c:v>
                  </c:pt>
                  <c:pt idx="3">
                    <c:v/>
                  </c:pt>
                  <c:pt idx="4">
                    <c:v/>
                  </c:pt>
                  <c:pt idx="5">
                    <c:v/>
                  </c:pt>
                  <c:pt idx="6">
                    <c:v/>
                  </c:pt>
                  <c:pt idx="7">
                    <c:v/>
                  </c:pt>
                  <c:pt idx="8">
                    <c:v/>
                  </c:pt>
                  <c:pt idx="9">
                    <c:v>城市等级</c:v>
                  </c:pt>
                  <c:pt idx="10">
                    <c:v/>
                  </c:pt>
                  <c:pt idx="11">
                    <c:v/>
                  </c:pt>
                  <c:pt idx="12">
                    <c:v/>
                  </c:pt>
                  <c:pt idx="13">
                    <c:v/>
                  </c:pt>
                  <c:pt idx="14">
                    <c:v/>
                  </c:pt>
                  <c:pt idx="15">
                    <c:v>购买力</c:v>
                  </c:pt>
                  <c:pt idx="16">
                    <c:v/>
                  </c:pt>
                  <c:pt idx="17">
                    <c:v/>
                  </c:pt>
                  <c:pt idx="18">
                    <c:v/>
                  </c:pt>
                  <c:pt idx="19">
                    <c:v/>
                  </c:pt>
                </c:lvl>
              </c:multiLvlStrCache>
            </c:multiLvlStrRef>
          </c:cat>
          <c:val>
            <c:numRef>
              <c:f>Sheet1!$C$2:$C$21</c:f>
              <c:numCache>
                <c:formatCode>General</c:formatCode>
                <c:ptCount val="20"/>
                <c:pt idx="0">
                  <c:v>0.3020447252615666</c:v>
                </c:pt>
                <c:pt idx="1">
                  <c:v>0.695405451835381</c:v>
                </c:pt>
                <c:pt idx="2">
                  <c:v>0.02939989097079619</c:v>
                </c:pt>
                <c:pt idx="3">
                  <c:v>0.1155389292970266</c:v>
                </c:pt>
                <c:pt idx="4">
                  <c:v>0.1986567159526818</c:v>
                </c:pt>
                <c:pt idx="5">
                  <c:v>0.2123146695362056</c:v>
                </c:pt>
                <c:pt idx="6">
                  <c:v>0.1839509522831783</c:v>
                </c:pt>
                <c:pt idx="7">
                  <c:v>0.09774732873923724</c:v>
                </c:pt>
                <c:pt idx="8">
                  <c:v>0.1646751265162287</c:v>
                </c:pt>
                <c:pt idx="9">
                  <c:v>0.4524304256532973</c:v>
                </c:pt>
                <c:pt idx="10">
                  <c:v>0.3298607614927636</c:v>
                </c:pt>
                <c:pt idx="11">
                  <c:v>0.1353434901334338</c:v>
                </c:pt>
                <c:pt idx="12">
                  <c:v>0.02736605226235967</c:v>
                </c:pt>
                <c:pt idx="13">
                  <c:v>0.03579400035594576</c:v>
                </c:pt>
                <c:pt idx="14">
                  <c:v>0.01390388641695153</c:v>
                </c:pt>
                <c:pt idx="15">
                  <c:v>0.01014475969525864</c:v>
                </c:pt>
                <c:pt idx="16">
                  <c:v>0.03780551723668876</c:v>
                </c:pt>
                <c:pt idx="17">
                  <c:v>0.09164868907644295</c:v>
                </c:pt>
                <c:pt idx="18">
                  <c:v>0.1989006581645801</c:v>
                </c:pt>
                <c:pt idx="19">
                  <c:v>0.6539164459654195</c:v>
                </c:pt>
              </c:numCache>
            </c:numRef>
          </c:val>
          <c:extLst>
            <c:ext xmlns:c16="http://schemas.microsoft.com/office/drawing/2014/chart" uri="{C3380CC4-5D6E-409C-BE32-E72D297353CC}">
              <c16:uniqueId val="{0000000E-E230-254F-A8E5-98622336B141}"/>
            </c:ext>
          </c:extLst>
        </c:ser>
        <c:ser>
          <c:idx val="0"/>
          <c:order val="2"/>
          <c:tx>
            <c:strRef>
              <c:f>Sheet1!$D$1</c:f>
              <c:strCache>
                <c:ptCount val="1"/>
                <c:pt idx="0">
                  <c:v>22.12店铺购买人群</c:v>
                </c:pt>
              </c:strCache>
            </c:strRef>
          </c:tx>
          <c:spPr>
            <a:solidFill>
              <a:schemeClr val="accent1"/>
            </a:solidFill>
            <a:ln>
              <a:noFill/>
            </a:ln>
            <a:effectLst/>
          </c:spPr>
          <c:invertIfNegative val="0"/>
          <c:dPt>
            <c:idx val="4"/>
            <c:invertIfNegative val="0"/>
            <c:bubble3D val="0"/>
            <c:spPr>
              <a:solidFill>
                <a:schemeClr val="accent1"/>
              </a:solidFill>
              <a:ln>
                <a:noFill/>
              </a:ln>
              <a:effectLst/>
            </c:spPr>
            <c:extLst>
              <c:ext xmlns:c16="http://schemas.microsoft.com/office/drawing/2014/chart" uri="{C3380CC4-5D6E-409C-BE32-E72D297353CC}">
                <c16:uniqueId val="{00000010-E230-254F-A8E5-98622336B141}"/>
              </c:ext>
            </c:extLst>
          </c:dPt>
          <c:dPt>
            <c:idx val="5"/>
            <c:invertIfNegative val="0"/>
            <c:bubble3D val="0"/>
            <c:spPr>
              <a:solidFill>
                <a:schemeClr val="accent1"/>
              </a:solidFill>
              <a:ln>
                <a:noFill/>
              </a:ln>
              <a:effectLst/>
            </c:spPr>
            <c:extLst>
              <c:ext xmlns:c16="http://schemas.microsoft.com/office/drawing/2014/chart" uri="{C3380CC4-5D6E-409C-BE32-E72D297353CC}">
                <c16:uniqueId val="{00000012-E230-254F-A8E5-98622336B141}"/>
              </c:ext>
            </c:extLst>
          </c:dPt>
          <c:dPt>
            <c:idx val="6"/>
            <c:invertIfNegative val="0"/>
            <c:bubble3D val="0"/>
            <c:spPr>
              <a:solidFill>
                <a:schemeClr val="accent1"/>
              </a:solidFill>
              <a:ln>
                <a:noFill/>
              </a:ln>
              <a:effectLst/>
            </c:spPr>
            <c:extLst>
              <c:ext xmlns:c16="http://schemas.microsoft.com/office/drawing/2014/chart" uri="{C3380CC4-5D6E-409C-BE32-E72D297353CC}">
                <c16:uniqueId val="{00000014-E230-254F-A8E5-98622336B141}"/>
              </c:ext>
            </c:extLst>
          </c:dPt>
          <c:dPt>
            <c:idx val="9"/>
            <c:invertIfNegative val="0"/>
            <c:bubble3D val="0"/>
            <c:spPr>
              <a:solidFill>
                <a:schemeClr val="accent1"/>
              </a:solidFill>
              <a:ln>
                <a:noFill/>
              </a:ln>
              <a:effectLst/>
            </c:spPr>
            <c:extLst>
              <c:ext xmlns:c16="http://schemas.microsoft.com/office/drawing/2014/chart" uri="{C3380CC4-5D6E-409C-BE32-E72D297353CC}">
                <c16:uniqueId val="{00000016-E230-254F-A8E5-98622336B141}"/>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18-E230-254F-A8E5-98622336B141}"/>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1A-E230-254F-A8E5-98622336B141}"/>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1C-E230-254F-A8E5-98622336B141}"/>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1E-E230-254F-A8E5-98622336B141}"/>
              </c:ext>
            </c:extLst>
          </c:dPt>
          <c:dPt>
            <c:idx val="19"/>
            <c:invertIfNegative val="0"/>
            <c:bubble3D val="0"/>
            <c:spPr>
              <a:solidFill>
                <a:schemeClr val="accent1"/>
              </a:solidFill>
              <a:ln>
                <a:noFill/>
              </a:ln>
              <a:effectLst/>
            </c:spPr>
            <c:extLst>
              <c:ext xmlns:c16="http://schemas.microsoft.com/office/drawing/2014/chart" uri="{C3380CC4-5D6E-409C-BE32-E72D297353CC}">
                <c16:uniqueId val="{00000020-E230-254F-A8E5-98622336B141}"/>
              </c:ext>
            </c:extLst>
          </c:dPt>
          <c:dPt>
            <c:idx val="20"/>
            <c:invertIfNegative val="0"/>
            <c:bubble3D val="0"/>
            <c:spPr>
              <a:solidFill>
                <a:schemeClr val="accent1"/>
              </a:solidFill>
              <a:ln>
                <a:noFill/>
              </a:ln>
              <a:effectLst/>
            </c:spPr>
            <c:extLst>
              <c:ext xmlns:c16="http://schemas.microsoft.com/office/drawing/2014/chart" uri="{C3380CC4-5D6E-409C-BE32-E72D297353CC}">
                <c16:uniqueId val="{00000022-E230-254F-A8E5-98622336B141}"/>
              </c:ext>
            </c:extLst>
          </c:dPt>
          <c:dPt>
            <c:idx val="21"/>
            <c:invertIfNegative val="0"/>
            <c:bubble3D val="0"/>
            <c:spPr>
              <a:solidFill>
                <a:schemeClr val="accent1"/>
              </a:solidFill>
              <a:ln>
                <a:noFill/>
              </a:ln>
              <a:effectLst/>
            </c:spPr>
            <c:extLst>
              <c:ext xmlns:c16="http://schemas.microsoft.com/office/drawing/2014/chart" uri="{C3380CC4-5D6E-409C-BE32-E72D297353CC}">
                <c16:uniqueId val="{00000024-E230-254F-A8E5-98622336B141}"/>
              </c:ext>
            </c:extLst>
          </c:dPt>
          <c:dPt>
            <c:idx val="25"/>
            <c:invertIfNegative val="0"/>
            <c:bubble3D val="0"/>
            <c:spPr>
              <a:solidFill>
                <a:schemeClr val="accent1"/>
              </a:solidFill>
              <a:ln>
                <a:noFill/>
              </a:ln>
              <a:effectLst/>
            </c:spPr>
            <c:extLst>
              <c:ext xmlns:c16="http://schemas.microsoft.com/office/drawing/2014/chart" uri="{C3380CC4-5D6E-409C-BE32-E72D297353CC}">
                <c16:uniqueId val="{00000026-E230-254F-A8E5-98622336B141}"/>
              </c:ext>
            </c:extLst>
          </c:dPt>
          <c:dPt>
            <c:idx val="26"/>
            <c:invertIfNegative val="0"/>
            <c:bubble3D val="0"/>
            <c:spPr>
              <a:solidFill>
                <a:schemeClr val="accent1"/>
              </a:solidFill>
              <a:ln>
                <a:noFill/>
              </a:ln>
              <a:effectLst/>
            </c:spPr>
            <c:extLst>
              <c:ext xmlns:c16="http://schemas.microsoft.com/office/drawing/2014/chart" uri="{C3380CC4-5D6E-409C-BE32-E72D297353CC}">
                <c16:uniqueId val="{00000028-E230-254F-A8E5-98622336B141}"/>
              </c:ext>
            </c:extLst>
          </c:dPt>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1">
                    <c:v/>
                  </c:pt>
                  <c:pt idx="2">
                    <c:v>年龄</c:v>
                  </c:pt>
                  <c:pt idx="3">
                    <c:v/>
                  </c:pt>
                  <c:pt idx="4">
                    <c:v/>
                  </c:pt>
                  <c:pt idx="5">
                    <c:v/>
                  </c:pt>
                  <c:pt idx="6">
                    <c:v/>
                  </c:pt>
                  <c:pt idx="7">
                    <c:v/>
                  </c:pt>
                  <c:pt idx="8">
                    <c:v/>
                  </c:pt>
                  <c:pt idx="9">
                    <c:v>城市等级</c:v>
                  </c:pt>
                  <c:pt idx="10">
                    <c:v/>
                  </c:pt>
                  <c:pt idx="11">
                    <c:v/>
                  </c:pt>
                  <c:pt idx="12">
                    <c:v/>
                  </c:pt>
                  <c:pt idx="13">
                    <c:v/>
                  </c:pt>
                  <c:pt idx="14">
                    <c:v/>
                  </c:pt>
                  <c:pt idx="15">
                    <c:v>购买力</c:v>
                  </c:pt>
                  <c:pt idx="16">
                    <c:v/>
                  </c:pt>
                  <c:pt idx="17">
                    <c:v/>
                  </c:pt>
                  <c:pt idx="18">
                    <c:v/>
                  </c:pt>
                  <c:pt idx="19">
                    <c:v/>
                  </c:pt>
                </c:lvl>
              </c:multiLvlStrCache>
            </c:multiLvlStrRef>
          </c:cat>
          <c:val>
            <c:numRef>
              <c:f>Sheet1!$D$2:$D$21</c:f>
              <c:numCache>
                <c:formatCode>General</c:formatCode>
                <c:ptCount val="20"/>
                <c:pt idx="0">
                  <c:v>0.2736827527606352</c:v>
                </c:pt>
                <c:pt idx="1">
                  <c:v>0.724568673146938</c:v>
                </c:pt>
                <c:pt idx="2">
                  <c:v>0.02685084987929173</c:v>
                </c:pt>
                <c:pt idx="3">
                  <c:v>0.1187906098042758</c:v>
                </c:pt>
                <c:pt idx="4">
                  <c:v>0.19608684089451</c:v>
                </c:pt>
                <c:pt idx="5">
                  <c:v>0.2142172880177221</c:v>
                </c:pt>
                <c:pt idx="6">
                  <c:v>0.1858168823102558</c:v>
                </c:pt>
                <c:pt idx="7">
                  <c:v>0.1060532393055932</c:v>
                </c:pt>
                <c:pt idx="8">
                  <c:v>0.1527873745750625</c:v>
                </c:pt>
                <c:pt idx="9">
                  <c:v>0.4611258102539431</c:v>
                </c:pt>
                <c:pt idx="10">
                  <c:v>0.3283302725454309</c:v>
                </c:pt>
                <c:pt idx="11">
                  <c:v>0.130251466510605</c:v>
                </c:pt>
                <c:pt idx="12">
                  <c:v>0.02903788104601069</c:v>
                </c:pt>
                <c:pt idx="13">
                  <c:v>0.03357981449568611</c:v>
                </c:pt>
                <c:pt idx="14">
                  <c:v>0.01410043094261608</c:v>
                </c:pt>
                <c:pt idx="15">
                  <c:v>0.008837196011550114</c:v>
                </c:pt>
                <c:pt idx="16">
                  <c:v>0.04009437874763673</c:v>
                </c:pt>
                <c:pt idx="17">
                  <c:v>0.09855657212372515</c:v>
                </c:pt>
                <c:pt idx="18">
                  <c:v>0.2209658918111332</c:v>
                </c:pt>
                <c:pt idx="19">
                  <c:v>0.6268534961456516</c:v>
                </c:pt>
              </c:numCache>
            </c:numRef>
          </c:val>
          <c:extLst>
            <c:ext xmlns:c16="http://schemas.microsoft.com/office/drawing/2014/chart" uri="{C3380CC4-5D6E-409C-BE32-E72D297353CC}">
              <c16:uniqueId val="{00000029-E230-254F-A8E5-98622336B141}"/>
            </c:ext>
          </c:extLst>
        </c:ser>
        <c:ser>
          <c:idx val="4"/>
          <c:order val="3"/>
          <c:tx>
            <c:strRef>
              <c:f>Sheet1!$E$1</c:f>
              <c:strCache>
                <c:ptCount val="1"/>
                <c:pt idx="0">
                  <c:v>23.12行业购买人群</c:v>
                </c:pt>
              </c:strCache>
            </c:strRef>
          </c:tx>
          <c:spPr>
            <a:solidFill>
              <a:schemeClr val="accent3">
                <a:lumMod val="60000"/>
                <a:lumOff val="40000"/>
              </a:schemeClr>
            </a:solidFill>
            <a:ln w="25400">
              <a:noFill/>
            </a:ln>
            <a:effectLst/>
          </c:spPr>
          <c:invertIfNegative val="0"/>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1">
                    <c:v/>
                  </c:pt>
                  <c:pt idx="2">
                    <c:v>年龄</c:v>
                  </c:pt>
                  <c:pt idx="3">
                    <c:v/>
                  </c:pt>
                  <c:pt idx="4">
                    <c:v/>
                  </c:pt>
                  <c:pt idx="5">
                    <c:v/>
                  </c:pt>
                  <c:pt idx="6">
                    <c:v/>
                  </c:pt>
                  <c:pt idx="7">
                    <c:v/>
                  </c:pt>
                  <c:pt idx="8">
                    <c:v/>
                  </c:pt>
                  <c:pt idx="9">
                    <c:v>城市等级</c:v>
                  </c:pt>
                  <c:pt idx="10">
                    <c:v/>
                  </c:pt>
                  <c:pt idx="11">
                    <c:v/>
                  </c:pt>
                  <c:pt idx="12">
                    <c:v/>
                  </c:pt>
                  <c:pt idx="13">
                    <c:v/>
                  </c:pt>
                  <c:pt idx="14">
                    <c:v/>
                  </c:pt>
                  <c:pt idx="15">
                    <c:v>购买力</c:v>
                  </c:pt>
                  <c:pt idx="16">
                    <c:v/>
                  </c:pt>
                  <c:pt idx="17">
                    <c:v/>
                  </c:pt>
                  <c:pt idx="18">
                    <c:v/>
                  </c:pt>
                  <c:pt idx="19">
                    <c:v/>
                  </c:pt>
                </c:lvl>
              </c:multiLvlStrCache>
            </c:multiLvlStrRef>
          </c:cat>
          <c:val>
            <c:numRef>
              <c:f>Sheet1!$E$2:$E$21</c:f>
              <c:numCache>
                <c:formatCode>General</c:formatCode>
                <c:ptCount val="20"/>
                <c:pt idx="0">
                  <c:v>0.2859747824138543</c:v>
                </c:pt>
                <c:pt idx="1">
                  <c:v>0.713113392583542</c:v>
                </c:pt>
                <c:pt idx="2">
                  <c:v>0.1047542513647198</c:v>
                </c:pt>
                <c:pt idx="3">
                  <c:v>0.142893337930887</c:v>
                </c:pt>
                <c:pt idx="4">
                  <c:v>0.1750946727477895</c:v>
                </c:pt>
                <c:pt idx="5">
                  <c:v>0.1886166362895675</c:v>
                </c:pt>
                <c:pt idx="6">
                  <c:v>0.1643420005675784</c:v>
                </c:pt>
                <c:pt idx="7">
                  <c:v>0.0900509351506645</c:v>
                </c:pt>
                <c:pt idx="8">
                  <c:v>0.1241102262237682</c:v>
                </c:pt>
                <c:pt idx="9">
                  <c:v>0.3437165665262258</c:v>
                </c:pt>
                <c:pt idx="10">
                  <c:v>0.3774266631308042</c:v>
                </c:pt>
                <c:pt idx="11">
                  <c:v>0.1535756878164523</c:v>
                </c:pt>
                <c:pt idx="12">
                  <c:v>0.0454806445651183</c:v>
                </c:pt>
                <c:pt idx="13">
                  <c:v>0.05432156060429055</c:v>
                </c:pt>
                <c:pt idx="14">
                  <c:v>0.02309001136696426</c:v>
                </c:pt>
                <c:pt idx="15">
                  <c:v>0.05405491625902005</c:v>
                </c:pt>
                <c:pt idx="16">
                  <c:v>0.116579599312904</c:v>
                </c:pt>
                <c:pt idx="17">
                  <c:v>0.1805564736629603</c:v>
                </c:pt>
                <c:pt idx="18">
                  <c:v>0.2540730226509275</c:v>
                </c:pt>
                <c:pt idx="19">
                  <c:v>0.3918918775670507</c:v>
                </c:pt>
              </c:numCache>
            </c:numRef>
          </c:val>
          <c:extLst>
            <c:ext xmlns:c16="http://schemas.microsoft.com/office/drawing/2014/chart" uri="{C3380CC4-5D6E-409C-BE32-E72D297353CC}">
              <c16:uniqueId val="{0000002A-E230-254F-A8E5-98622336B141}"/>
            </c:ext>
          </c:extLst>
        </c:ser>
        <c:ser>
          <c:idx val="2"/>
          <c:order val="4"/>
          <c:tx>
            <c:strRef>
              <c:f>Sheet1!$F$1</c:f>
              <c:strCache>
                <c:ptCount val="1"/>
                <c:pt idx="0">
                  <c:v>22.12行业购买人群</c:v>
                </c:pt>
              </c:strCache>
            </c:strRef>
          </c:tx>
          <c:spPr>
            <a:solidFill>
              <a:schemeClr val="accent3"/>
            </a:solidFill>
            <a:ln w="25400">
              <a:noFill/>
            </a:ln>
            <a:effectLst/>
          </c:spPr>
          <c:invertIfNegative val="0"/>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1">
                    <c:v/>
                  </c:pt>
                  <c:pt idx="2">
                    <c:v>年龄</c:v>
                  </c:pt>
                  <c:pt idx="3">
                    <c:v/>
                  </c:pt>
                  <c:pt idx="4">
                    <c:v/>
                  </c:pt>
                  <c:pt idx="5">
                    <c:v/>
                  </c:pt>
                  <c:pt idx="6">
                    <c:v/>
                  </c:pt>
                  <c:pt idx="7">
                    <c:v/>
                  </c:pt>
                  <c:pt idx="8">
                    <c:v/>
                  </c:pt>
                  <c:pt idx="9">
                    <c:v>城市等级</c:v>
                  </c:pt>
                  <c:pt idx="10">
                    <c:v/>
                  </c:pt>
                  <c:pt idx="11">
                    <c:v/>
                  </c:pt>
                  <c:pt idx="12">
                    <c:v/>
                  </c:pt>
                  <c:pt idx="13">
                    <c:v/>
                  </c:pt>
                  <c:pt idx="14">
                    <c:v/>
                  </c:pt>
                  <c:pt idx="15">
                    <c:v>购买力</c:v>
                  </c:pt>
                  <c:pt idx="16">
                    <c:v/>
                  </c:pt>
                  <c:pt idx="17">
                    <c:v/>
                  </c:pt>
                  <c:pt idx="18">
                    <c:v/>
                  </c:pt>
                  <c:pt idx="19">
                    <c:v/>
                  </c:pt>
                </c:lvl>
              </c:multiLvlStrCache>
            </c:multiLvlStrRef>
          </c:cat>
          <c:val>
            <c:numRef>
              <c:f>Sheet1!$F$2:$F$21</c:f>
              <c:numCache>
                <c:formatCode>General</c:formatCode>
                <c:ptCount val="20"/>
                <c:pt idx="0">
                  <c:v>0.2866003449021606</c:v>
                </c:pt>
                <c:pt idx="1">
                  <c:v>0.7131873352873507</c:v>
                </c:pt>
                <c:pt idx="2">
                  <c:v>0.05748024898165684</c:v>
                </c:pt>
                <c:pt idx="3">
                  <c:v>0.1373206588568724</c:v>
                </c:pt>
                <c:pt idx="4">
                  <c:v>0.1954918225966815</c:v>
                </c:pt>
                <c:pt idx="5">
                  <c:v>0.2086401685571369</c:v>
                </c:pt>
                <c:pt idx="6">
                  <c:v>0.1808333025161717</c:v>
                </c:pt>
                <c:pt idx="7">
                  <c:v>0.09589395495810613</c:v>
                </c:pt>
                <c:pt idx="8">
                  <c:v>0.120928414560421</c:v>
                </c:pt>
                <c:pt idx="9">
                  <c:v>0.3836659910711161</c:v>
                </c:pt>
                <c:pt idx="10">
                  <c:v>0.3613965870529938</c:v>
                </c:pt>
                <c:pt idx="11">
                  <c:v>0.1439168595335745</c:v>
                </c:pt>
                <c:pt idx="12">
                  <c:v>0.03890022190796776</c:v>
                </c:pt>
                <c:pt idx="13">
                  <c:v>0.04652517855016012</c:v>
                </c:pt>
                <c:pt idx="14">
                  <c:v>0.02130840968138803</c:v>
                </c:pt>
                <c:pt idx="15">
                  <c:v>0.02490272186728356</c:v>
                </c:pt>
                <c:pt idx="16">
                  <c:v>0.0839011930821592</c:v>
                </c:pt>
                <c:pt idx="17">
                  <c:v>0.1615019327008244</c:v>
                </c:pt>
                <c:pt idx="18">
                  <c:v>0.2659421629463994</c:v>
                </c:pt>
                <c:pt idx="19">
                  <c:v>0.4615064649435677</c:v>
                </c:pt>
              </c:numCache>
            </c:numRef>
          </c:val>
          <c:extLst>
            <c:ext xmlns:c16="http://schemas.microsoft.com/office/drawing/2014/chart" uri="{C3380CC4-5D6E-409C-BE32-E72D297353CC}">
              <c16:uniqueId val="{0000002B-E230-254F-A8E5-98622336B141}"/>
            </c:ext>
          </c:extLst>
        </c:ser>
        <c:dLbls>
          <c:showLegendKey val="0"/>
          <c:showVal val="0"/>
          <c:showCatName val="0"/>
          <c:showSerName val="0"/>
          <c:showPercent val="0"/>
          <c:showBubbleSize val="0"/>
        </c:dLbls>
        <c:gapWidth val="150"/>
        <c:axId val="1131689392"/>
        <c:axId val="1023317280"/>
        <c:extLst>
          <c:ext xmlns:c15="http://schemas.microsoft.com/office/drawing/2012/chart" uri="{02D57815-91ED-43cb-92C2-25804820EDAC}">
            <c15:filteredBarSeries>
              <c15:ser>
                <c:idx val="1"/>
                <c:order val="0"/>
                <c:tx>
                  <c:strRef>
                    <c:extLst>
                      <c:ext uri="{02D57815-91ED-43cb-92C2-25804820EDAC}">
                        <c15:formulaRef>
                          <c15:sqref>Sheet1!$B$1</c15:sqref>
                        </c15:formulaRef>
                      </c:ext>
                    </c:extLst>
                    <c:strCache>
                      <c:ptCount val="1"/>
                      <c:pt idx="0">
                        <c:v>列1</c:v>
                      </c:pt>
                    </c:strCache>
                  </c:strRef>
                </c:tx>
                <c:spPr>
                  <a:solidFill>
                    <a:schemeClr val="accent2"/>
                  </a:solidFill>
                  <a:ln>
                    <a:noFill/>
                  </a:ln>
                  <a:effectLst/>
                </c:spPr>
                <c:invertIfNegative val="0"/>
                <c:dPt>
                  <c:idx val="20"/>
                  <c:invertIfNegative val="0"/>
                  <c:bubble3D val="0"/>
                  <c:spPr>
                    <a:solidFill>
                      <a:schemeClr val="accent2"/>
                    </a:solidFill>
                    <a:ln>
                      <a:noFill/>
                    </a:ln>
                    <a:effectLst/>
                  </c:spPr>
                  <c:extLst>
                    <c:ext xmlns:c16="http://schemas.microsoft.com/office/drawing/2014/chart" uri="{C3380CC4-5D6E-409C-BE32-E72D297353CC}">
                      <c16:uniqueId val="{00000044-E230-254F-A8E5-98622336B141}"/>
                    </c:ext>
                  </c:extLst>
                </c:dPt>
                <c:cat>
                  <c:multiLvlStrRef>
                    <c:extLst>
                      <c:ext uri="{02D57815-91ED-43cb-92C2-25804820EDAC}">
                        <c15:formulaRef>
                          <c15:sqref>Sheet1!$A$2:$B$21</c15:sqref>
                        </c15:formulaRef>
                      </c:ext>
                    </c:extLst>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2">
                          <c:v>年龄</c:v>
                        </c:pt>
                        <c:pt idx="9">
                          <c:v>城市等级</c:v>
                        </c:pt>
                        <c:pt idx="15">
                          <c:v>购买力</c:v>
                        </c:pt>
                      </c:lvl>
                    </c:multiLvlStrCache>
                  </c:multiLvlStrRef>
                </c:cat>
                <c:val>
                  <c:numRef>
                    <c:extLst>
                      <c:ext uri="{02D57815-91ED-43cb-92C2-25804820EDAC}">
                        <c15:formulaRef>
                          <c15:sqref>Sheet1!$B$2:$B$21</c15:sqref>
                        </c15:formulaRef>
                      </c:ext>
                    </c:extLst>
                    <c:numCache>
                      <c:formatCode>0.00</c:formatCode>
                      <c:ptCount val="20"/>
                      <c:pt idx="0">
                        <c:v>0</c:v>
                      </c:pt>
                      <c:pt idx="1">
                        <c:v>0</c:v>
                      </c:pt>
                      <c:pt idx="2">
                        <c:v>0</c:v>
                      </c:pt>
                      <c:pt idx="3">
                        <c:v>0</c:v>
                      </c:pt>
                      <c:pt idx="4">
                        <c:v>0</c:v>
                      </c:pt>
                      <c:pt idx="5">
                        <c:v>0</c:v>
                      </c:pt>
                      <c:pt idx="6">
                        <c:v>0</c:v>
                      </c:pt>
                      <c:pt idx="7">
                        <c:v>0</c:v>
                      </c:pt>
                      <c:pt idx="8">
                        <c:v>0</c:v>
                      </c:pt>
                      <c:pt idx="9" formatCode="0">
                        <c:v>1</c:v>
                      </c:pt>
                      <c:pt idx="10" formatCode="0">
                        <c:v>2</c:v>
                      </c:pt>
                      <c:pt idx="11" formatCode="0">
                        <c:v>3</c:v>
                      </c:pt>
                      <c:pt idx="12" formatCode="0">
                        <c:v>4</c:v>
                      </c:pt>
                      <c:pt idx="13" formatCode="0">
                        <c:v>5</c:v>
                      </c:pt>
                      <c:pt idx="14" formatCode="0">
                        <c:v>6</c:v>
                      </c:pt>
                      <c:pt idx="15">
                        <c:v>0</c:v>
                      </c:pt>
                      <c:pt idx="16">
                        <c:v>0</c:v>
                      </c:pt>
                      <c:pt idx="17">
                        <c:v>0</c:v>
                      </c:pt>
                      <c:pt idx="18">
                        <c:v>0</c:v>
                      </c:pt>
                      <c:pt idx="19">
                        <c:v>0</c:v>
                      </c:pt>
                    </c:numCache>
                  </c:numRef>
                </c:val>
                <c:extLst>
                  <c:ext xmlns:c16="http://schemas.microsoft.com/office/drawing/2014/chart" uri="{C3380CC4-5D6E-409C-BE32-E72D297353CC}">
                    <c16:uniqueId val="{00000045-E230-254F-A8E5-98622336B141}"/>
                  </c:ext>
                </c:extLst>
              </c15:ser>
            </c15:filteredBarSeries>
          </c:ext>
        </c:extLst>
      </c:barChart>
      <c:lineChart>
        <c:grouping val="standard"/>
        <c:varyColors val="0"/>
        <c:ser>
          <c:idx val="6"/>
          <c:order val="5"/>
          <c:tx>
            <c:strRef>
              <c:f>Sheet1!$G$1</c:f>
              <c:strCache>
                <c:ptCount val="1"/>
                <c:pt idx="0">
                  <c:v>22.12对比行业tgi</c:v>
                </c:pt>
              </c:strCache>
            </c:strRef>
          </c:tx>
          <c:spPr>
            <a:ln w="19050" cap="rnd">
              <a:solidFill>
                <a:srgbClr val="BFA288"/>
              </a:solidFill>
              <a:round/>
            </a:ln>
            <a:effectLst/>
          </c:spPr>
          <c:marker>
            <c:symbol val="diamond"/>
            <c:size val="5"/>
            <c:spPr>
              <a:solidFill>
                <a:schemeClr val="accent2">
                  <a:lumMod val="75000"/>
                </a:schemeClr>
              </a:solidFill>
              <a:ln w="9525">
                <a:noFill/>
              </a:ln>
              <a:effectLst/>
            </c:spPr>
          </c:marker>
          <c:dPt>
            <c:idx val="2"/>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2D-E230-254F-A8E5-98622336B141}"/>
              </c:ext>
            </c:extLst>
          </c:dPt>
          <c:dPt>
            <c:idx val="9"/>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2F-E230-254F-A8E5-98622336B141}"/>
              </c:ext>
            </c:extLst>
          </c:dPt>
          <c:dPt>
            <c:idx val="11"/>
            <c:marker>
              <c:symbol val="diamond"/>
              <c:size val="5"/>
              <c:spPr>
                <a:solidFill>
                  <a:schemeClr val="accent2">
                    <a:lumMod val="75000"/>
                  </a:schemeClr>
                </a:solidFill>
                <a:ln w="9525">
                  <a:noFill/>
                </a:ln>
                <a:effectLst/>
              </c:spPr>
            </c:marker>
            <c:bubble3D val="0"/>
            <c:spPr>
              <a:ln w="19050" cap="rnd">
                <a:solidFill>
                  <a:srgbClr val="BFA288"/>
                </a:solidFill>
                <a:round/>
              </a:ln>
              <a:effectLst/>
            </c:spPr>
            <c:extLst>
              <c:ext xmlns:c16="http://schemas.microsoft.com/office/drawing/2014/chart" uri="{C3380CC4-5D6E-409C-BE32-E72D297353CC}">
                <c16:uniqueId val="{00000031-E230-254F-A8E5-98622336B141}"/>
              </c:ext>
            </c:extLst>
          </c:dPt>
          <c:dPt>
            <c:idx val="15"/>
            <c:marker>
              <c:symbol val="diamond"/>
              <c:size val="5"/>
              <c:spPr>
                <a:solidFill>
                  <a:schemeClr val="accent2">
                    <a:lumMod val="75000"/>
                  </a:schemeClr>
                </a:solidFill>
                <a:ln w="9525">
                  <a:noFill/>
                </a:ln>
                <a:effectLst/>
              </c:spPr>
            </c:marker>
            <c:bubble3D val="0"/>
            <c:spPr>
              <a:ln w="19050" cap="rnd">
                <a:noFill/>
                <a:round/>
              </a:ln>
              <a:effectLst/>
            </c:spPr>
            <c:extLst>
              <c:ext xmlns:c16="http://schemas.microsoft.com/office/drawing/2014/chart" uri="{C3380CC4-5D6E-409C-BE32-E72D297353CC}">
                <c16:uniqueId val="{00000033-E230-254F-A8E5-98622336B141}"/>
              </c:ext>
            </c:extLst>
          </c:dPt>
          <c:dPt>
            <c:idx val="17"/>
            <c:marker>
              <c:symbol val="diamond"/>
              <c:size val="5"/>
              <c:spPr>
                <a:solidFill>
                  <a:schemeClr val="accent2">
                    <a:lumMod val="75000"/>
                  </a:schemeClr>
                </a:solidFill>
                <a:ln w="9525">
                  <a:noFill/>
                </a:ln>
                <a:effectLst/>
              </c:spPr>
            </c:marker>
            <c:bubble3D val="0"/>
            <c:spPr>
              <a:ln w="19050" cap="rnd">
                <a:solidFill>
                  <a:srgbClr val="BFA288"/>
                </a:solidFill>
                <a:round/>
              </a:ln>
              <a:effectLst/>
            </c:spPr>
            <c:extLst>
              <c:ext xmlns:c16="http://schemas.microsoft.com/office/drawing/2014/chart" uri="{C3380CC4-5D6E-409C-BE32-E72D297353CC}">
                <c16:uniqueId val="{00000035-E230-254F-A8E5-98622336B141}"/>
              </c:ext>
            </c:extLst>
          </c:dPt>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1">
                    <c:v/>
                  </c:pt>
                  <c:pt idx="2">
                    <c:v>年龄</c:v>
                  </c:pt>
                  <c:pt idx="3">
                    <c:v/>
                  </c:pt>
                  <c:pt idx="4">
                    <c:v/>
                  </c:pt>
                  <c:pt idx="5">
                    <c:v/>
                  </c:pt>
                  <c:pt idx="6">
                    <c:v/>
                  </c:pt>
                  <c:pt idx="7">
                    <c:v/>
                  </c:pt>
                  <c:pt idx="8">
                    <c:v/>
                  </c:pt>
                  <c:pt idx="9">
                    <c:v>城市等级</c:v>
                  </c:pt>
                  <c:pt idx="10">
                    <c:v/>
                  </c:pt>
                  <c:pt idx="11">
                    <c:v/>
                  </c:pt>
                  <c:pt idx="12">
                    <c:v/>
                  </c:pt>
                  <c:pt idx="13">
                    <c:v/>
                  </c:pt>
                  <c:pt idx="14">
                    <c:v/>
                  </c:pt>
                  <c:pt idx="15">
                    <c:v>购买力</c:v>
                  </c:pt>
                  <c:pt idx="16">
                    <c:v/>
                  </c:pt>
                  <c:pt idx="17">
                    <c:v/>
                  </c:pt>
                  <c:pt idx="18">
                    <c:v/>
                  </c:pt>
                  <c:pt idx="19">
                    <c:v/>
                  </c:pt>
                </c:lvl>
              </c:multiLvlStrCache>
            </c:multiLvlStrRef>
          </c:cat>
          <c:val>
            <c:numRef>
              <c:f>Sheet1!$G$2:$G$21</c:f>
              <c:numCache>
                <c:formatCode>General</c:formatCode>
                <c:ptCount val="20"/>
                <c:pt idx="0">
                  <c:v>95.49282044795335</c:v>
                </c:pt>
                <c:pt idx="1">
                  <c:v>101.5958412742988</c:v>
                </c:pt>
                <c:pt idx="2">
                  <c:v>46.71317601261679</c:v>
                </c:pt>
                <c:pt idx="3">
                  <c:v>86.50600047592968</c:v>
                </c:pt>
                <c:pt idx="4">
                  <c:v>100.3043699168205</c:v>
                </c:pt>
                <c:pt idx="5">
                  <c:v>102.6730804040056</c:v>
                </c:pt>
                <c:pt idx="6">
                  <c:v>102.7558971299761</c:v>
                </c:pt>
                <c:pt idx="7">
                  <c:v>110.5942906953055</c:v>
                </c:pt>
                <c:pt idx="8">
                  <c:v>126.3453053035136</c:v>
                </c:pt>
                <c:pt idx="9">
                  <c:v>120.1893889439028</c:v>
                </c:pt>
                <c:pt idx="10">
                  <c:v>90.8504076429714</c:v>
                </c:pt>
                <c:pt idx="11">
                  <c:v>90.50466146408543</c:v>
                </c:pt>
                <c:pt idx="12">
                  <c:v>74.64708328582309</c:v>
                </c:pt>
                <c:pt idx="13">
                  <c:v>72.1755736186649</c:v>
                </c:pt>
                <c:pt idx="14">
                  <c:v>66.17307980018893</c:v>
                </c:pt>
                <c:pt idx="15">
                  <c:v>35.48686789599556</c:v>
                </c:pt>
                <c:pt idx="16">
                  <c:v>47.78761454366306</c:v>
                </c:pt>
                <c:pt idx="17">
                  <c:v>61.02501095531599</c:v>
                </c:pt>
                <c:pt idx="18">
                  <c:v>83.08795016293402</c:v>
                </c:pt>
                <c:pt idx="19">
                  <c:v>135.8276738815137</c:v>
                </c:pt>
              </c:numCache>
            </c:numRef>
          </c:val>
          <c:smooth val="0"/>
          <c:extLst>
            <c:ext xmlns:c16="http://schemas.microsoft.com/office/drawing/2014/chart" uri="{C3380CC4-5D6E-409C-BE32-E72D297353CC}">
              <c16:uniqueId val="{00000036-E230-254F-A8E5-98622336B141}"/>
            </c:ext>
          </c:extLst>
        </c:ser>
        <c:ser>
          <c:idx val="5"/>
          <c:order val="6"/>
          <c:tx>
            <c:strRef>
              <c:f>Sheet1!$H$1</c:f>
              <c:strCache>
                <c:ptCount val="1"/>
                <c:pt idx="0">
                  <c:v>23.12对比行业tgi</c:v>
                </c:pt>
              </c:strCache>
            </c:strRef>
          </c:tx>
          <c:spPr>
            <a:ln w="19050" cap="rnd">
              <a:solidFill>
                <a:schemeClr val="accent1"/>
              </a:solidFill>
              <a:round/>
            </a:ln>
            <a:effectLst/>
          </c:spPr>
          <c:marker>
            <c:symbol val="diamond"/>
            <c:size val="5"/>
            <c:spPr>
              <a:solidFill>
                <a:schemeClr val="accent1"/>
              </a:solidFill>
              <a:ln w="9525">
                <a:noFill/>
              </a:ln>
              <a:effectLst/>
            </c:spPr>
          </c:marker>
          <c:dPt>
            <c:idx val="2"/>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8-E230-254F-A8E5-98622336B141}"/>
              </c:ext>
            </c:extLst>
          </c:dPt>
          <c:dPt>
            <c:idx val="9"/>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A-E230-254F-A8E5-98622336B141}"/>
              </c:ext>
            </c:extLst>
          </c:dPt>
          <c:dPt>
            <c:idx val="11"/>
            <c:marker>
              <c:symbol val="diamond"/>
              <c:size val="5"/>
              <c:spPr>
                <a:solidFill>
                  <a:schemeClr val="accent1"/>
                </a:solidFill>
                <a:ln w="9525">
                  <a:noFill/>
                </a:ln>
                <a:effectLst/>
              </c:spPr>
            </c:marker>
            <c:bubble3D val="0"/>
            <c:spPr>
              <a:ln w="19050" cap="rnd">
                <a:solidFill>
                  <a:schemeClr val="accent1"/>
                </a:solidFill>
                <a:round/>
              </a:ln>
              <a:effectLst/>
            </c:spPr>
            <c:extLst>
              <c:ext xmlns:c16="http://schemas.microsoft.com/office/drawing/2014/chart" uri="{C3380CC4-5D6E-409C-BE32-E72D297353CC}">
                <c16:uniqueId val="{0000003C-E230-254F-A8E5-98622336B141}"/>
              </c:ext>
            </c:extLst>
          </c:dPt>
          <c:dPt>
            <c:idx val="15"/>
            <c:marker>
              <c:symbol val="diamond"/>
              <c:size val="5"/>
              <c:spPr>
                <a:solidFill>
                  <a:schemeClr val="accent1"/>
                </a:solidFill>
                <a:ln w="9525">
                  <a:noFill/>
                </a:ln>
                <a:effectLst/>
              </c:spPr>
            </c:marker>
            <c:bubble3D val="0"/>
            <c:spPr>
              <a:ln w="19050" cap="rnd">
                <a:noFill/>
                <a:round/>
              </a:ln>
              <a:effectLst/>
            </c:spPr>
            <c:extLst>
              <c:ext xmlns:c16="http://schemas.microsoft.com/office/drawing/2014/chart" uri="{C3380CC4-5D6E-409C-BE32-E72D297353CC}">
                <c16:uniqueId val="{0000003E-E230-254F-A8E5-98622336B141}"/>
              </c:ext>
            </c:extLst>
          </c:dPt>
          <c:dPt>
            <c:idx val="17"/>
            <c:marker>
              <c:symbol val="diamond"/>
              <c:size val="5"/>
              <c:spPr>
                <a:solidFill>
                  <a:schemeClr val="accent1"/>
                </a:solidFill>
                <a:ln w="9525">
                  <a:noFill/>
                </a:ln>
                <a:effectLst/>
              </c:spPr>
            </c:marker>
            <c:bubble3D val="0"/>
            <c:spPr>
              <a:ln w="19050" cap="rnd">
                <a:solidFill>
                  <a:schemeClr val="accent1"/>
                </a:solidFill>
                <a:round/>
              </a:ln>
              <a:effectLst/>
            </c:spPr>
            <c:extLst>
              <c:ext xmlns:c16="http://schemas.microsoft.com/office/drawing/2014/chart" uri="{C3380CC4-5D6E-409C-BE32-E72D297353CC}">
                <c16:uniqueId val="{00000040-E230-254F-A8E5-98622336B141}"/>
              </c:ext>
            </c:extLst>
          </c:dPt>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1">
                    <c:v/>
                  </c:pt>
                  <c:pt idx="2">
                    <c:v>年龄</c:v>
                  </c:pt>
                  <c:pt idx="3">
                    <c:v/>
                  </c:pt>
                  <c:pt idx="4">
                    <c:v/>
                  </c:pt>
                  <c:pt idx="5">
                    <c:v/>
                  </c:pt>
                  <c:pt idx="6">
                    <c:v/>
                  </c:pt>
                  <c:pt idx="7">
                    <c:v/>
                  </c:pt>
                  <c:pt idx="8">
                    <c:v/>
                  </c:pt>
                  <c:pt idx="9">
                    <c:v>城市等级</c:v>
                  </c:pt>
                  <c:pt idx="10">
                    <c:v/>
                  </c:pt>
                  <c:pt idx="11">
                    <c:v/>
                  </c:pt>
                  <c:pt idx="12">
                    <c:v/>
                  </c:pt>
                  <c:pt idx="13">
                    <c:v/>
                  </c:pt>
                  <c:pt idx="14">
                    <c:v/>
                  </c:pt>
                  <c:pt idx="15">
                    <c:v>购买力</c:v>
                  </c:pt>
                  <c:pt idx="16">
                    <c:v/>
                  </c:pt>
                  <c:pt idx="17">
                    <c:v/>
                  </c:pt>
                  <c:pt idx="18">
                    <c:v/>
                  </c:pt>
                  <c:pt idx="19">
                    <c:v/>
                  </c:pt>
                </c:lvl>
              </c:multiLvlStrCache>
            </c:multiLvlStrRef>
          </c:cat>
          <c:val>
            <c:numRef>
              <c:f>Sheet1!$H$2:$H$21</c:f>
              <c:numCache>
                <c:formatCode>General</c:formatCode>
                <c:ptCount val="20"/>
                <c:pt idx="0">
                  <c:v>105.6193566132193</c:v>
                </c:pt>
                <c:pt idx="1">
                  <c:v>97.51681276325398</c:v>
                </c:pt>
                <c:pt idx="2">
                  <c:v>28.06558262579287</c:v>
                </c:pt>
                <c:pt idx="3">
                  <c:v>80.85676419212011</c:v>
                </c:pt>
                <c:pt idx="4">
                  <c:v>113.4567447627785</c:v>
                </c:pt>
                <c:pt idx="5">
                  <c:v>112.5641267455626</c:v>
                </c:pt>
                <c:pt idx="6">
                  <c:v>111.9317956747987</c:v>
                </c:pt>
                <c:pt idx="7">
                  <c:v>108.5467114535744</c:v>
                </c:pt>
                <c:pt idx="8">
                  <c:v>132.6845752575801</c:v>
                </c:pt>
                <c:pt idx="9">
                  <c:v>131.6289261893277</c:v>
                </c:pt>
                <c:pt idx="10">
                  <c:v>87.39731283331307</c:v>
                </c:pt>
                <c:pt idx="11">
                  <c:v>88.12820053600612</c:v>
                </c:pt>
                <c:pt idx="12">
                  <c:v>60.17076610068155</c:v>
                </c:pt>
                <c:pt idx="13">
                  <c:v>65.89280565168187</c:v>
                </c:pt>
                <c:pt idx="14">
                  <c:v>60.21602240025027</c:v>
                </c:pt>
                <c:pt idx="15">
                  <c:v>18.76750607964507</c:v>
                </c:pt>
                <c:pt idx="16">
                  <c:v>32.42893049856634</c:v>
                </c:pt>
                <c:pt idx="17">
                  <c:v>50.75901584538087</c:v>
                </c:pt>
                <c:pt idx="18">
                  <c:v>78.28483956671423</c:v>
                </c:pt>
                <c:pt idx="19">
                  <c:v>166.8614440352971</c:v>
                </c:pt>
              </c:numCache>
            </c:numRef>
          </c:val>
          <c:smooth val="0"/>
          <c:extLst>
            <c:ext xmlns:c16="http://schemas.microsoft.com/office/drawing/2014/chart" uri="{C3380CC4-5D6E-409C-BE32-E72D297353CC}">
              <c16:uniqueId val="{00000041-E230-254F-A8E5-98622336B141}"/>
            </c:ext>
          </c:extLst>
        </c:ser>
        <c:ser>
          <c:idx val="7"/>
          <c:order val="7"/>
          <c:tx>
            <c:strRef>
              <c:f>Sheet1!$I$1</c:f>
              <c:strCache>
                <c:ptCount val="1"/>
                <c:pt idx="0">
                  <c:v>100</c:v>
                </c:pt>
              </c:strCache>
            </c:strRef>
          </c:tx>
          <c:spPr>
            <a:ln w="12700" cap="rnd">
              <a:solidFill>
                <a:schemeClr val="tx2"/>
              </a:solidFill>
              <a:prstDash val="sysDash"/>
              <a:round/>
            </a:ln>
            <a:effectLst/>
          </c:spPr>
          <c:marker>
            <c:symbol val="none"/>
          </c:marker>
          <c:cat>
            <c:multiLvlStrRef>
              <c:f>Sheet1!$A$2:$B$21</c:f>
              <c:multiLvlStrCache>
                <c:ptCount val="20"/>
                <c:lvl>
                  <c:pt idx="0">
                    <c:v>男</c:v>
                  </c:pt>
                  <c:pt idx="1">
                    <c:v>女</c:v>
                  </c:pt>
                  <c:pt idx="2">
                    <c:v>[18,24]</c:v>
                  </c:pt>
                  <c:pt idx="3">
                    <c:v>[25,29]</c:v>
                  </c:pt>
                  <c:pt idx="4">
                    <c:v>[30,34]</c:v>
                  </c:pt>
                  <c:pt idx="5">
                    <c:v>[35,39]</c:v>
                  </c:pt>
                  <c:pt idx="6">
                    <c:v>[40,44]</c:v>
                  </c:pt>
                  <c:pt idx="7">
                    <c:v>[45,49]</c:v>
                  </c:pt>
                  <c:pt idx="8">
                    <c:v>&gt;=50</c:v>
                  </c:pt>
                  <c:pt idx="9">
                    <c:v>1</c:v>
                  </c:pt>
                  <c:pt idx="10">
                    <c:v>2</c:v>
                  </c:pt>
                  <c:pt idx="11">
                    <c:v>3</c:v>
                  </c:pt>
                  <c:pt idx="12">
                    <c:v>4</c:v>
                  </c:pt>
                  <c:pt idx="13">
                    <c:v>5</c:v>
                  </c:pt>
                  <c:pt idx="14">
                    <c:v>6</c:v>
                  </c:pt>
                  <c:pt idx="15">
                    <c:v>L1</c:v>
                  </c:pt>
                  <c:pt idx="16">
                    <c:v>L2</c:v>
                  </c:pt>
                  <c:pt idx="17">
                    <c:v>L3</c:v>
                  </c:pt>
                  <c:pt idx="18">
                    <c:v>L4</c:v>
                  </c:pt>
                  <c:pt idx="19">
                    <c:v>L5</c:v>
                  </c:pt>
                </c:lvl>
                <c:lvl>
                  <c:pt idx="0">
                    <c:v>性别</c:v>
                  </c:pt>
                  <c:pt idx="1">
                    <c:v/>
                  </c:pt>
                  <c:pt idx="2">
                    <c:v>年龄</c:v>
                  </c:pt>
                  <c:pt idx="3">
                    <c:v/>
                  </c:pt>
                  <c:pt idx="4">
                    <c:v/>
                  </c:pt>
                  <c:pt idx="5">
                    <c:v/>
                  </c:pt>
                  <c:pt idx="6">
                    <c:v/>
                  </c:pt>
                  <c:pt idx="7">
                    <c:v/>
                  </c:pt>
                  <c:pt idx="8">
                    <c:v/>
                  </c:pt>
                  <c:pt idx="9">
                    <c:v>城市等级</c:v>
                  </c:pt>
                  <c:pt idx="10">
                    <c:v/>
                  </c:pt>
                  <c:pt idx="11">
                    <c:v/>
                  </c:pt>
                  <c:pt idx="12">
                    <c:v/>
                  </c:pt>
                  <c:pt idx="13">
                    <c:v/>
                  </c:pt>
                  <c:pt idx="14">
                    <c:v/>
                  </c:pt>
                  <c:pt idx="15">
                    <c:v>购买力</c:v>
                  </c:pt>
                  <c:pt idx="16">
                    <c:v/>
                  </c:pt>
                  <c:pt idx="17">
                    <c:v/>
                  </c:pt>
                  <c:pt idx="18">
                    <c:v/>
                  </c:pt>
                  <c:pt idx="19">
                    <c:v/>
                  </c:pt>
                </c:lvl>
              </c:multiLvlStrCache>
            </c:multiLvlStrRef>
          </c:cat>
          <c:val>
            <c:numRef>
              <c:f>Sheet1!$I$2:$I$21</c:f>
              <c:numCache>
                <c:formatCode>General</c:formatCode>
                <c:ptCount val="20"/>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numCache>
            </c:numRef>
          </c:val>
          <c:smooth val="0"/>
          <c:extLst>
            <c:ext xmlns:c16="http://schemas.microsoft.com/office/drawing/2014/chart" uri="{C3380CC4-5D6E-409C-BE32-E72D297353CC}">
              <c16:uniqueId val="{00000042-E230-254F-A8E5-98622336B141}"/>
            </c:ext>
          </c:extLst>
        </c:ser>
        <c:dLbls>
          <c:showLegendKey val="0"/>
          <c:showVal val="0"/>
          <c:showCatName val="0"/>
          <c:showSerName val="0"/>
          <c:showPercent val="0"/>
          <c:showBubbleSize val="0"/>
        </c:dLbls>
        <c:marker val="1"/>
        <c:smooth val="0"/>
        <c:axId val="1140269856"/>
        <c:axId val="1140269312"/>
      </c:lineChart>
      <c:catAx>
        <c:axId val="1131689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23317280"/>
        <c:crosses val="autoZero"/>
        <c:auto val="1"/>
        <c:lblAlgn val="ctr"/>
        <c:lblOffset val="100"/>
        <c:noMultiLvlLbl val="0"/>
      </c:catAx>
      <c:valAx>
        <c:axId val="1023317280"/>
        <c:scaling>
          <c:orientation val="minMax"/>
        </c:scaling>
        <c:delete val="0"/>
        <c:axPos val="l"/>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31689392"/>
        <c:crosses val="autoZero"/>
        <c:crossBetween val="between"/>
      </c:valAx>
      <c:valAx>
        <c:axId val="1140269312"/>
        <c:scaling>
          <c:orientation val="minMax"/>
        </c:scaling>
        <c:delete val="0"/>
        <c:axPos val="r"/>
        <c:numFmt formatCode="0_ " sourceLinked="1"/>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0269856"/>
        <c:crosses val="max"/>
        <c:crossBetween val="between"/>
      </c:valAx>
      <c:catAx>
        <c:axId val="1140269856"/>
        <c:scaling>
          <c:orientation val="minMax"/>
        </c:scaling>
        <c:delete val="1"/>
        <c:axPos val="b"/>
        <c:numFmt formatCode="General" sourceLinked="1"/>
        <c:majorTickMark val="out"/>
        <c:minorTickMark val="none"/>
        <c:tickLblPos val="nextTo"/>
        <c:crossAx val="1140269312"/>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1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a:latin typeface="+mn-ea"/>
          <a:ea typeface="+mn-ea"/>
        </a:defRPr>
      </a:pPr>
      <a:endParaRPr lang="zh-CN"/>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r>
              <a:t>2023年12月胶囊咖啡新老客购买人群画像</a:t>
            </a:r>
          </a:p>
        </c:rich>
      </c:tx>
      <c:overlay val="0"/>
      <c:spPr>
        <a:noFill/>
        <a:ln>
          <a:noFill/>
        </a:ln>
        <a:effectLst/>
      </c:spPr>
      <c:txPr>
        <a:bodyPr rot="0" spcFirstLastPara="1" vertOverflow="ellipsis" vert="horz" wrap="square" anchor="ctr" anchorCtr="1"/>
        <a:lstStyle/>
        <a:p>
          <a:pPr>
            <a:defRPr lang="zh-CN" sz="14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2415104166666664E-2"/>
          <c:y val="0.15222083333333333"/>
          <c:w val="0.92727100694444442"/>
          <c:h val="0.6997662504943114"/>
        </c:manualLayout>
      </c:layout>
      <c:barChart>
        <c:barDir val="col"/>
        <c:grouping val="clustered"/>
        <c:varyColors val="0"/>
        <c:ser>
          <c:idx val="0"/>
          <c:order val="0"/>
          <c:tx>
            <c:strRef>
              <c:f>Sheet1!$C$1</c:f>
              <c:strCache>
                <c:ptCount val="1"/>
                <c:pt idx="0">
                  <c:v>店铺购买人群</c:v>
                </c:pt>
              </c:strCache>
            </c:strRef>
          </c:tx>
          <c:spPr>
            <a:solidFill>
              <a:schemeClr val="accent4"/>
            </a:solidFill>
            <a:ln>
              <a:noFill/>
            </a:ln>
            <a:effectLst/>
          </c:spPr>
          <c:invertIfNegative val="0"/>
          <c:dPt>
            <c:idx val="4"/>
            <c:invertIfNegative val="0"/>
            <c:bubble3D val="0"/>
            <c:spPr>
              <a:solidFill>
                <a:schemeClr val="accent4"/>
              </a:solidFill>
              <a:ln>
                <a:noFill/>
              </a:ln>
              <a:effectLst/>
            </c:spPr>
            <c:extLst>
              <c:ext xmlns:c16="http://schemas.microsoft.com/office/drawing/2014/chart" uri="{C3380CC4-5D6E-409C-BE32-E72D297353CC}">
                <c16:uniqueId val="{00000001-C0C1-BE43-B64C-CCCF4D4CF02D}"/>
              </c:ext>
            </c:extLst>
          </c:dPt>
          <c:dPt>
            <c:idx val="5"/>
            <c:invertIfNegative val="0"/>
            <c:bubble3D val="0"/>
            <c:spPr>
              <a:solidFill>
                <a:schemeClr val="accent4"/>
              </a:solidFill>
              <a:ln>
                <a:noFill/>
              </a:ln>
              <a:effectLst/>
            </c:spPr>
            <c:extLst>
              <c:ext xmlns:c16="http://schemas.microsoft.com/office/drawing/2014/chart" uri="{C3380CC4-5D6E-409C-BE32-E72D297353CC}">
                <c16:uniqueId val="{00000003-C0C1-BE43-B64C-CCCF4D4CF02D}"/>
              </c:ext>
            </c:extLst>
          </c:dPt>
          <c:dPt>
            <c:idx val="6"/>
            <c:invertIfNegative val="0"/>
            <c:bubble3D val="0"/>
            <c:spPr>
              <a:solidFill>
                <a:schemeClr val="accent4"/>
              </a:solidFill>
              <a:ln>
                <a:noFill/>
              </a:ln>
              <a:effectLst/>
            </c:spPr>
            <c:extLst>
              <c:ext xmlns:c16="http://schemas.microsoft.com/office/drawing/2014/chart" uri="{C3380CC4-5D6E-409C-BE32-E72D297353CC}">
                <c16:uniqueId val="{00000005-C0C1-BE43-B64C-CCCF4D4CF02D}"/>
              </c:ext>
            </c:extLst>
          </c:dPt>
          <c:dPt>
            <c:idx val="7"/>
            <c:invertIfNegative val="0"/>
            <c:bubble3D val="0"/>
            <c:spPr>
              <a:solidFill>
                <a:schemeClr val="accent4"/>
              </a:solidFill>
              <a:ln>
                <a:noFill/>
              </a:ln>
              <a:effectLst/>
            </c:spPr>
            <c:extLst>
              <c:ext xmlns:c16="http://schemas.microsoft.com/office/drawing/2014/chart" uri="{C3380CC4-5D6E-409C-BE32-E72D297353CC}">
                <c16:uniqueId val="{00000007-C0C1-BE43-B64C-CCCF4D4CF02D}"/>
              </c:ext>
            </c:extLst>
          </c:dPt>
          <c:dPt>
            <c:idx val="8"/>
            <c:invertIfNegative val="0"/>
            <c:bubble3D val="0"/>
            <c:spPr>
              <a:solidFill>
                <a:schemeClr val="accent4"/>
              </a:solidFill>
              <a:ln>
                <a:noFill/>
              </a:ln>
              <a:effectLst/>
            </c:spPr>
            <c:extLst>
              <c:ext xmlns:c16="http://schemas.microsoft.com/office/drawing/2014/chart" uri="{C3380CC4-5D6E-409C-BE32-E72D297353CC}">
                <c16:uniqueId val="{00000009-C0C1-BE43-B64C-CCCF4D4CF02D}"/>
              </c:ext>
            </c:extLst>
          </c:dPt>
          <c:dPt>
            <c:idx val="11"/>
            <c:invertIfNegative val="0"/>
            <c:bubble3D val="0"/>
            <c:spPr>
              <a:solidFill>
                <a:schemeClr val="accent4"/>
              </a:solidFill>
              <a:ln>
                <a:noFill/>
              </a:ln>
              <a:effectLst/>
            </c:spPr>
            <c:extLst>
              <c:ext xmlns:c16="http://schemas.microsoft.com/office/drawing/2014/chart" uri="{C3380CC4-5D6E-409C-BE32-E72D297353CC}">
                <c16:uniqueId val="{0000000B-C0C1-BE43-B64C-CCCF4D4CF02D}"/>
              </c:ext>
            </c:extLst>
          </c:dPt>
          <c:dPt>
            <c:idx val="13"/>
            <c:invertIfNegative val="0"/>
            <c:bubble3D val="0"/>
            <c:spPr>
              <a:solidFill>
                <a:schemeClr val="accent4"/>
              </a:solidFill>
              <a:ln>
                <a:noFill/>
              </a:ln>
              <a:effectLst/>
            </c:spPr>
            <c:extLst>
              <c:ext xmlns:c16="http://schemas.microsoft.com/office/drawing/2014/chart" uri="{C3380CC4-5D6E-409C-BE32-E72D297353CC}">
                <c16:uniqueId val="{0000000D-C0C1-BE43-B64C-CCCF4D4CF02D}"/>
              </c:ext>
            </c:extLst>
          </c:dPt>
          <c:dPt>
            <c:idx val="16"/>
            <c:invertIfNegative val="0"/>
            <c:bubble3D val="0"/>
            <c:spPr>
              <a:solidFill>
                <a:schemeClr val="accent4"/>
              </a:solidFill>
              <a:ln>
                <a:noFill/>
              </a:ln>
              <a:effectLst/>
            </c:spPr>
            <c:extLst>
              <c:ext xmlns:c16="http://schemas.microsoft.com/office/drawing/2014/chart" uri="{C3380CC4-5D6E-409C-BE32-E72D297353CC}">
                <c16:uniqueId val="{0000000F-C0C1-BE43-B64C-CCCF4D4CF02D}"/>
              </c:ext>
            </c:extLst>
          </c:dPt>
          <c:dPt>
            <c:idx val="17"/>
            <c:invertIfNegative val="0"/>
            <c:bubble3D val="0"/>
            <c:spPr>
              <a:solidFill>
                <a:schemeClr val="accent4"/>
              </a:solidFill>
              <a:ln>
                <a:noFill/>
              </a:ln>
              <a:effectLst/>
            </c:spPr>
            <c:extLst>
              <c:ext xmlns:c16="http://schemas.microsoft.com/office/drawing/2014/chart" uri="{C3380CC4-5D6E-409C-BE32-E72D297353CC}">
                <c16:uniqueId val="{00000011-C0C1-BE43-B64C-CCCF4D4CF02D}"/>
              </c:ext>
            </c:extLst>
          </c:dPt>
          <c:dPt>
            <c:idx val="18"/>
            <c:invertIfNegative val="0"/>
            <c:bubble3D val="0"/>
            <c:spPr>
              <a:solidFill>
                <a:schemeClr val="accent4"/>
              </a:solidFill>
              <a:ln>
                <a:noFill/>
              </a:ln>
              <a:effectLst/>
            </c:spPr>
            <c:extLst>
              <c:ext xmlns:c16="http://schemas.microsoft.com/office/drawing/2014/chart" uri="{C3380CC4-5D6E-409C-BE32-E72D297353CC}">
                <c16:uniqueId val="{00000013-C0C1-BE43-B64C-CCCF4D4CF02D}"/>
              </c:ext>
            </c:extLst>
          </c:dPt>
          <c:dPt>
            <c:idx val="25"/>
            <c:invertIfNegative val="0"/>
            <c:bubble3D val="0"/>
            <c:spPr>
              <a:solidFill>
                <a:schemeClr val="accent4"/>
              </a:solidFill>
              <a:ln>
                <a:noFill/>
              </a:ln>
              <a:effectLst/>
            </c:spPr>
            <c:extLst>
              <c:ext xmlns:c16="http://schemas.microsoft.com/office/drawing/2014/chart" uri="{C3380CC4-5D6E-409C-BE32-E72D297353CC}">
                <c16:uniqueId val="{00000015-C0C1-BE43-B64C-CCCF4D4CF02D}"/>
              </c:ext>
            </c:extLst>
          </c:dPt>
          <c:dPt>
            <c:idx val="26"/>
            <c:invertIfNegative val="0"/>
            <c:bubble3D val="0"/>
            <c:spPr>
              <a:solidFill>
                <a:schemeClr val="accent4"/>
              </a:solidFill>
              <a:ln>
                <a:noFill/>
              </a:ln>
              <a:effectLst/>
            </c:spPr>
            <c:extLst>
              <c:ext xmlns:c16="http://schemas.microsoft.com/office/drawing/2014/chart" uri="{C3380CC4-5D6E-409C-BE32-E72D297353CC}">
                <c16:uniqueId val="{00000017-C0C1-BE43-B64C-CCCF4D4CF02D}"/>
              </c:ext>
            </c:extLst>
          </c:dPt>
          <c:cat>
            <c:multiLvlStrRef>
              <c:f>Sheet1!$A$2:$B$20</c:f>
              <c:multiLvlStrCache>
                <c:ptCount val="19"/>
                <c:lvl>
                  <c:pt idx="0">
                    <c:v>男</c:v>
                  </c:pt>
                  <c:pt idx="1">
                    <c:v>女</c:v>
                  </c:pt>
                  <c:pt idx="2">
                    <c:v>[18,24]</c:v>
                  </c:pt>
                  <c:pt idx="3">
                    <c:v>[25,29]</c:v>
                  </c:pt>
                  <c:pt idx="4">
                    <c:v>[30,34]</c:v>
                  </c:pt>
                  <c:pt idx="5">
                    <c:v>[35,39]</c:v>
                  </c:pt>
                  <c:pt idx="6">
                    <c:v>[40,49]</c:v>
                  </c:pt>
                  <c:pt idx="7">
                    <c:v>&gt;=50</c:v>
                  </c:pt>
                  <c:pt idx="8">
                    <c:v>1</c:v>
                  </c:pt>
                  <c:pt idx="9">
                    <c:v>准1</c:v>
                  </c:pt>
                  <c:pt idx="10">
                    <c:v>2</c:v>
                  </c:pt>
                  <c:pt idx="11">
                    <c:v>3</c:v>
                  </c:pt>
                  <c:pt idx="12">
                    <c:v>4</c:v>
                  </c:pt>
                  <c:pt idx="13">
                    <c:v>5</c:v>
                  </c:pt>
                  <c:pt idx="14">
                    <c:v>L1</c:v>
                  </c:pt>
                  <c:pt idx="15">
                    <c:v>L2</c:v>
                  </c:pt>
                  <c:pt idx="16">
                    <c:v>L3</c:v>
                  </c:pt>
                  <c:pt idx="17">
                    <c:v>L4</c:v>
                  </c:pt>
                  <c:pt idx="18">
                    <c:v>L5</c:v>
                  </c:pt>
                </c:lvl>
                <c:lvl>
                  <c:pt idx="0">
                    <c:v>性别</c:v>
                  </c:pt>
                  <c:pt idx="1">
                    <c:v/>
                  </c:pt>
                  <c:pt idx="2">
                    <c:v>年龄</c:v>
                  </c:pt>
                  <c:pt idx="3">
                    <c:v/>
                  </c:pt>
                  <c:pt idx="4">
                    <c:v/>
                  </c:pt>
                  <c:pt idx="5">
                    <c:v/>
                  </c:pt>
                  <c:pt idx="6">
                    <c:v/>
                  </c:pt>
                  <c:pt idx="7">
                    <c:v/>
                  </c:pt>
                  <c:pt idx="8">
                    <c:v>城市等级</c:v>
                  </c:pt>
                  <c:pt idx="9">
                    <c:v/>
                  </c:pt>
                  <c:pt idx="10">
                    <c:v/>
                  </c:pt>
                  <c:pt idx="11">
                    <c:v/>
                  </c:pt>
                  <c:pt idx="12">
                    <c:v/>
                  </c:pt>
                  <c:pt idx="13">
                    <c:v/>
                  </c:pt>
                  <c:pt idx="14">
                    <c:v>购买力</c:v>
                  </c:pt>
                  <c:pt idx="15">
                    <c:v/>
                  </c:pt>
                  <c:pt idx="16">
                    <c:v/>
                  </c:pt>
                  <c:pt idx="17">
                    <c:v/>
                  </c:pt>
                  <c:pt idx="18">
                    <c:v/>
                  </c:pt>
                </c:lvl>
              </c:multiLvlStrCache>
            </c:multiLvlStrRef>
          </c:cat>
          <c:val>
            <c:numRef>
              <c:f>Sheet1!$C$2:$C$20</c:f>
              <c:numCache>
                <c:formatCode>General</c:formatCode>
                <c:ptCount val="19"/>
                <c:pt idx="0">
                  <c:v>0.3018410573094015</c:v>
                </c:pt>
                <c:pt idx="1">
                  <c:v>0.6979280891094823</c:v>
                </c:pt>
                <c:pt idx="2">
                  <c:v>0.03226178796098574</c:v>
                </c:pt>
                <c:pt idx="3">
                  <c:v>0.1157730709297628</c:v>
                </c:pt>
                <c:pt idx="4">
                  <c:v>0.1951867028337277</c:v>
                </c:pt>
                <c:pt idx="5">
                  <c:v>0.2101344722110002</c:v>
                </c:pt>
                <c:pt idx="6">
                  <c:v>0.279044266174179</c:v>
                </c:pt>
                <c:pt idx="7">
                  <c:v>0.1641368961736019</c:v>
                </c:pt>
                <c:pt idx="8">
                  <c:v>0.4156518727996768</c:v>
                </c:pt>
                <c:pt idx="9">
                  <c:v>0.2967045651295666</c:v>
                </c:pt>
                <c:pt idx="10">
                  <c:v>0.1287008714722687</c:v>
                </c:pt>
                <c:pt idx="11">
                  <c:v>0.02902983782535927</c:v>
                </c:pt>
                <c:pt idx="12">
                  <c:v>0.03318520228545045</c:v>
                </c:pt>
                <c:pt idx="13">
                  <c:v>0.01448606221504011</c:v>
                </c:pt>
                <c:pt idx="14">
                  <c:v>0.008830149477693772</c:v>
                </c:pt>
                <c:pt idx="15">
                  <c:v>0.03635943902579789</c:v>
                </c:pt>
                <c:pt idx="16">
                  <c:v>0.09528481560570208</c:v>
                </c:pt>
                <c:pt idx="17">
                  <c:v>0.2028048710105615</c:v>
                </c:pt>
                <c:pt idx="18">
                  <c:v>0.6538927685115715</c:v>
                </c:pt>
              </c:numCache>
            </c:numRef>
          </c:val>
          <c:extLst>
            <c:ext xmlns:c16="http://schemas.microsoft.com/office/drawing/2014/chart" uri="{C3380CC4-5D6E-409C-BE32-E72D297353CC}">
              <c16:uniqueId val="{00000018-C0C1-BE43-B64C-CCCF4D4CF02D}"/>
            </c:ext>
          </c:extLst>
        </c:ser>
        <c:ser>
          <c:idx val="1"/>
          <c:order val="1"/>
          <c:tx>
            <c:strRef>
              <c:f>Sheet1!$D$1</c:f>
              <c:strCache>
                <c:ptCount val="1"/>
                <c:pt idx="0">
                  <c:v>店铺品牌新客</c:v>
                </c:pt>
              </c:strCache>
            </c:strRef>
          </c:tx>
          <c:spPr>
            <a:solidFill>
              <a:schemeClr val="accent1"/>
            </a:solidFill>
            <a:ln>
              <a:noFill/>
            </a:ln>
            <a:effectLst/>
          </c:spPr>
          <c:invertIfNegative val="0"/>
          <c:dPt>
            <c:idx val="4"/>
            <c:invertIfNegative val="0"/>
            <c:bubble3D val="0"/>
            <c:spPr>
              <a:solidFill>
                <a:schemeClr val="accent1"/>
              </a:solidFill>
              <a:ln>
                <a:noFill/>
              </a:ln>
              <a:effectLst/>
            </c:spPr>
            <c:extLst>
              <c:ext xmlns:c16="http://schemas.microsoft.com/office/drawing/2014/chart" uri="{C3380CC4-5D6E-409C-BE32-E72D297353CC}">
                <c16:uniqueId val="{0000001A-C0C1-BE43-B64C-CCCF4D4CF02D}"/>
              </c:ext>
            </c:extLst>
          </c:dPt>
          <c:dPt>
            <c:idx val="5"/>
            <c:invertIfNegative val="0"/>
            <c:bubble3D val="0"/>
            <c:spPr>
              <a:solidFill>
                <a:schemeClr val="accent1"/>
              </a:solidFill>
              <a:ln>
                <a:noFill/>
              </a:ln>
              <a:effectLst/>
            </c:spPr>
            <c:extLst>
              <c:ext xmlns:c16="http://schemas.microsoft.com/office/drawing/2014/chart" uri="{C3380CC4-5D6E-409C-BE32-E72D297353CC}">
                <c16:uniqueId val="{0000001C-C0C1-BE43-B64C-CCCF4D4CF02D}"/>
              </c:ext>
            </c:extLst>
          </c:dPt>
          <c:dPt>
            <c:idx val="7"/>
            <c:invertIfNegative val="0"/>
            <c:bubble3D val="0"/>
            <c:spPr>
              <a:solidFill>
                <a:schemeClr val="accent1"/>
              </a:solidFill>
              <a:ln>
                <a:noFill/>
              </a:ln>
              <a:effectLst/>
            </c:spPr>
            <c:extLst>
              <c:ext xmlns:c16="http://schemas.microsoft.com/office/drawing/2014/chart" uri="{C3380CC4-5D6E-409C-BE32-E72D297353CC}">
                <c16:uniqueId val="{0000001E-C0C1-BE43-B64C-CCCF4D4CF02D}"/>
              </c:ext>
            </c:extLst>
          </c:dPt>
          <c:dPt>
            <c:idx val="9"/>
            <c:invertIfNegative val="0"/>
            <c:bubble3D val="0"/>
            <c:spPr>
              <a:solidFill>
                <a:schemeClr val="accent1"/>
              </a:solidFill>
              <a:ln>
                <a:noFill/>
              </a:ln>
              <a:effectLst/>
            </c:spPr>
            <c:extLst>
              <c:ext xmlns:c16="http://schemas.microsoft.com/office/drawing/2014/chart" uri="{C3380CC4-5D6E-409C-BE32-E72D297353CC}">
                <c16:uniqueId val="{00000020-C0C1-BE43-B64C-CCCF4D4CF02D}"/>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22-C0C1-BE43-B64C-CCCF4D4CF02D}"/>
              </c:ext>
            </c:extLst>
          </c:dPt>
          <c:dPt>
            <c:idx val="16"/>
            <c:invertIfNegative val="0"/>
            <c:bubble3D val="0"/>
            <c:spPr>
              <a:solidFill>
                <a:schemeClr val="accent1"/>
              </a:solidFill>
              <a:ln>
                <a:noFill/>
              </a:ln>
              <a:effectLst/>
            </c:spPr>
            <c:extLst>
              <c:ext xmlns:c16="http://schemas.microsoft.com/office/drawing/2014/chart" uri="{C3380CC4-5D6E-409C-BE32-E72D297353CC}">
                <c16:uniqueId val="{00000024-C0C1-BE43-B64C-CCCF4D4CF02D}"/>
              </c:ext>
            </c:extLst>
          </c:dPt>
          <c:dPt>
            <c:idx val="17"/>
            <c:invertIfNegative val="0"/>
            <c:bubble3D val="0"/>
            <c:spPr>
              <a:solidFill>
                <a:schemeClr val="accent1"/>
              </a:solidFill>
              <a:ln>
                <a:noFill/>
              </a:ln>
              <a:effectLst/>
            </c:spPr>
            <c:extLst>
              <c:ext xmlns:c16="http://schemas.microsoft.com/office/drawing/2014/chart" uri="{C3380CC4-5D6E-409C-BE32-E72D297353CC}">
                <c16:uniqueId val="{00000026-C0C1-BE43-B64C-CCCF4D4CF02D}"/>
              </c:ext>
            </c:extLst>
          </c:dPt>
          <c:cat>
            <c:multiLvlStrRef>
              <c:f>Sheet1!$A$2:$B$20</c:f>
              <c:multiLvlStrCache>
                <c:ptCount val="19"/>
                <c:lvl>
                  <c:pt idx="0">
                    <c:v>男</c:v>
                  </c:pt>
                  <c:pt idx="1">
                    <c:v>女</c:v>
                  </c:pt>
                  <c:pt idx="2">
                    <c:v>[18,24]</c:v>
                  </c:pt>
                  <c:pt idx="3">
                    <c:v>[25,29]</c:v>
                  </c:pt>
                  <c:pt idx="4">
                    <c:v>[30,34]</c:v>
                  </c:pt>
                  <c:pt idx="5">
                    <c:v>[35,39]</c:v>
                  </c:pt>
                  <c:pt idx="6">
                    <c:v>[40,49]</c:v>
                  </c:pt>
                  <c:pt idx="7">
                    <c:v>&gt;=50</c:v>
                  </c:pt>
                  <c:pt idx="8">
                    <c:v>1</c:v>
                  </c:pt>
                  <c:pt idx="9">
                    <c:v>准1</c:v>
                  </c:pt>
                  <c:pt idx="10">
                    <c:v>2</c:v>
                  </c:pt>
                  <c:pt idx="11">
                    <c:v>3</c:v>
                  </c:pt>
                  <c:pt idx="12">
                    <c:v>4</c:v>
                  </c:pt>
                  <c:pt idx="13">
                    <c:v>5</c:v>
                  </c:pt>
                  <c:pt idx="14">
                    <c:v>L1</c:v>
                  </c:pt>
                  <c:pt idx="15">
                    <c:v>L2</c:v>
                  </c:pt>
                  <c:pt idx="16">
                    <c:v>L3</c:v>
                  </c:pt>
                  <c:pt idx="17">
                    <c:v>L4</c:v>
                  </c:pt>
                  <c:pt idx="18">
                    <c:v>L5</c:v>
                  </c:pt>
                </c:lvl>
                <c:lvl>
                  <c:pt idx="0">
                    <c:v>性别</c:v>
                  </c:pt>
                  <c:pt idx="1">
                    <c:v/>
                  </c:pt>
                  <c:pt idx="2">
                    <c:v>年龄</c:v>
                  </c:pt>
                  <c:pt idx="3">
                    <c:v/>
                  </c:pt>
                  <c:pt idx="4">
                    <c:v/>
                  </c:pt>
                  <c:pt idx="5">
                    <c:v/>
                  </c:pt>
                  <c:pt idx="6">
                    <c:v/>
                  </c:pt>
                  <c:pt idx="7">
                    <c:v/>
                  </c:pt>
                  <c:pt idx="8">
                    <c:v>城市等级</c:v>
                  </c:pt>
                  <c:pt idx="9">
                    <c:v/>
                  </c:pt>
                  <c:pt idx="10">
                    <c:v/>
                  </c:pt>
                  <c:pt idx="11">
                    <c:v/>
                  </c:pt>
                  <c:pt idx="12">
                    <c:v/>
                  </c:pt>
                  <c:pt idx="13">
                    <c:v/>
                  </c:pt>
                  <c:pt idx="14">
                    <c:v>购买力</c:v>
                  </c:pt>
                  <c:pt idx="15">
                    <c:v/>
                  </c:pt>
                  <c:pt idx="16">
                    <c:v/>
                  </c:pt>
                  <c:pt idx="17">
                    <c:v/>
                  </c:pt>
                  <c:pt idx="18">
                    <c:v/>
                  </c:pt>
                </c:lvl>
              </c:multiLvlStrCache>
            </c:multiLvlStrRef>
          </c:cat>
          <c:val>
            <c:numRef>
              <c:f>Sheet1!$D$2:$D$20</c:f>
              <c:numCache>
                <c:formatCode>General</c:formatCode>
                <c:ptCount val="19"/>
                <c:pt idx="0">
                  <c:v>0.3158799624882776</c:v>
                </c:pt>
                <c:pt idx="1">
                  <c:v>0.6834948421381681</c:v>
                </c:pt>
                <c:pt idx="2">
                  <c:v>0.04095029696780244</c:v>
                </c:pt>
                <c:pt idx="3">
                  <c:v>0.1473898093154111</c:v>
                </c:pt>
                <c:pt idx="4">
                  <c:v>0.2152235073460456</c:v>
                </c:pt>
                <c:pt idx="5">
                  <c:v>0.1974054391997499</c:v>
                </c:pt>
                <c:pt idx="6">
                  <c:v>0.2338230697092842</c:v>
                </c:pt>
                <c:pt idx="7">
                  <c:v>0.1614567052203814</c:v>
                </c:pt>
                <c:pt idx="8">
                  <c:v>0.3782432010003126</c:v>
                </c:pt>
                <c:pt idx="9">
                  <c:v>0.3094717099093467</c:v>
                </c:pt>
                <c:pt idx="10">
                  <c:v>0.1269146608315098</c:v>
                </c:pt>
                <c:pt idx="11">
                  <c:v>0.03219756173804314</c:v>
                </c:pt>
                <c:pt idx="12">
                  <c:v>0.03907471084713973</c:v>
                </c:pt>
                <c:pt idx="13">
                  <c:v>0.01641137855579869</c:v>
                </c:pt>
                <c:pt idx="14">
                  <c:v>0.01734917161613004</c:v>
                </c:pt>
                <c:pt idx="15">
                  <c:v>0.0543919974992185</c:v>
                </c:pt>
                <c:pt idx="16">
                  <c:v>0.1245701781806815</c:v>
                </c:pt>
                <c:pt idx="17">
                  <c:v>0.2174116911534855</c:v>
                </c:pt>
                <c:pt idx="18">
                  <c:v>0.5798687089715536</c:v>
                </c:pt>
              </c:numCache>
            </c:numRef>
          </c:val>
          <c:extLst>
            <c:ext xmlns:c16="http://schemas.microsoft.com/office/drawing/2014/chart" uri="{C3380CC4-5D6E-409C-BE32-E72D297353CC}">
              <c16:uniqueId val="{00000027-C0C1-BE43-B64C-CCCF4D4CF02D}"/>
            </c:ext>
          </c:extLst>
        </c:ser>
        <c:ser>
          <c:idx val="2"/>
          <c:order val="2"/>
          <c:tx>
            <c:strRef>
              <c:f>Sheet1!$E$1</c:f>
              <c:strCache>
                <c:ptCount val="1"/>
                <c:pt idx="0">
                  <c:v>店铺品牌老客</c:v>
                </c:pt>
              </c:strCache>
            </c:strRef>
          </c:tx>
          <c:spPr>
            <a:solidFill>
              <a:schemeClr val="accent2"/>
            </a:solidFill>
            <a:ln>
              <a:noFill/>
            </a:ln>
            <a:effectLst/>
          </c:spPr>
          <c:invertIfNegative val="0"/>
          <c:cat>
            <c:multiLvlStrRef>
              <c:f>Sheet1!$A$2:$B$20</c:f>
              <c:multiLvlStrCache>
                <c:ptCount val="19"/>
                <c:lvl>
                  <c:pt idx="0">
                    <c:v>男</c:v>
                  </c:pt>
                  <c:pt idx="1">
                    <c:v>女</c:v>
                  </c:pt>
                  <c:pt idx="2">
                    <c:v>[18,24]</c:v>
                  </c:pt>
                  <c:pt idx="3">
                    <c:v>[25,29]</c:v>
                  </c:pt>
                  <c:pt idx="4">
                    <c:v>[30,34]</c:v>
                  </c:pt>
                  <c:pt idx="5">
                    <c:v>[35,39]</c:v>
                  </c:pt>
                  <c:pt idx="6">
                    <c:v>[40,49]</c:v>
                  </c:pt>
                  <c:pt idx="7">
                    <c:v>&gt;=50</c:v>
                  </c:pt>
                  <c:pt idx="8">
                    <c:v>1</c:v>
                  </c:pt>
                  <c:pt idx="9">
                    <c:v>准1</c:v>
                  </c:pt>
                  <c:pt idx="10">
                    <c:v>2</c:v>
                  </c:pt>
                  <c:pt idx="11">
                    <c:v>3</c:v>
                  </c:pt>
                  <c:pt idx="12">
                    <c:v>4</c:v>
                  </c:pt>
                  <c:pt idx="13">
                    <c:v>5</c:v>
                  </c:pt>
                  <c:pt idx="14">
                    <c:v>L1</c:v>
                  </c:pt>
                  <c:pt idx="15">
                    <c:v>L2</c:v>
                  </c:pt>
                  <c:pt idx="16">
                    <c:v>L3</c:v>
                  </c:pt>
                  <c:pt idx="17">
                    <c:v>L4</c:v>
                  </c:pt>
                  <c:pt idx="18">
                    <c:v>L5</c:v>
                  </c:pt>
                </c:lvl>
                <c:lvl>
                  <c:pt idx="0">
                    <c:v>性别</c:v>
                  </c:pt>
                  <c:pt idx="1">
                    <c:v/>
                  </c:pt>
                  <c:pt idx="2">
                    <c:v>年龄</c:v>
                  </c:pt>
                  <c:pt idx="3">
                    <c:v/>
                  </c:pt>
                  <c:pt idx="4">
                    <c:v/>
                  </c:pt>
                  <c:pt idx="5">
                    <c:v/>
                  </c:pt>
                  <c:pt idx="6">
                    <c:v/>
                  </c:pt>
                  <c:pt idx="7">
                    <c:v/>
                  </c:pt>
                  <c:pt idx="8">
                    <c:v>城市等级</c:v>
                  </c:pt>
                  <c:pt idx="9">
                    <c:v/>
                  </c:pt>
                  <c:pt idx="10">
                    <c:v/>
                  </c:pt>
                  <c:pt idx="11">
                    <c:v/>
                  </c:pt>
                  <c:pt idx="12">
                    <c:v/>
                  </c:pt>
                  <c:pt idx="13">
                    <c:v/>
                  </c:pt>
                  <c:pt idx="14">
                    <c:v>购买力</c:v>
                  </c:pt>
                  <c:pt idx="15">
                    <c:v/>
                  </c:pt>
                  <c:pt idx="16">
                    <c:v/>
                  </c:pt>
                  <c:pt idx="17">
                    <c:v/>
                  </c:pt>
                  <c:pt idx="18">
                    <c:v/>
                  </c:pt>
                </c:lvl>
              </c:multiLvlStrCache>
            </c:multiLvlStrRef>
          </c:cat>
          <c:val>
            <c:numRef>
              <c:f>Sheet1!$E$2:$E$20</c:f>
              <c:numCache>
                <c:formatCode>General</c:formatCode>
                <c:ptCount val="19"/>
                <c:pt idx="0">
                  <c:v>0.2936224723213469</c:v>
                </c:pt>
                <c:pt idx="1">
                  <c:v>0.7063775276786531</c:v>
                </c:pt>
                <c:pt idx="2">
                  <c:v>0.0271754048860829</c:v>
                </c:pt>
                <c:pt idx="3">
                  <c:v>0.09726415957544149</c:v>
                </c:pt>
                <c:pt idx="4">
                  <c:v>0.1834568579009973</c:v>
                </c:pt>
                <c:pt idx="5">
                  <c:v>0.2175862384481654</c:v>
                </c:pt>
                <c:pt idx="6">
                  <c:v>0.3055174306889926</c:v>
                </c:pt>
                <c:pt idx="7">
                  <c:v>0.1657059200292799</c:v>
                </c:pt>
                <c:pt idx="8">
                  <c:v>0.43755146856986</c:v>
                </c:pt>
                <c:pt idx="9">
                  <c:v>0.2892304876932931</c:v>
                </c:pt>
                <c:pt idx="10">
                  <c:v>0.1297465458870894</c:v>
                </c:pt>
                <c:pt idx="11">
                  <c:v>0.0271754048860829</c:v>
                </c:pt>
                <c:pt idx="12">
                  <c:v>0.02973739591911428</c:v>
                </c:pt>
                <c:pt idx="13">
                  <c:v>0.01335895324366365</c:v>
                </c:pt>
                <c:pt idx="14">
                  <c:v>0.003842986549547077</c:v>
                </c:pt>
                <c:pt idx="15">
                  <c:v>0.02580290968981609</c:v>
                </c:pt>
                <c:pt idx="16">
                  <c:v>0.07814072650745722</c:v>
                </c:pt>
                <c:pt idx="17">
                  <c:v>0.1942538201116296</c:v>
                </c:pt>
                <c:pt idx="18">
                  <c:v>0.697227559703541</c:v>
                </c:pt>
              </c:numCache>
            </c:numRef>
          </c:val>
          <c:extLst>
            <c:ext xmlns:c16="http://schemas.microsoft.com/office/drawing/2014/chart" uri="{C3380CC4-5D6E-409C-BE32-E72D297353CC}">
              <c16:uniqueId val="{00000028-C0C1-BE43-B64C-CCCF4D4CF02D}"/>
            </c:ext>
          </c:extLst>
        </c:ser>
        <c:dLbls>
          <c:showLegendKey val="0"/>
          <c:showVal val="0"/>
          <c:showCatName val="0"/>
          <c:showSerName val="0"/>
          <c:showPercent val="0"/>
          <c:showBubbleSize val="0"/>
        </c:dLbls>
        <c:gapWidth val="50"/>
        <c:axId val="1140273120"/>
        <c:axId val="1140279648"/>
      </c:barChart>
      <c:catAx>
        <c:axId val="1140273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0279648"/>
        <c:crosses val="autoZero"/>
        <c:auto val="1"/>
        <c:lblAlgn val="ctr"/>
        <c:lblOffset val="100"/>
        <c:noMultiLvlLbl val="0"/>
      </c:catAx>
      <c:valAx>
        <c:axId val="1140279648"/>
        <c:scaling>
          <c:orientation val="minMax"/>
        </c:scaling>
        <c:delete val="0"/>
        <c:axPos val="l"/>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0273120"/>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lang="zh-CN" sz="11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a:latin typeface="+mn-ea"/>
          <a:ea typeface="+mn-ea"/>
        </a:defRPr>
      </a:pPr>
      <a:endParaRPr lang="zh-CN"/>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8728100777098258E-2"/>
          <c:y val="1.5651329691940018E-2"/>
          <c:w val="0.9812718992229017"/>
          <c:h val="0.96869734061612001"/>
        </c:manualLayout>
      </c:layout>
      <c:barChart>
        <c:barDir val="bar"/>
        <c:grouping val="clustered"/>
        <c:varyColors val="0"/>
        <c:ser>
          <c:idx val="0"/>
          <c:order val="0"/>
          <c:tx>
            <c:strRef>
              <c:f>Sheet1!$B$1</c:f>
              <c:strCache>
                <c:ptCount val="1"/>
                <c:pt idx="0">
                  <c:v>占比</c:v>
                </c:pt>
              </c:strCache>
            </c:strRef>
          </c:tx>
          <c:spPr>
            <a:solidFill>
              <a:schemeClr val="accent5">
                <a:lumMod val="40000"/>
                <a:lumOff val="60000"/>
              </a:schemeClr>
            </a:solidFill>
            <a:ln>
              <a:noFill/>
            </a:ln>
            <a:effectLst/>
          </c:spPr>
          <c:invertIfNegative val="0"/>
          <c:cat>
            <c:strRef>
              <c:f>Sheet1!$A$2:$A$11</c:f>
              <c:strCache>
                <c:ptCount val="10"/>
                <c:pt idx="0">
                  <c:v>厨房电器</c:v>
                </c:pt>
                <c:pt idx="1">
                  <c:v>模玩/动漫/周边/娃圈三坑/桌游</c:v>
                </c:pt>
                <c:pt idx="2">
                  <c:v>家居饰品</c:v>
                </c:pt>
                <c:pt idx="3">
                  <c:v>生活电器</c:v>
                </c:pt>
                <c:pt idx="4">
                  <c:v>住宅家具</c:v>
                </c:pt>
                <c:pt idx="5">
                  <c:v>运动/瑜伽/健身/球迷用品</c:v>
                </c:pt>
                <c:pt idx="6">
                  <c:v>宠物/宠物食品</c:v>
                </c:pt>
                <c:pt idx="7">
                  <c:v>保健食品/膳食营养补充食品</c:v>
                </c:pt>
                <c:pt idx="8">
                  <c:v>自用闲置转让</c:v>
                </c:pt>
                <c:pt idx="9">
                  <c:v>餐饮具</c:v>
                </c:pt>
              </c:strCache>
            </c:strRef>
          </c:cat>
          <c:val>
            <c:numRef>
              <c:f>Sheet1!$B$2:$B$11</c:f>
              <c:numCache>
                <c:formatCode>General</c:formatCode>
                <c:ptCount val="10"/>
                <c:pt idx="0">
                  <c:v>0.3997</c:v>
                </c:pt>
                <c:pt idx="1">
                  <c:v>0.2203</c:v>
                </c:pt>
                <c:pt idx="2">
                  <c:v>0.3271</c:v>
                </c:pt>
                <c:pt idx="3">
                  <c:v>0.2568</c:v>
                </c:pt>
                <c:pt idx="4">
                  <c:v>0.3381</c:v>
                </c:pt>
                <c:pt idx="5">
                  <c:v>0.4149</c:v>
                </c:pt>
                <c:pt idx="6">
                  <c:v>0.2915</c:v>
                </c:pt>
                <c:pt idx="7">
                  <c:v>0.26</c:v>
                </c:pt>
                <c:pt idx="8">
                  <c:v>0.2312</c:v>
                </c:pt>
                <c:pt idx="9">
                  <c:v>0.582</c:v>
                </c:pt>
              </c:numCache>
            </c:numRef>
          </c:val>
          <c:extLst>
            <c:ext xmlns:c16="http://schemas.microsoft.com/office/drawing/2014/chart" uri="{C3380CC4-5D6E-409C-BE32-E72D297353CC}">
              <c16:uniqueId val="{00000000-ED8B-3948-AE64-71F3EF0468A0}"/>
            </c:ext>
          </c:extLst>
        </c:ser>
        <c:dLbls>
          <c:showLegendKey val="0"/>
          <c:showVal val="0"/>
          <c:showCatName val="0"/>
          <c:showSerName val="0"/>
          <c:showPercent val="0"/>
          <c:showBubbleSize val="0"/>
        </c:dLbls>
        <c:gapWidth val="182"/>
        <c:axId val="1140273664"/>
        <c:axId val="1140275296"/>
      </c:barChart>
      <c:catAx>
        <c:axId val="1140273664"/>
        <c:scaling>
          <c:orientation val="maxMin"/>
        </c:scaling>
        <c:delete val="0"/>
        <c:axPos val="l"/>
        <c:numFmt formatCode="General" sourceLinked="1"/>
        <c:majorTickMark val="none"/>
        <c:minorTickMark val="none"/>
        <c:tickLblPos val="none"/>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40275296"/>
        <c:crosses val="autoZero"/>
        <c:auto val="1"/>
        <c:lblAlgn val="ctr"/>
        <c:lblOffset val="100"/>
        <c:noMultiLvlLbl val="0"/>
      </c:catAx>
      <c:valAx>
        <c:axId val="1140275296"/>
        <c:scaling>
          <c:orientation val="minMax"/>
        </c:scaling>
        <c:delete val="1"/>
        <c:axPos val="t"/>
        <c:numFmt formatCode="0%" sourceLinked="1"/>
        <c:majorTickMark val="none"/>
        <c:minorTickMark val="none"/>
        <c:tickLblPos val="nextTo"/>
        <c:crossAx val="1140273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sz="1200" b="1" i="0" u="none" strike="noStrike" baseline="0" dirty="0">
                <a:effectLst/>
              </a:rPr>
              <a:t>市场胶囊</a:t>
            </a:r>
            <a:r>
              <a:rPr lang="zh-CN" altLang="zh-CN" sz="1200" b="1" i="0" u="none" strike="noStrike" baseline="0" dirty="0">
                <a:effectLst/>
              </a:rPr>
              <a:t>咖啡老</a:t>
            </a:r>
            <a:r>
              <a:rPr lang="zh-CN" altLang="en-US" sz="1200" b="1" i="0" u="none" strike="noStrike" baseline="0" dirty="0">
                <a:effectLst/>
              </a:rPr>
              <a:t>客流向</a:t>
            </a:r>
            <a:endParaRPr lang="en-US" altLang="zh-CN" sz="1200" b="1" dirty="0">
              <a:latin typeface="+mn-ea"/>
              <a:ea typeface="+mn-ea"/>
            </a:endParaRPr>
          </a:p>
        </c:rich>
      </c:tx>
      <c:layout>
        <c:manualLayout>
          <c:xMode val="edge"/>
          <c:yMode val="edge"/>
          <c:x val="0.36780711957734646"/>
          <c:y val="3.4041433924138957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0961188519242472"/>
          <c:y val="0.14825911012098369"/>
          <c:w val="0.66762654606467664"/>
          <c:h val="0.79174283419525293"/>
        </c:manualLayout>
      </c:layout>
      <c:barChart>
        <c:barDir val="bar"/>
        <c:grouping val="clustered"/>
        <c:varyColors val="0"/>
        <c:ser>
          <c:idx val="1"/>
          <c:order val="1"/>
          <c:tx>
            <c:strRef>
              <c:f>Sheet1!$B$1</c:f>
              <c:strCache>
                <c:ptCount val="1"/>
                <c:pt idx="0">
                  <c:v>11月购买人数占比</c:v>
                </c:pt>
              </c:strCache>
            </c:strRef>
          </c:tx>
          <c:spPr>
            <a:solidFill>
              <a:schemeClr val="accent2"/>
            </a:solidFill>
            <a:ln>
              <a:noFill/>
            </a:ln>
            <a:effectLst/>
          </c:spPr>
          <c:invertIfNegative val="0"/>
          <c:dLbls>
            <c:dLbl>
              <c:idx val="6"/>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E53-FE4B-8D50-4A29E39C3AE4}"/>
                </c:ext>
              </c:extLst>
            </c:dLbl>
            <c:dLbl>
              <c:idx val="7"/>
              <c:layout>
                <c:manualLayout>
                  <c:x val="-5.8068583499686285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E53-FE4B-8D50-4A29E39C3AE4}"/>
                </c:ext>
              </c:extLst>
            </c:dLbl>
            <c:dLbl>
              <c:idx val="8"/>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E53-FE4B-8D50-4A29E39C3AE4}"/>
                </c:ext>
              </c:extLst>
            </c:dLbl>
            <c:dLbl>
              <c:idx val="9"/>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E53-FE4B-8D50-4A29E39C3AE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65000"/>
                        <a:lumOff val="35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Sheet1!$A$2:$A$10</c:f>
              <c:strCache>
                <c:ptCount val="9"/>
                <c:pt idx="0">
                  <c:v>starbucks/星巴克</c:v>
                </c:pt>
                <c:pt idx="1">
                  <c:v>NESPRESSO/奈斯派索</c:v>
                </c:pt>
                <c:pt idx="2">
                  <c:v>agf</c:v>
                </c:pt>
                <c:pt idx="3">
                  <c:v>Nestle/雀巢</c:v>
                </c:pt>
                <c:pt idx="4">
                  <c:v>DOLCE GUSTO</c:v>
                </c:pt>
                <c:pt idx="5">
                  <c:v>Peet's</c:v>
                </c:pt>
                <c:pt idx="6">
                  <c:v>Illy</c:v>
                </c:pt>
                <c:pt idx="7">
                  <c:v>L'OR（法国）</c:v>
                </c:pt>
                <c:pt idx="8">
                  <c:v>多趣酷思</c:v>
                </c:pt>
              </c:strCache>
            </c:strRef>
          </c:cat>
          <c:val>
            <c:numRef>
              <c:f>Sheet1!$B$2:$B$10</c:f>
              <c:numCache>
                <c:formatCode>General</c:formatCode>
                <c:ptCount val="9"/>
                <c:pt idx="0">
                  <c:v>0.223</c:v>
                </c:pt>
                <c:pt idx="1">
                  <c:v>0.2726</c:v>
                </c:pt>
                <c:pt idx="2">
                  <c:v>0.0791</c:v>
                </c:pt>
                <c:pt idx="3">
                  <c:v>0.075</c:v>
                </c:pt>
                <c:pt idx="4">
                  <c:v>0.0849</c:v>
                </c:pt>
                <c:pt idx="5">
                  <c:v>0.0732</c:v>
                </c:pt>
                <c:pt idx="6">
                  <c:v>0.0269</c:v>
                </c:pt>
                <c:pt idx="7">
                  <c:v>0.0467</c:v>
                </c:pt>
                <c:pt idx="8">
                  <c:v>0.0123</c:v>
                </c:pt>
              </c:numCache>
            </c:numRef>
          </c:val>
          <c:extLst>
            <c:ext xmlns:c16="http://schemas.microsoft.com/office/drawing/2014/chart" uri="{C3380CC4-5D6E-409C-BE32-E72D297353CC}">
              <c16:uniqueId val="{00000004-9E53-FE4B-8D50-4A29E39C3AE4}"/>
            </c:ext>
          </c:extLst>
        </c:ser>
        <c:ser>
          <c:idx val="2"/>
          <c:order val="2"/>
          <c:tx>
            <c:strRef>
              <c:f>Sheet1!$C$1</c:f>
              <c:strCache>
                <c:ptCount val="1"/>
                <c:pt idx="0">
                  <c:v>12月购买人数占比</c:v>
                </c:pt>
              </c:strCache>
            </c:strRef>
          </c:tx>
          <c:spPr>
            <a:solidFill>
              <a:schemeClr val="accent1"/>
            </a:solidFill>
            <a:ln>
              <a:noFill/>
            </a:ln>
            <a:effectLst/>
          </c:spPr>
          <c:invertIfNegative val="0"/>
          <c:dLbls>
            <c:dLbl>
              <c:idx val="6"/>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E53-FE4B-8D50-4A29E39C3AE4}"/>
                </c:ext>
              </c:extLst>
            </c:dLbl>
            <c:dLbl>
              <c:idx val="7"/>
              <c:layout>
                <c:manualLayout>
                  <c:x val="-1.3643679685868935E-2"/>
                  <c:y val="0"/>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9E53-FE4B-8D50-4A29E39C3AE4}"/>
                </c:ext>
              </c:extLst>
            </c:dLbl>
            <c:dLbl>
              <c:idx val="8"/>
              <c:layout>
                <c:manualLayout>
                  <c:x val="-1.0975624847887383E-2"/>
                  <c:y val="0"/>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E53-FE4B-8D50-4A29E39C3AE4}"/>
                </c:ext>
              </c:extLst>
            </c:dLbl>
            <c:dLbl>
              <c:idx val="9"/>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9E53-FE4B-8D50-4A29E39C3AE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Sheet1!$A$2:$A$10</c:f>
              <c:strCache>
                <c:ptCount val="9"/>
                <c:pt idx="0">
                  <c:v>starbucks/星巴克</c:v>
                </c:pt>
                <c:pt idx="1">
                  <c:v>NESPRESSO/奈斯派索</c:v>
                </c:pt>
                <c:pt idx="2">
                  <c:v>agf</c:v>
                </c:pt>
                <c:pt idx="3">
                  <c:v>Nestle/雀巢</c:v>
                </c:pt>
                <c:pt idx="4">
                  <c:v>DOLCE GUSTO</c:v>
                </c:pt>
                <c:pt idx="5">
                  <c:v>Peet's</c:v>
                </c:pt>
                <c:pt idx="6">
                  <c:v>Illy</c:v>
                </c:pt>
                <c:pt idx="7">
                  <c:v>L'OR（法国）</c:v>
                </c:pt>
                <c:pt idx="8">
                  <c:v>多趣酷思</c:v>
                </c:pt>
              </c:strCache>
            </c:strRef>
          </c:cat>
          <c:val>
            <c:numRef>
              <c:f>Sheet1!$C$2:$C$10</c:f>
              <c:numCache>
                <c:formatCode>General</c:formatCode>
                <c:ptCount val="9"/>
                <c:pt idx="0">
                  <c:v>0.2</c:v>
                </c:pt>
                <c:pt idx="1">
                  <c:v>0.1487</c:v>
                </c:pt>
                <c:pt idx="2">
                  <c:v>0.1216</c:v>
                </c:pt>
                <c:pt idx="3">
                  <c:v>0.0997</c:v>
                </c:pt>
                <c:pt idx="4">
                  <c:v>0.077</c:v>
                </c:pt>
                <c:pt idx="5">
                  <c:v>0.063</c:v>
                </c:pt>
                <c:pt idx="6">
                  <c:v>0.0558</c:v>
                </c:pt>
                <c:pt idx="7">
                  <c:v>0.0453</c:v>
                </c:pt>
                <c:pt idx="8">
                  <c:v>0.02</c:v>
                </c:pt>
              </c:numCache>
            </c:numRef>
          </c:val>
          <c:extLst>
            <c:ext xmlns:c16="http://schemas.microsoft.com/office/drawing/2014/chart" uri="{C3380CC4-5D6E-409C-BE32-E72D297353CC}">
              <c16:uniqueId val="{00000009-9E53-FE4B-8D50-4A29E39C3AE4}"/>
            </c:ext>
          </c:extLst>
        </c:ser>
        <c:dLbls>
          <c:showLegendKey val="0"/>
          <c:showVal val="0"/>
          <c:showCatName val="0"/>
          <c:showSerName val="0"/>
          <c:showPercent val="0"/>
          <c:showBubbleSize val="0"/>
        </c:dLbls>
        <c:gapWidth val="100"/>
        <c:axId val="1140282368"/>
        <c:axId val="1140281280"/>
        <c:extLst>
          <c:ext xmlns:c15="http://schemas.microsoft.com/office/drawing/2012/chart" uri="{02D57815-91ED-43cb-92C2-25804820EDAC}">
            <c15:filteredBarSeries>
              <c15:ser>
                <c:idx val="0"/>
                <c:order val="0"/>
                <c:tx>
                  <c:strRef>
                    <c:extLst>
                      <c:ext uri="{02D57815-91ED-43cb-92C2-25804820EDAC}">
                        <c15:formulaRef>
                          <c15:sqref>Sheet1!$D$1</c15:sqref>
                        </c15:formulaRef>
                      </c:ext>
                    </c:extLst>
                    <c:strCache>
                      <c:ptCount val="1"/>
                    </c:strCache>
                  </c:strRef>
                </c:tx>
                <c:spPr>
                  <a:solidFill>
                    <a:schemeClr val="accent2">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50000"/>
                              <a:lumOff val="50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c:ext uri="{CE6537A1-D6FC-4f65-9D91-7224C49458BB}">
                      <c15:showLeaderLines val="1"/>
                      <c15:leaderLines>
                        <c:spPr>
                          <a:ln w="6350" cap="flat" cmpd="sng" algn="ctr">
                            <a:solidFill>
                              <a:schemeClr val="tx1"/>
                            </a:solidFill>
                            <a:prstDash val="solid"/>
                            <a:round/>
                          </a:ln>
                          <a:effectLst/>
                        </c:spPr>
                      </c15:leaderLines>
                    </c:ext>
                  </c:extLst>
                </c:dLbls>
                <c:cat>
                  <c:strRef>
                    <c:extLst>
                      <c:ext uri="{02D57815-91ED-43cb-92C2-25804820EDAC}">
                        <c15:formulaRef>
                          <c15:sqref>Sheet1!$A$2:$A$10</c15:sqref>
                        </c15:formulaRef>
                      </c:ext>
                    </c:extLst>
                    <c:strCache>
                      <c:ptCount val="9"/>
                      <c:pt idx="0">
                        <c:v>starbucks/星巴克</c:v>
                      </c:pt>
                      <c:pt idx="1">
                        <c:v>NESPRESSO/奈斯派索</c:v>
                      </c:pt>
                      <c:pt idx="2">
                        <c:v>Nestle/雀巢</c:v>
                      </c:pt>
                      <c:pt idx="3">
                        <c:v>DOLCE GUSTO</c:v>
                      </c:pt>
                      <c:pt idx="4">
                        <c:v>Peet's</c:v>
                      </c:pt>
                      <c:pt idx="5">
                        <c:v>L'OR（法国）</c:v>
                      </c:pt>
                      <c:pt idx="6">
                        <c:v>Illy</c:v>
                      </c:pt>
                      <c:pt idx="7">
                        <c:v>TASOGARE/隅田川</c:v>
                      </c:pt>
                      <c:pt idx="8">
                        <c:v>多趣酷思</c:v>
                      </c:pt>
                    </c:strCache>
                  </c:strRef>
                </c:cat>
                <c:val>
                  <c:numRef>
                    <c:extLst>
                      <c:ext uri="{02D57815-91ED-43cb-92C2-25804820EDAC}">
                        <c15:formulaRef>
                          <c15:sqref>Sheet1!$D$2:$D$11</c15:sqref>
                        </c15:formulaRef>
                      </c:ext>
                    </c:extLst>
                    <c:numCache>
                      <c:formatCode>General</c:formatCode>
                      <c:ptCount val="10"/>
                    </c:numCache>
                  </c:numRef>
                </c:val>
                <c:extLst>
                  <c:ext xmlns:c16="http://schemas.microsoft.com/office/drawing/2014/chart" uri="{C3380CC4-5D6E-409C-BE32-E72D297353CC}">
                    <c16:uniqueId val="{0000000A-9E53-FE4B-8D50-4A29E39C3AE4}"/>
                  </c:ext>
                </c:extLst>
              </c15:ser>
            </c15:filteredBarSeries>
          </c:ext>
        </c:extLst>
      </c:barChart>
      <c:catAx>
        <c:axId val="114028236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40281280"/>
        <c:crosses val="autoZero"/>
        <c:auto val="1"/>
        <c:lblAlgn val="ctr"/>
        <c:lblOffset val="100"/>
        <c:noMultiLvlLbl val="0"/>
      </c:catAx>
      <c:valAx>
        <c:axId val="1140281280"/>
        <c:scaling>
          <c:orientation val="minMax"/>
        </c:scaling>
        <c:delete val="1"/>
        <c:axPos val="t"/>
        <c:numFmt formatCode="0%" sourceLinked="1"/>
        <c:majorTickMark val="none"/>
        <c:minorTickMark val="none"/>
        <c:tickLblPos val="nextTo"/>
        <c:crossAx val="1140282368"/>
        <c:crosses val="autoZero"/>
        <c:crossBetween val="between"/>
      </c:valAx>
      <c:spPr>
        <a:noFill/>
        <a:ln>
          <a:noFill/>
        </a:ln>
        <a:effectLst/>
      </c:spPr>
    </c:plotArea>
    <c:legend>
      <c:legendPos val="t"/>
      <c:layout>
        <c:manualLayout>
          <c:xMode val="edge"/>
          <c:yMode val="edge"/>
          <c:x val="0.19370112913991402"/>
          <c:y val="6.2265818920559234E-2"/>
          <c:w val="0.74621657395151664"/>
          <c:h val="5.357704216803981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sz="1200"/>
      </a:pPr>
      <a:endParaRPr lang="zh-CN"/>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zh-CN" sz="1200" b="1" i="0" baseline="0" dirty="0">
                <a:effectLst/>
              </a:rPr>
              <a:t>店铺胶囊咖啡老客复购</a:t>
            </a:r>
            <a:endParaRPr lang="zh-CN" altLang="zh-CN" sz="1200" dirty="0">
              <a:effectLst/>
            </a:endParaRPr>
          </a:p>
        </c:rich>
      </c:tx>
      <c:layout>
        <c:manualLayout>
          <c:xMode val="edge"/>
          <c:yMode val="edge"/>
          <c:x val="0.29958384972336005"/>
          <c:y val="2.7969557486272612E-3"/>
        </c:manualLayout>
      </c:layout>
      <c:overlay val="0"/>
      <c:spPr>
        <a:noFill/>
        <a:ln>
          <a:noFill/>
        </a:ln>
        <a:effectLst/>
      </c:spPr>
    </c:title>
    <c:autoTitleDeleted val="0"/>
    <c:plotArea>
      <c:layout>
        <c:manualLayout>
          <c:layoutTarget val="inner"/>
          <c:xMode val="edge"/>
          <c:yMode val="edge"/>
          <c:x val="0.18387339454284007"/>
          <c:y val="0.29883981290296574"/>
          <c:w val="0.77811667172286758"/>
          <c:h val="0.60475227212724414"/>
        </c:manualLayout>
      </c:layout>
      <c:barChart>
        <c:barDir val="col"/>
        <c:grouping val="clustered"/>
        <c:varyColors val="0"/>
        <c:ser>
          <c:idx val="1"/>
          <c:order val="1"/>
          <c:tx>
            <c:strRef>
              <c:f>Sheet1!$B$1</c:f>
              <c:strCache>
                <c:ptCount val="1"/>
                <c:pt idx="0">
                  <c:v>2023.08复购率</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复购本品牌胶囊咖啡</c:v>
                </c:pt>
                <c:pt idx="1">
                  <c:v>流失至竞品胶囊咖啡</c:v>
                </c:pt>
              </c:strCache>
            </c:strRef>
          </c:cat>
          <c:val>
            <c:numRef>
              <c:f>Sheet1!$B$2:$B$3</c:f>
              <c:numCache>
                <c:formatCode>General</c:formatCode>
                <c:ptCount val="2"/>
                <c:pt idx="0">
                  <c:v>0.054880077308155376</c:v>
                </c:pt>
                <c:pt idx="1">
                  <c:v>0.028028166782840123</c:v>
                </c:pt>
              </c:numCache>
            </c:numRef>
          </c:val>
          <c:extLst>
            <c:ext xmlns:c16="http://schemas.microsoft.com/office/drawing/2014/chart" uri="{C3380CC4-5D6E-409C-BE32-E72D297353CC}">
              <c16:uniqueId val="{00000000-AB5F-5346-9A24-5289A1D6563B}"/>
            </c:ext>
          </c:extLst>
        </c:ser>
        <c:ser>
          <c:idx val="2"/>
          <c:order val="2"/>
          <c:tx>
            <c:strRef>
              <c:f>Sheet1!$C$1</c:f>
              <c:strCache>
                <c:ptCount val="1"/>
                <c:pt idx="0">
                  <c:v>2023.09复购率</c:v>
                </c:pt>
              </c:strCache>
            </c:strRef>
          </c:tx>
          <c:spPr>
            <a:solidFill>
              <a:schemeClr val="accent5">
                <a:lumMod val="75000"/>
              </a:schemeClr>
            </a:solidFill>
            <a:ln>
              <a:noFill/>
            </a:ln>
            <a:effectLst/>
          </c:spPr>
          <c:invertIfNegative val="0"/>
          <c:dLbls>
            <c:dLbl>
              <c:idx val="0"/>
              <c:layout>
                <c:manualLayout>
                  <c:x val="0"/>
                  <c:y val="8.8780912243679802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B5F-5346-9A24-5289A1D6563B}"/>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复购本品牌胶囊咖啡</c:v>
                </c:pt>
                <c:pt idx="1">
                  <c:v>流失至竞品胶囊咖啡</c:v>
                </c:pt>
              </c:strCache>
            </c:strRef>
          </c:cat>
          <c:val>
            <c:numRef>
              <c:f>Sheet1!$C$2:$C$3</c:f>
              <c:numCache>
                <c:formatCode>General</c:formatCode>
                <c:ptCount val="2"/>
                <c:pt idx="0">
                  <c:v>0.05876242471820125</c:v>
                </c:pt>
                <c:pt idx="1">
                  <c:v>0.02900257316062628</c:v>
                </c:pt>
              </c:numCache>
            </c:numRef>
          </c:val>
          <c:extLst>
            <c:ext xmlns:c16="http://schemas.microsoft.com/office/drawing/2014/chart" uri="{C3380CC4-5D6E-409C-BE32-E72D297353CC}">
              <c16:uniqueId val="{00000002-AB5F-5346-9A24-5289A1D6563B}"/>
            </c:ext>
          </c:extLst>
        </c:ser>
        <c:dLbls>
          <c:showLegendKey val="0"/>
          <c:showVal val="0"/>
          <c:showCatName val="0"/>
          <c:showSerName val="0"/>
          <c:showPercent val="0"/>
          <c:showBubbleSize val="0"/>
        </c:dLbls>
        <c:gapWidth val="100"/>
        <c:axId val="1140275840"/>
        <c:axId val="1140278560"/>
        <c:extLst>
          <c:ext xmlns:c15="http://schemas.microsoft.com/office/drawing/2012/chart" uri="{02D57815-91ED-43cb-92C2-25804820EDAC}">
            <c15:filteredBarSeries>
              <c15:ser>
                <c:idx val="0"/>
                <c:order val="0"/>
                <c:tx>
                  <c:strRef>
                    <c:extLst>
                      <c:ext uri="{02D57815-91ED-43cb-92C2-25804820EDAC}">
                        <c15:formulaRef>
                          <c15:sqref>Sheet1!$B$1</c15:sqref>
                        </c15:formulaRef>
                      </c:ext>
                    </c:extLst>
                    <c:strCache>
                      <c:ptCount val="1"/>
                      <c:pt idx="0">
                        <c:v>2023.07复购率</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Sheet1!$A$2:$A$3</c15:sqref>
                        </c15:formulaRef>
                      </c:ext>
                    </c:extLst>
                    <c:strCache>
                      <c:ptCount val="2"/>
                      <c:pt idx="0">
                        <c:v>复购本品牌胶囊咖啡</c:v>
                      </c:pt>
                      <c:pt idx="1">
                        <c:v>流失至竞品胶囊咖啡</c:v>
                      </c:pt>
                    </c:strCache>
                  </c:strRef>
                </c:cat>
                <c:val>
                  <c:numRef>
                    <c:extLst>
                      <c:ext uri="{02D57815-91ED-43cb-92C2-25804820EDAC}">
                        <c15:formulaRef>
                          <c15:sqref>Sheet1!$B$2:$B$3</c15:sqref>
                        </c15:formulaRef>
                      </c:ext>
                    </c:extLst>
                    <c:numCache>
                      <c:formatCode>0%</c:formatCode>
                      <c:ptCount val="2"/>
                      <c:pt idx="0">
                        <c:v>3.6999999999999998E-2</c:v>
                      </c:pt>
                      <c:pt idx="1">
                        <c:v>2.1000000000000001E-2</c:v>
                      </c:pt>
                    </c:numCache>
                  </c:numRef>
                </c:val>
                <c:extLst>
                  <c:ext xmlns:c16="http://schemas.microsoft.com/office/drawing/2014/chart" uri="{C3380CC4-5D6E-409C-BE32-E72D297353CC}">
                    <c16:uniqueId val="{00000006-AB5F-5346-9A24-5289A1D6563B}"/>
                  </c:ext>
                </c:extLst>
              </c15:ser>
            </c15:filteredBarSeries>
          </c:ext>
        </c:extLst>
      </c:barChart>
      <c:lineChart>
        <c:grouping val="standard"/>
        <c:varyColors val="0"/>
        <c:ser>
          <c:idx val="3"/>
          <c:order val="3"/>
          <c:tx>
            <c:strRef>
              <c:f>Sheet1!$D$1</c:f>
              <c:strCache>
                <c:ptCount val="1"/>
                <c:pt idx="0">
                  <c:v>人数环比</c:v>
                </c:pt>
              </c:strCache>
            </c:strRef>
          </c:tx>
          <c:spPr>
            <a:ln w="28575" cap="rnd">
              <a:noFill/>
              <a:round/>
            </a:ln>
            <a:effectLst/>
          </c:spPr>
          <c:marker>
            <c:symbol val="picture"/>
            <c:spPr>
              <a:blipFill>
                <a:blip xmlns:r="http://schemas.openxmlformats.org/officeDocument/2006/relationships" r:embed="rId1"/>
                <a:stretch>
                  <a:fillRect/>
                </a:stretch>
              </a:blipFill>
              <a:ln w="25400">
                <a:noFill/>
              </a:ln>
              <a:effectLst/>
            </c:spPr>
          </c:marker>
          <c:dLbls>
            <c:dLbl>
              <c:idx val="0"/>
              <c:layout>
                <c:manualLayout>
                  <c:x val="-7.1848233263558089E-2"/>
                  <c:y val="-4.218561362407184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B5F-5346-9A24-5289A1D6563B}"/>
                </c:ext>
              </c:extLst>
            </c:dLbl>
            <c:dLbl>
              <c:idx val="1"/>
              <c:layout>
                <c:manualLayout>
                  <c:x val="-6.7908641169543912E-2"/>
                  <c:y val="-3.922624988261579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B5F-5346-9A24-5289A1D6563B}"/>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accent6"/>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复购本品牌胶囊咖啡</c:v>
                </c:pt>
                <c:pt idx="1">
                  <c:v>流失至竞品胶囊咖啡</c:v>
                </c:pt>
              </c:strCache>
            </c:strRef>
          </c:cat>
          <c:val>
            <c:numRef>
              <c:f>Sheet1!$D$2:$D$3</c:f>
              <c:numCache>
                <c:formatCode>General</c:formatCode>
                <c:ptCount val="2"/>
                <c:pt idx="0">
                  <c:v>0.06956772750234541</c:v>
                </c:pt>
                <c:pt idx="1">
                  <c:v>0.03363006923837775</c:v>
                </c:pt>
              </c:numCache>
            </c:numRef>
          </c:val>
          <c:smooth val="0"/>
          <c:extLst>
            <c:ext xmlns:c16="http://schemas.microsoft.com/office/drawing/2014/chart" uri="{C3380CC4-5D6E-409C-BE32-E72D297353CC}">
              <c16:uniqueId val="{00000005-AB5F-5346-9A24-5289A1D6563B}"/>
            </c:ext>
          </c:extLst>
        </c:ser>
        <c:dLbls>
          <c:showLegendKey val="0"/>
          <c:showVal val="0"/>
          <c:showCatName val="0"/>
          <c:showSerName val="0"/>
          <c:showPercent val="0"/>
          <c:showBubbleSize val="0"/>
        </c:dLbls>
        <c:marker val="1"/>
        <c:smooth val="0"/>
        <c:axId val="1140274208"/>
        <c:axId val="1140282912"/>
      </c:lineChart>
      <c:catAx>
        <c:axId val="1140275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40278560"/>
        <c:crosses val="autoZero"/>
        <c:auto val="1"/>
        <c:lblAlgn val="ctr"/>
        <c:lblOffset val="100"/>
        <c:noMultiLvlLbl val="0"/>
      </c:catAx>
      <c:valAx>
        <c:axId val="1140278560"/>
        <c:scaling>
          <c:orientation val="minMax"/>
        </c:scaling>
        <c:delete val="0"/>
        <c:axPos val="l"/>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140275840"/>
        <c:crosses val="autoZero"/>
        <c:crossBetween val="between"/>
      </c:valAx>
      <c:valAx>
        <c:axId val="1140282912"/>
        <c:scaling>
          <c:orientation val="minMax"/>
        </c:scaling>
        <c:delete val="0"/>
        <c:axPos val="r"/>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140274208"/>
        <c:crosses val="max"/>
        <c:crossBetween val="between"/>
      </c:valAx>
      <c:catAx>
        <c:axId val="1140274208"/>
        <c:scaling>
          <c:orientation val="minMax"/>
        </c:scaling>
        <c:delete val="1"/>
        <c:axPos val="b"/>
        <c:numFmt formatCode="General" sourceLinked="1"/>
        <c:majorTickMark val="out"/>
        <c:minorTickMark val="none"/>
        <c:tickLblPos val="nextTo"/>
        <c:crossAx val="1140282912"/>
        <c:crosses val="autoZero"/>
        <c:auto val="1"/>
        <c:lblAlgn val="ctr"/>
        <c:lblOffset val="100"/>
        <c:noMultiLvlLbl val="0"/>
      </c:catAx>
      <c:spPr>
        <a:noFill/>
        <a:ln>
          <a:noFill/>
        </a:ln>
        <a:effectLst/>
      </c:spPr>
    </c:plotArea>
    <c:legend>
      <c:legendPos val="t"/>
      <c:layout>
        <c:manualLayout>
          <c:xMode val="edge"/>
          <c:yMode val="edge"/>
          <c:x val="0.21333068506307554"/>
          <c:y val="8.5845229515251142E-2"/>
          <c:w val="0.64244732821727424"/>
          <c:h val="0.1007987663880591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2">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zh-CN" altLang="zh-CN" sz="1200" b="1" i="0" baseline="0" dirty="0">
                <a:effectLst/>
              </a:rPr>
              <a:t>胶囊咖啡品牌复购率</a:t>
            </a:r>
            <a:r>
              <a:rPr lang="en-US" altLang="zh-CN" sz="1200" b="1" i="0" baseline="0" dirty="0">
                <a:effectLst/>
              </a:rPr>
              <a:t>(vs.</a:t>
            </a:r>
            <a:r>
              <a:rPr lang="zh-CN" altLang="zh-CN" sz="1200" b="1" i="0" baseline="0" dirty="0">
                <a:effectLst/>
              </a:rPr>
              <a:t>竞品</a:t>
            </a:r>
            <a:r>
              <a:rPr lang="en-US" altLang="zh-CN" sz="1200" b="1" i="0" baseline="0" dirty="0">
                <a:effectLst/>
              </a:rPr>
              <a:t>)</a:t>
            </a:r>
            <a:endParaRPr lang="zh-CN" altLang="zh-CN" sz="1200" dirty="0">
              <a:effectLst/>
            </a:endParaRPr>
          </a:p>
        </c:rich>
      </c:tx>
      <c:layout>
        <c:manualLayout>
          <c:xMode val="edge"/>
          <c:yMode val="edge"/>
          <c:x val="0.22010853373347611"/>
          <c:y val="0"/>
        </c:manualLayout>
      </c:layout>
      <c:overlay val="0"/>
      <c:spPr>
        <a:noFill/>
        <a:ln>
          <a:noFill/>
        </a:ln>
        <a:effectLst/>
      </c:spPr>
    </c:title>
    <c:autoTitleDeleted val="0"/>
    <c:plotArea>
      <c:layout>
        <c:manualLayout>
          <c:layoutTarget val="inner"/>
          <c:xMode val="edge"/>
          <c:yMode val="edge"/>
          <c:x val="0.14519813381682095"/>
          <c:y val="0.21893699188365368"/>
          <c:w val="0.8548018661831791"/>
          <c:h val="0.68465509314655626"/>
        </c:manualLayout>
      </c:layout>
      <c:barChart>
        <c:barDir val="col"/>
        <c:grouping val="clustered"/>
        <c:varyColors val="0"/>
        <c:ser>
          <c:idx val="1"/>
          <c:order val="1"/>
          <c:tx>
            <c:strRef>
              <c:f>Sheet1!$B$1</c:f>
              <c:strCache>
                <c:ptCount val="1"/>
                <c:pt idx="0">
                  <c:v>23.11复购率</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Nespresso</c:v>
                </c:pt>
                <c:pt idx="1">
                  <c:v>星巴克</c:v>
                </c:pt>
                <c:pt idx="2">
                  <c:v>Illy</c:v>
                </c:pt>
              </c:strCache>
            </c:strRef>
          </c:cat>
          <c:val>
            <c:numRef>
              <c:f>Sheet1!$B$2:$B$4</c:f>
              <c:numCache>
                <c:formatCode>General</c:formatCode>
                <c:ptCount val="3"/>
                <c:pt idx="0">
                  <c:v>0.1</c:v>
                </c:pt>
                <c:pt idx="1">
                  <c:v>0.05862068965517241</c:v>
                </c:pt>
                <c:pt idx="2">
                  <c:v>0.03333333333333333</c:v>
                </c:pt>
              </c:numCache>
            </c:numRef>
          </c:val>
          <c:extLst>
            <c:ext xmlns:c16="http://schemas.microsoft.com/office/drawing/2014/chart" uri="{C3380CC4-5D6E-409C-BE32-E72D297353CC}">
              <c16:uniqueId val="{00000000-A5F0-F84A-817B-7E9E07AA9127}"/>
            </c:ext>
          </c:extLst>
        </c:ser>
        <c:ser>
          <c:idx val="2"/>
          <c:order val="2"/>
          <c:tx>
            <c:strRef>
              <c:f>Sheet1!$C$1</c:f>
              <c:strCache>
                <c:ptCount val="1"/>
                <c:pt idx="0">
                  <c:v>23.12复购率</c:v>
                </c:pt>
              </c:strCache>
            </c:strRef>
          </c:tx>
          <c:spPr>
            <a:solidFill>
              <a:schemeClr val="accent5">
                <a:lumMod val="75000"/>
              </a:schemeClr>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Nespresso</c:v>
                </c:pt>
                <c:pt idx="1">
                  <c:v>星巴克</c:v>
                </c:pt>
                <c:pt idx="2">
                  <c:v>Illy</c:v>
                </c:pt>
              </c:strCache>
            </c:strRef>
          </c:cat>
          <c:val>
            <c:numRef>
              <c:f>Sheet1!$C$2:$C$4</c:f>
              <c:numCache>
                <c:formatCode>General</c:formatCode>
                <c:ptCount val="3"/>
                <c:pt idx="0">
                  <c:v>0.034782608695652174</c:v>
                </c:pt>
                <c:pt idx="1">
                  <c:v>0.03793103448275862</c:v>
                </c:pt>
                <c:pt idx="2">
                  <c:v>0.04</c:v>
                </c:pt>
              </c:numCache>
            </c:numRef>
          </c:val>
          <c:extLst>
            <c:ext xmlns:c16="http://schemas.microsoft.com/office/drawing/2014/chart" uri="{C3380CC4-5D6E-409C-BE32-E72D297353CC}">
              <c16:uniqueId val="{00000001-A5F0-F84A-817B-7E9E07AA9127}"/>
            </c:ext>
          </c:extLst>
        </c:ser>
        <c:dLbls>
          <c:showLegendKey val="0"/>
          <c:showVal val="0"/>
          <c:showCatName val="0"/>
          <c:showSerName val="0"/>
          <c:showPercent val="0"/>
          <c:showBubbleSize val="0"/>
        </c:dLbls>
        <c:gapWidth val="80"/>
        <c:axId val="1140276928"/>
        <c:axId val="1140283456"/>
        <c:extLst>
          <c:ext xmlns:c15="http://schemas.microsoft.com/office/drawing/2012/chart" uri="{02D57815-91ED-43cb-92C2-25804820EDAC}">
            <c15:filteredBarSeries>
              <c15:ser>
                <c:idx val="0"/>
                <c:order val="0"/>
                <c:tx>
                  <c:strRef>
                    <c:extLst>
                      <c:ext uri="{02D57815-91ED-43cb-92C2-25804820EDAC}">
                        <c15:formulaRef>
                          <c15:sqref>Sheet1!$B$1</c15:sqref>
                        </c15:formulaRef>
                      </c:ext>
                    </c:extLst>
                    <c:strCache>
                      <c:ptCount val="1"/>
                      <c:pt idx="0">
                        <c:v>2023.07复购率</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Sheet1!$A$2:$A$4</c15:sqref>
                        </c15:formulaRef>
                      </c:ext>
                    </c:extLst>
                    <c:strCache>
                      <c:ptCount val="3"/>
                      <c:pt idx="0">
                        <c:v>Nespresso</c:v>
                      </c:pt>
                      <c:pt idx="1">
                        <c:v>星巴克</c:v>
                      </c:pt>
                      <c:pt idx="2">
                        <c:v>illy</c:v>
                      </c:pt>
                    </c:strCache>
                  </c:strRef>
                </c:cat>
                <c:val>
                  <c:numRef>
                    <c:extLst>
                      <c:ext uri="{02D57815-91ED-43cb-92C2-25804820EDAC}">
                        <c15:formulaRef>
                          <c15:sqref>Sheet1!$B$2:$B$4</c15:sqref>
                        </c15:formulaRef>
                      </c:ext>
                    </c:extLst>
                    <c:numCache>
                      <c:formatCode>0%</c:formatCode>
                      <c:ptCount val="3"/>
                      <c:pt idx="0">
                        <c:v>3.5000000000000003E-2</c:v>
                      </c:pt>
                      <c:pt idx="1">
                        <c:v>3.7999999999999999E-2</c:v>
                      </c:pt>
                      <c:pt idx="2">
                        <c:v>2.9000000000000001E-2</c:v>
                      </c:pt>
                    </c:numCache>
                  </c:numRef>
                </c:val>
                <c:extLst>
                  <c:ext xmlns:c16="http://schemas.microsoft.com/office/drawing/2014/chart" uri="{C3380CC4-5D6E-409C-BE32-E72D297353CC}">
                    <c16:uniqueId val="{00000006-A5F0-F84A-817B-7E9E07AA9127}"/>
                  </c:ext>
                </c:extLst>
              </c15:ser>
            </c15:filteredBarSeries>
          </c:ext>
        </c:extLst>
      </c:barChart>
      <c:lineChart>
        <c:grouping val="standard"/>
        <c:varyColors val="0"/>
        <c:ser>
          <c:idx val="3"/>
          <c:order val="3"/>
          <c:tx>
            <c:strRef>
              <c:f>Sheet1!$D$1</c:f>
              <c:strCache>
                <c:ptCount val="1"/>
                <c:pt idx="0">
                  <c:v>人数环比</c:v>
                </c:pt>
              </c:strCache>
            </c:strRef>
          </c:tx>
          <c:spPr>
            <a:ln w="28575" cap="rnd">
              <a:noFill/>
              <a:round/>
            </a:ln>
            <a:effectLst/>
          </c:spPr>
          <c:marker>
            <c:symbol val="picture"/>
            <c:spPr>
              <a:blipFill>
                <a:blip xmlns:r="http://schemas.openxmlformats.org/officeDocument/2006/relationships" r:embed="rId1"/>
                <a:stretch>
                  <a:fillRect/>
                </a:stretch>
              </a:blipFill>
              <a:ln w="25400">
                <a:noFill/>
              </a:ln>
              <a:effectLst/>
            </c:spPr>
          </c:marker>
          <c:dPt>
            <c:idx val="1"/>
            <c:marker>
              <c:spPr>
                <a:noFill/>
                <a:ln w="25400">
                  <a:noFill/>
                </a:ln>
                <a:effectLst/>
              </c:spPr>
            </c:marker>
            <c:bubble3D val="0"/>
            <c:extLst>
              <c:ext xmlns:c16="http://schemas.microsoft.com/office/drawing/2014/chart" uri="{C3380CC4-5D6E-409C-BE32-E72D297353CC}">
                <c16:uniqueId val="{00000002-A5F0-F84A-817B-7E9E07AA9127}"/>
              </c:ext>
            </c:extLst>
          </c:dPt>
          <c:dPt>
            <c:idx val="2"/>
            <c:marker>
              <c:spPr>
                <a:blipFill>
                  <a:blip xmlns:r="http://schemas.openxmlformats.org/officeDocument/2006/relationships" r:embed="rId2"/>
                  <a:stretch>
                    <a:fillRect/>
                  </a:stretch>
                </a:blipFill>
                <a:ln w="25400">
                  <a:noFill/>
                </a:ln>
                <a:effectLst/>
              </c:spPr>
            </c:marker>
            <c:bubble3D val="0"/>
            <c:extLst>
              <c:ext xmlns:c16="http://schemas.microsoft.com/office/drawing/2014/chart" uri="{C3380CC4-5D6E-409C-BE32-E72D297353CC}">
                <c16:uniqueId val="{00000003-A5F0-F84A-817B-7E9E07AA9127}"/>
              </c:ext>
            </c:extLst>
          </c:dPt>
          <c:dLbls>
            <c:dLbl>
              <c:idx val="0"/>
              <c:layout>
                <c:manualLayout>
                  <c:x val="-6.5986771705946232E-2"/>
                  <c:y val="-3.626688614115981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5F0-F84A-817B-7E9E07AA9127}"/>
                </c:ext>
              </c:extLst>
            </c:dLbl>
            <c:dLbl>
              <c:idx val="1"/>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zh-CN"/>
                </a:p>
              </c:txPr>
              <c:dLblPos val="t"/>
              <c:showLegendKey val="0"/>
              <c:showVal val="1"/>
              <c:showCatName val="0"/>
              <c:showSerName val="0"/>
              <c:showPercent val="0"/>
              <c:showBubbleSize val="0"/>
              <c:extLst>
                <c:ext xmlns:c16="http://schemas.microsoft.com/office/drawing/2014/chart" uri="{C3380CC4-5D6E-409C-BE32-E72D297353CC}">
                  <c16:uniqueId val="{00000002-A5F0-F84A-817B-7E9E07AA9127}"/>
                </c:ext>
              </c:extLst>
            </c:dLbl>
            <c:dLbl>
              <c:idx val="2"/>
              <c:layout>
                <c:manualLayout>
                  <c:x val="-8.4567123222106105E-2"/>
                  <c:y val="-3.6266886141159783E-2"/>
                </c:manualLayout>
              </c:layout>
              <c:tx>
                <c:rich>
                  <a:bodyPr/>
                  <a:lstStyle/>
                  <a:p>
                    <a:fld id="{33DB0447-F496-416E-A9F1-3E5FC591B4EC}" type="VALUE">
                      <a:rPr lang="en-US" altLang="zh-CN">
                        <a:solidFill>
                          <a:srgbClr val="C00000"/>
                        </a:solidFill>
                      </a:rPr>
                      <a:pPr/>
                      <a:t>[值]</a:t>
                    </a:fld>
                    <a:endParaRPr lang="zh-CN" altLang="en-US"/>
                  </a:p>
                </c:rich>
              </c:tx>
              <c:dLblPos val="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A5F0-F84A-817B-7E9E07AA9127}"/>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accent6"/>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Nespresso</c:v>
                </c:pt>
                <c:pt idx="1">
                  <c:v>星巴克</c:v>
                </c:pt>
                <c:pt idx="2">
                  <c:v>Illy</c:v>
                </c:pt>
              </c:strCache>
            </c:strRef>
          </c:cat>
          <c:val>
            <c:numRef>
              <c:f>Sheet1!$D$2:$D$4</c:f>
              <c:numCache>
                <c:formatCode>General</c:formatCode>
                <c:ptCount val="3"/>
                <c:pt idx="0">
                  <c:v>-0.6521739130434783</c:v>
                </c:pt>
                <c:pt idx="1">
                  <c:v>-0.3529411764705882</c:v>
                </c:pt>
                <c:pt idx="2">
                  <c:v>0.19999999999999996</c:v>
                </c:pt>
              </c:numCache>
            </c:numRef>
          </c:val>
          <c:smooth val="0"/>
          <c:extLst>
            <c:ext xmlns:c16="http://schemas.microsoft.com/office/drawing/2014/chart" uri="{C3380CC4-5D6E-409C-BE32-E72D297353CC}">
              <c16:uniqueId val="{00000005-A5F0-F84A-817B-7E9E07AA9127}"/>
            </c:ext>
          </c:extLst>
        </c:ser>
        <c:dLbls>
          <c:showLegendKey val="0"/>
          <c:showVal val="0"/>
          <c:showCatName val="0"/>
          <c:showSerName val="0"/>
          <c:showPercent val="0"/>
          <c:showBubbleSize val="0"/>
        </c:dLbls>
        <c:marker val="1"/>
        <c:smooth val="0"/>
        <c:axId val="1140284544"/>
        <c:axId val="1140279104"/>
      </c:lineChart>
      <c:catAx>
        <c:axId val="1140276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140283456"/>
        <c:crosses val="autoZero"/>
        <c:auto val="1"/>
        <c:lblAlgn val="ctr"/>
        <c:lblOffset val="100"/>
        <c:noMultiLvlLbl val="0"/>
      </c:catAx>
      <c:valAx>
        <c:axId val="1140283456"/>
        <c:scaling>
          <c:orientation val="minMax"/>
        </c:scaling>
        <c:delete val="0"/>
        <c:axPos val="l"/>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40276928"/>
        <c:crosses val="autoZero"/>
        <c:crossBetween val="between"/>
      </c:valAx>
      <c:valAx>
        <c:axId val="1140279104"/>
        <c:scaling>
          <c:orientation val="minMax"/>
        </c:scaling>
        <c:delete val="0"/>
        <c:axPos val="r"/>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crossAx val="1140284544"/>
        <c:crosses val="max"/>
        <c:crossBetween val="between"/>
      </c:valAx>
      <c:catAx>
        <c:axId val="1140284544"/>
        <c:scaling>
          <c:orientation val="minMax"/>
        </c:scaling>
        <c:delete val="1"/>
        <c:axPos val="b"/>
        <c:numFmt formatCode="General" sourceLinked="1"/>
        <c:majorTickMark val="out"/>
        <c:minorTickMark val="none"/>
        <c:tickLblPos val="nextTo"/>
        <c:crossAx val="1140279104"/>
        <c:crosses val="autoZero"/>
        <c:auto val="1"/>
        <c:lblAlgn val="ctr"/>
        <c:lblOffset val="100"/>
        <c:noMultiLvlLbl val="0"/>
      </c:catAx>
      <c:spPr>
        <a:noFill/>
        <a:ln>
          <a:noFill/>
        </a:ln>
        <a:effectLst/>
      </c:spPr>
    </c:plotArea>
    <c:legend>
      <c:legendPos val="t"/>
      <c:layout>
        <c:manualLayout>
          <c:xMode val="edge"/>
          <c:yMode val="edge"/>
          <c:x val="0.21333068506307554"/>
          <c:y val="8.5845229515251142E-2"/>
          <c:w val="0.64244732821727424"/>
          <c:h val="0.1007987663880591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zh-CN"/>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r>
              <a:rPr lang="en-US" altLang="zh-CN" b="1" dirty="0"/>
              <a:t>Nespresso</a:t>
            </a:r>
            <a:r>
              <a:rPr lang="zh-CN" altLang="en-US" b="1" dirty="0"/>
              <a:t>官旗胶囊咖啡品类广告流量布局</a:t>
            </a:r>
            <a:r>
              <a:rPr lang="en-US" altLang="zh-CN" b="1" dirty="0"/>
              <a:t>&amp;</a:t>
            </a:r>
            <a:r>
              <a:rPr lang="zh-CN" altLang="en-US" b="1" dirty="0"/>
              <a:t>转化率变化</a:t>
            </a:r>
          </a:p>
        </c:rich>
      </c:tx>
      <c:layout>
        <c:manualLayout>
          <c:xMode val="edge"/>
          <c:yMode val="edge"/>
          <c:x val="0.27654384920634922"/>
          <c:y val="4.0732748538011704E-2"/>
        </c:manualLayout>
      </c:layout>
      <c:overlay val="0"/>
      <c:spPr>
        <a:noFill/>
        <a:ln>
          <a:noFill/>
        </a:ln>
        <a:effectLst/>
      </c:spPr>
      <c:txPr>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42918005519E-2"/>
          <c:y val="0.28875360735540684"/>
          <c:w val="0.89419811271848804"/>
          <c:h val="0.5619528167142277"/>
        </c:manualLayout>
      </c:layout>
      <c:barChart>
        <c:barDir val="col"/>
        <c:grouping val="clustered"/>
        <c:varyColors val="0"/>
        <c:ser>
          <c:idx val="1"/>
          <c:order val="0"/>
          <c:tx>
            <c:strRef>
              <c:f>Sheet1!$C$1</c:f>
              <c:strCache>
                <c:ptCount val="1"/>
                <c:pt idx="0">
                  <c:v>22.12访客数</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Sheet1!$A$2:$B$12</c:f>
              <c:multiLvlStrCache>
                <c:ptCount val="11"/>
                <c:lvl>
                  <c:pt idx="0">
                    <c:v>万相台</c:v>
                  </c:pt>
                  <c:pt idx="1">
                    <c:v>引力魔方</c:v>
                  </c:pt>
                  <c:pt idx="2">
                    <c:v>直通车</c:v>
                  </c:pt>
                  <c:pt idx="3">
                    <c:v>品销宝- 品牌专区</c:v>
                  </c:pt>
                  <c:pt idx="4">
                    <c:v>品销宝- 明星店铺</c:v>
                  </c:pt>
                  <c:pt idx="5">
                    <c:v>淘宝客</c:v>
                  </c:pt>
                  <c:pt idx="6">
                    <c:v>流量宝</c:v>
                  </c:pt>
                  <c:pt idx="7">
                    <c:v>UD品牌投放</c:v>
                  </c:pt>
                  <c:pt idx="8">
                    <c:v>超级直播</c:v>
                  </c:pt>
                  <c:pt idx="9">
                    <c:v>超级短视频</c:v>
                  </c:pt>
                  <c:pt idx="10">
                    <c:v>UD效果投放</c:v>
                  </c:pt>
                </c:lvl>
                <c:lvl>
                  <c:pt idx="0">
                    <c:v>效果广告</c:v>
                  </c:pt>
                  <c:pt idx="1">
                    <c:v/>
                  </c:pt>
                  <c:pt idx="2">
                    <c:v/>
                  </c:pt>
                  <c:pt idx="3">
                    <c:v>品牌广告</c:v>
                  </c:pt>
                  <c:pt idx="4">
                    <c:v/>
                  </c:pt>
                  <c:pt idx="5">
                    <c:v>站外广告</c:v>
                  </c:pt>
                  <c:pt idx="6">
                    <c:v/>
                  </c:pt>
                  <c:pt idx="7">
                    <c:v/>
                  </c:pt>
                  <c:pt idx="8">
                    <c:v>内容广告</c:v>
                  </c:pt>
                  <c:pt idx="9">
                    <c:v/>
                  </c:pt>
                  <c:pt idx="10">
                    <c:v>站外广告</c:v>
                  </c:pt>
                </c:lvl>
              </c:multiLvlStrCache>
            </c:multiLvlStrRef>
          </c:cat>
          <c:val>
            <c:numRef>
              <c:f>Sheet1!$C$2:$C$12</c:f>
              <c:numCache>
                <c:formatCode>General</c:formatCode>
                <c:ptCount val="11"/>
                <c:pt idx="0">
                  <c:v>156033.0</c:v>
                </c:pt>
                <c:pt idx="1">
                  <c:v>162867.0</c:v>
                </c:pt>
                <c:pt idx="2">
                  <c:v>44189.0</c:v>
                </c:pt>
                <c:pt idx="3">
                  <c:v>12494.0</c:v>
                </c:pt>
                <c:pt idx="4">
                  <c:v>214.0</c:v>
                </c:pt>
                <c:pt idx="5">
                  <c:v>10204.0</c:v>
                </c:pt>
                <c:pt idx="6">
                  <c:v>70.0</c:v>
                </c:pt>
                <c:pt idx="7">
                  <c:v>40.0</c:v>
                </c:pt>
                <c:pt idx="8">
                  <c:v>317.0</c:v>
                </c:pt>
                <c:pt idx="9">
                  <c:v>0.0</c:v>
                </c:pt>
                <c:pt idx="10">
                  <c:v>4349.0</c:v>
                </c:pt>
              </c:numCache>
            </c:numRef>
          </c:val>
          <c:extLst>
            <c:ext xmlns:c16="http://schemas.microsoft.com/office/drawing/2014/chart" uri="{C3380CC4-5D6E-409C-BE32-E72D297353CC}">
              <c16:uniqueId val="{00000000-7F21-CD4E-A9CD-B40DB2455F60}"/>
            </c:ext>
          </c:extLst>
        </c:ser>
        <c:ser>
          <c:idx val="0"/>
          <c:order val="1"/>
          <c:tx>
            <c:strRef>
              <c:f>Sheet1!$D$1</c:f>
              <c:strCache>
                <c:ptCount val="1"/>
                <c:pt idx="0">
                  <c:v>23.12访客数</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Sheet1!$A$2:$B$12</c:f>
              <c:multiLvlStrCache>
                <c:ptCount val="11"/>
                <c:lvl>
                  <c:pt idx="0">
                    <c:v>万相台</c:v>
                  </c:pt>
                  <c:pt idx="1">
                    <c:v>引力魔方</c:v>
                  </c:pt>
                  <c:pt idx="2">
                    <c:v>直通车</c:v>
                  </c:pt>
                  <c:pt idx="3">
                    <c:v>品销宝- 品牌专区</c:v>
                  </c:pt>
                  <c:pt idx="4">
                    <c:v>品销宝- 明星店铺</c:v>
                  </c:pt>
                  <c:pt idx="5">
                    <c:v>淘宝客</c:v>
                  </c:pt>
                  <c:pt idx="6">
                    <c:v>流量宝</c:v>
                  </c:pt>
                  <c:pt idx="7">
                    <c:v>UD品牌投放</c:v>
                  </c:pt>
                  <c:pt idx="8">
                    <c:v>超级直播</c:v>
                  </c:pt>
                  <c:pt idx="9">
                    <c:v>超级短视频</c:v>
                  </c:pt>
                  <c:pt idx="10">
                    <c:v>UD效果投放</c:v>
                  </c:pt>
                </c:lvl>
                <c:lvl>
                  <c:pt idx="0">
                    <c:v>效果广告</c:v>
                  </c:pt>
                  <c:pt idx="1">
                    <c:v/>
                  </c:pt>
                  <c:pt idx="2">
                    <c:v/>
                  </c:pt>
                  <c:pt idx="3">
                    <c:v>品牌广告</c:v>
                  </c:pt>
                  <c:pt idx="4">
                    <c:v/>
                  </c:pt>
                  <c:pt idx="5">
                    <c:v>站外广告</c:v>
                  </c:pt>
                  <c:pt idx="6">
                    <c:v/>
                  </c:pt>
                  <c:pt idx="7">
                    <c:v/>
                  </c:pt>
                  <c:pt idx="8">
                    <c:v>内容广告</c:v>
                  </c:pt>
                  <c:pt idx="9">
                    <c:v/>
                  </c:pt>
                  <c:pt idx="10">
                    <c:v>站外广告</c:v>
                  </c:pt>
                </c:lvl>
              </c:multiLvlStrCache>
            </c:multiLvlStrRef>
          </c:cat>
          <c:val>
            <c:numRef>
              <c:f>Sheet1!$D$2:$D$12</c:f>
              <c:numCache>
                <c:formatCode>General</c:formatCode>
                <c:ptCount val="11"/>
                <c:pt idx="0">
                  <c:v>66808.0</c:v>
                </c:pt>
                <c:pt idx="1">
                  <c:v>53476.0</c:v>
                </c:pt>
                <c:pt idx="2">
                  <c:v>37046.0</c:v>
                </c:pt>
                <c:pt idx="3">
                  <c:v>9283.0</c:v>
                </c:pt>
                <c:pt idx="4">
                  <c:v>111.0</c:v>
                </c:pt>
                <c:pt idx="5">
                  <c:v>6185.0</c:v>
                </c:pt>
                <c:pt idx="6">
                  <c:v>48.0</c:v>
                </c:pt>
                <c:pt idx="7">
                  <c:v>0.0</c:v>
                </c:pt>
                <c:pt idx="8">
                  <c:v>389.0</c:v>
                </c:pt>
                <c:pt idx="9">
                  <c:v>10523.0</c:v>
                </c:pt>
                <c:pt idx="10">
                  <c:v>1494.0</c:v>
                </c:pt>
              </c:numCache>
            </c:numRef>
          </c:val>
          <c:extLst>
            <c:ext xmlns:c16="http://schemas.microsoft.com/office/drawing/2014/chart" uri="{C3380CC4-5D6E-409C-BE32-E72D297353CC}">
              <c16:uniqueId val="{00000001-7F21-CD4E-A9CD-B40DB2455F60}"/>
            </c:ext>
          </c:extLst>
        </c:ser>
        <c:dLbls>
          <c:showLegendKey val="0"/>
          <c:showVal val="0"/>
          <c:showCatName val="0"/>
          <c:showSerName val="0"/>
          <c:showPercent val="0"/>
          <c:showBubbleSize val="0"/>
        </c:dLbls>
        <c:gapWidth val="75"/>
        <c:axId val="1141444976"/>
        <c:axId val="1141468912"/>
      </c:barChart>
      <c:lineChart>
        <c:grouping val="standard"/>
        <c:varyColors val="0"/>
        <c:ser>
          <c:idx val="3"/>
          <c:order val="2"/>
          <c:tx>
            <c:strRef>
              <c:f>Sheet1!$E$1</c:f>
              <c:strCache>
                <c:ptCount val="1"/>
                <c:pt idx="0">
                  <c:v>22.12支付转化率</c:v>
                </c:pt>
              </c:strCache>
            </c:strRef>
          </c:tx>
          <c:spPr>
            <a:ln w="28575" cap="rnd">
              <a:solidFill>
                <a:schemeClr val="accent2">
                  <a:lumMod val="75000"/>
                </a:schemeClr>
              </a:solidFill>
              <a:round/>
            </a:ln>
            <a:effectLst/>
          </c:spPr>
          <c:marker>
            <c:symbol val="none"/>
          </c:marker>
          <c:cat>
            <c:multiLvlStrRef>
              <c:f>Sheet1!$A$2:$B$12</c:f>
              <c:multiLvlStrCache>
                <c:ptCount val="11"/>
                <c:lvl>
                  <c:pt idx="0">
                    <c:v>万相台</c:v>
                  </c:pt>
                  <c:pt idx="1">
                    <c:v>引力魔方</c:v>
                  </c:pt>
                  <c:pt idx="2">
                    <c:v>直通车</c:v>
                  </c:pt>
                  <c:pt idx="3">
                    <c:v>品销宝- 品牌专区</c:v>
                  </c:pt>
                  <c:pt idx="4">
                    <c:v>品销宝- 明星店铺</c:v>
                  </c:pt>
                  <c:pt idx="5">
                    <c:v>淘宝客</c:v>
                  </c:pt>
                  <c:pt idx="6">
                    <c:v>流量宝</c:v>
                  </c:pt>
                  <c:pt idx="7">
                    <c:v>UD品牌投放</c:v>
                  </c:pt>
                  <c:pt idx="8">
                    <c:v>超级直播</c:v>
                  </c:pt>
                  <c:pt idx="9">
                    <c:v>超级短视频</c:v>
                  </c:pt>
                  <c:pt idx="10">
                    <c:v>UD效果投放</c:v>
                  </c:pt>
                </c:lvl>
                <c:lvl>
                  <c:pt idx="0">
                    <c:v>效果广告</c:v>
                  </c:pt>
                  <c:pt idx="1">
                    <c:v/>
                  </c:pt>
                  <c:pt idx="2">
                    <c:v/>
                  </c:pt>
                  <c:pt idx="3">
                    <c:v>品牌广告</c:v>
                  </c:pt>
                  <c:pt idx="4">
                    <c:v/>
                  </c:pt>
                  <c:pt idx="5">
                    <c:v>站外广告</c:v>
                  </c:pt>
                  <c:pt idx="6">
                    <c:v/>
                  </c:pt>
                  <c:pt idx="7">
                    <c:v/>
                  </c:pt>
                  <c:pt idx="8">
                    <c:v>内容广告</c:v>
                  </c:pt>
                  <c:pt idx="9">
                    <c:v/>
                  </c:pt>
                  <c:pt idx="10">
                    <c:v>站外广告</c:v>
                  </c:pt>
                </c:lvl>
              </c:multiLvlStrCache>
            </c:multiLvlStrRef>
          </c:cat>
          <c:val>
            <c:numRef>
              <c:f>Sheet1!$E$2:$E$12</c:f>
              <c:numCache>
                <c:formatCode>General</c:formatCode>
                <c:ptCount val="11"/>
                <c:pt idx="0">
                  <c:v>0.02641107970749777</c:v>
                </c:pt>
                <c:pt idx="1">
                  <c:v>0.004316405410549712</c:v>
                </c:pt>
                <c:pt idx="2">
                  <c:v>0.04693475751883953</c:v>
                </c:pt>
                <c:pt idx="3">
                  <c:v>0.169921562349928</c:v>
                </c:pt>
                <c:pt idx="4">
                  <c:v>0.08411214953271028</c:v>
                </c:pt>
                <c:pt idx="5">
                  <c:v>0.1393571148569188</c:v>
                </c:pt>
                <c:pt idx="6">
                  <c:v>0.0</c:v>
                </c:pt>
                <c:pt idx="7">
                  <c:v>0.0</c:v>
                </c:pt>
                <c:pt idx="8">
                  <c:v>0.0</c:v>
                </c:pt>
                <c:pt idx="9">
                  <c:v>0.0</c:v>
                </c:pt>
                <c:pt idx="10">
                  <c:v>0.0</c:v>
                </c:pt>
              </c:numCache>
            </c:numRef>
          </c:val>
          <c:smooth val="0"/>
          <c:extLst>
            <c:ext xmlns:c16="http://schemas.microsoft.com/office/drawing/2014/chart" uri="{C3380CC4-5D6E-409C-BE32-E72D297353CC}">
              <c16:uniqueId val="{00000002-7F21-CD4E-A9CD-B40DB2455F60}"/>
            </c:ext>
          </c:extLst>
        </c:ser>
        <c:ser>
          <c:idx val="2"/>
          <c:order val="3"/>
          <c:tx>
            <c:strRef>
              <c:f>Sheet1!$F$1</c:f>
              <c:strCache>
                <c:ptCount val="1"/>
                <c:pt idx="0">
                  <c:v>23.12支付转化率</c:v>
                </c:pt>
              </c:strCache>
            </c:strRef>
          </c:tx>
          <c:spPr>
            <a:ln w="28575" cap="rnd">
              <a:solidFill>
                <a:schemeClr val="accent1">
                  <a:lumMod val="75000"/>
                </a:schemeClr>
              </a:solidFill>
              <a:round/>
            </a:ln>
            <a:effectLst/>
          </c:spPr>
          <c:marker>
            <c:symbol val="none"/>
          </c:marker>
          <c:cat>
            <c:multiLvlStrRef>
              <c:f>Sheet1!$A$2:$B$12</c:f>
              <c:multiLvlStrCache>
                <c:ptCount val="11"/>
                <c:lvl>
                  <c:pt idx="0">
                    <c:v>万相台</c:v>
                  </c:pt>
                  <c:pt idx="1">
                    <c:v>引力魔方</c:v>
                  </c:pt>
                  <c:pt idx="2">
                    <c:v>直通车</c:v>
                  </c:pt>
                  <c:pt idx="3">
                    <c:v>品销宝- 品牌专区</c:v>
                  </c:pt>
                  <c:pt idx="4">
                    <c:v>品销宝- 明星店铺</c:v>
                  </c:pt>
                  <c:pt idx="5">
                    <c:v>淘宝客</c:v>
                  </c:pt>
                  <c:pt idx="6">
                    <c:v>流量宝</c:v>
                  </c:pt>
                  <c:pt idx="7">
                    <c:v>UD品牌投放</c:v>
                  </c:pt>
                  <c:pt idx="8">
                    <c:v>超级直播</c:v>
                  </c:pt>
                  <c:pt idx="9">
                    <c:v>超级短视频</c:v>
                  </c:pt>
                  <c:pt idx="10">
                    <c:v>UD效果投放</c:v>
                  </c:pt>
                </c:lvl>
                <c:lvl>
                  <c:pt idx="0">
                    <c:v>效果广告</c:v>
                  </c:pt>
                  <c:pt idx="1">
                    <c:v/>
                  </c:pt>
                  <c:pt idx="2">
                    <c:v/>
                  </c:pt>
                  <c:pt idx="3">
                    <c:v>品牌广告</c:v>
                  </c:pt>
                  <c:pt idx="4">
                    <c:v/>
                  </c:pt>
                  <c:pt idx="5">
                    <c:v>站外广告</c:v>
                  </c:pt>
                  <c:pt idx="6">
                    <c:v/>
                  </c:pt>
                  <c:pt idx="7">
                    <c:v/>
                  </c:pt>
                  <c:pt idx="8">
                    <c:v>内容广告</c:v>
                  </c:pt>
                  <c:pt idx="9">
                    <c:v/>
                  </c:pt>
                  <c:pt idx="10">
                    <c:v>站外广告</c:v>
                  </c:pt>
                </c:lvl>
              </c:multiLvlStrCache>
            </c:multiLvlStrRef>
          </c:cat>
          <c:val>
            <c:numRef>
              <c:f>Sheet1!$F$2:$F$12</c:f>
              <c:numCache>
                <c:formatCode>General</c:formatCode>
                <c:ptCount val="11"/>
                <c:pt idx="0">
                  <c:v>0.03191234582684709</c:v>
                </c:pt>
                <c:pt idx="1">
                  <c:v>0.001065898720921535</c:v>
                </c:pt>
                <c:pt idx="2">
                  <c:v>0.03582033147978189</c:v>
                </c:pt>
                <c:pt idx="3">
                  <c:v>0.1348701928255952</c:v>
                </c:pt>
                <c:pt idx="4">
                  <c:v>0.09009009009009009</c:v>
                </c:pt>
                <c:pt idx="5">
                  <c:v>0.0772837510105093</c:v>
                </c:pt>
                <c:pt idx="6">
                  <c:v>0.0</c:v>
                </c:pt>
                <c:pt idx="7">
                  <c:v>0.0</c:v>
                </c:pt>
                <c:pt idx="8">
                  <c:v>0.0</c:v>
                </c:pt>
                <c:pt idx="9">
                  <c:v>0.0</c:v>
                </c:pt>
                <c:pt idx="10">
                  <c:v>0.0</c:v>
                </c:pt>
              </c:numCache>
            </c:numRef>
          </c:val>
          <c:smooth val="0"/>
          <c:extLst>
            <c:ext xmlns:c16="http://schemas.microsoft.com/office/drawing/2014/chart" uri="{C3380CC4-5D6E-409C-BE32-E72D297353CC}">
              <c16:uniqueId val="{00000003-7F21-CD4E-A9CD-B40DB2455F60}"/>
            </c:ext>
          </c:extLst>
        </c:ser>
        <c:dLbls>
          <c:showLegendKey val="0"/>
          <c:showVal val="0"/>
          <c:showCatName val="0"/>
          <c:showSerName val="0"/>
          <c:showPercent val="0"/>
          <c:showBubbleSize val="0"/>
        </c:dLbls>
        <c:marker val="1"/>
        <c:smooth val="0"/>
        <c:axId val="1141468368"/>
        <c:axId val="1141442800"/>
      </c:lineChart>
      <c:catAx>
        <c:axId val="1141444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baseline="0">
                <a:solidFill>
                  <a:schemeClr val="tx1">
                    <a:lumMod val="65000"/>
                    <a:lumOff val="35000"/>
                  </a:schemeClr>
                </a:solidFill>
                <a:latin typeface="+mn-ea"/>
                <a:ea typeface="+mn-ea"/>
                <a:cs typeface="+mn-cs"/>
              </a:defRPr>
            </a:pPr>
            <a:endParaRPr lang="zh-CN"/>
          </a:p>
        </c:txPr>
        <c:crossAx val="1141468912"/>
        <c:crosses val="autoZero"/>
        <c:auto val="1"/>
        <c:lblAlgn val="ctr"/>
        <c:lblOffset val="100"/>
        <c:noMultiLvlLbl val="0"/>
      </c:catAx>
      <c:valAx>
        <c:axId val="1141468912"/>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1444976"/>
        <c:crosses val="autoZero"/>
        <c:crossBetween val="between"/>
      </c:valAx>
      <c:valAx>
        <c:axId val="1141442800"/>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1468368"/>
        <c:crosses val="max"/>
        <c:crossBetween val="between"/>
      </c:valAx>
      <c:catAx>
        <c:axId val="1141468368"/>
        <c:scaling>
          <c:orientation val="minMax"/>
        </c:scaling>
        <c:delete val="1"/>
        <c:axPos val="b"/>
        <c:numFmt formatCode="General" sourceLinked="1"/>
        <c:majorTickMark val="out"/>
        <c:minorTickMark val="none"/>
        <c:tickLblPos val="nextTo"/>
        <c:crossAx val="1141442800"/>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ea"/>
                <a:ea typeface="+mn-ea"/>
                <a:cs typeface="+mn-cs"/>
              </a:defRPr>
            </a:pPr>
            <a:r>
              <a:rPr lang="zh-CN" altLang="en-US" sz="1400" b="1" dirty="0">
                <a:latin typeface="+mn-ea"/>
                <a:ea typeface="+mn-ea"/>
              </a:rPr>
              <a:t>购买人数</a:t>
            </a:r>
            <a:endParaRPr lang="en-US" altLang="zh-CN" sz="1400" b="1" dirty="0">
              <a:latin typeface="+mn-ea"/>
              <a:ea typeface="+mn-ea"/>
            </a:endParaRPr>
          </a:p>
        </c:rich>
      </c:tx>
      <c:layout>
        <c:manualLayout>
          <c:xMode val="edge"/>
          <c:yMode val="edge"/>
          <c:x val="0.44149925925925926"/>
          <c:y val="5.3773148148148148E-3"/>
        </c:manualLayout>
      </c:layout>
      <c:overlay val="0"/>
      <c:spPr>
        <a:noFill/>
        <a:ln>
          <a:noFill/>
        </a:ln>
        <a:effectLst/>
      </c:spPr>
    </c:title>
    <c:autoTitleDeleted val="0"/>
    <c:plotArea>
      <c:layout>
        <c:manualLayout>
          <c:layoutTarget val="inner"/>
          <c:xMode val="edge"/>
          <c:yMode val="edge"/>
          <c:x val="0.18460740740740741"/>
          <c:y val="0.29844537037037033"/>
          <c:w val="0.74954074074074084"/>
          <c:h val="0.63696689814814811"/>
        </c:manualLayout>
      </c:layout>
      <c:barChart>
        <c:barDir val="col"/>
        <c:grouping val="stacked"/>
        <c:varyColors val="0"/>
        <c:ser>
          <c:idx val="4"/>
          <c:order val="0"/>
          <c:tx>
            <c:strRef>
              <c:f>Sheet1!$B$1</c:f>
              <c:strCache>
                <c:ptCount val="1"/>
                <c:pt idx="0">
                  <c:v>咖啡机</c:v>
                </c:pt>
              </c:strCache>
            </c:strRef>
          </c:tx>
          <c:spPr>
            <a:solidFill>
              <a:schemeClr val="accent5"/>
            </a:solidFill>
            <a:ln>
              <a:noFill/>
            </a:ln>
            <a:effectLst/>
          </c:spPr>
          <c:invertIfNegative val="0"/>
          <c:dLbls>
            <c:dLbl>
              <c:idx val="0"/>
              <c:tx>
                <c:rich>
                  <a:bodyPr/>
                  <a:lstStyle/>
                  <a:p>
                    <a:r>
                      <a:t>18%</a:t>
                    </a:r>
                  </a:p>
                  <a:p>
                    <a:r>
                      <a:t>6,954</a:t>
                    </a:r>
                  </a:p>
                </c:rich>
              </c:tx>
              <c:showLegendKey val="0"/>
              <c:showVal val="1"/>
              <c:showCatName val="0"/>
              <c:showSerName val="0"/>
              <c:showPercent val="0"/>
              <c:showBubbleSize val="0"/>
            </c:dLbl>
            <c:dLbl>
              <c:idx val="1"/>
              <c:tx>
                <c:rich>
                  <a:bodyPr/>
                  <a:lstStyle/>
                  <a:p>
                    <a:r>
                      <a:t>14%</a:t>
                    </a:r>
                  </a:p>
                  <a:p>
                    <a:r>
                      <a:t>3,003</a:t>
                    </a:r>
                  </a:p>
                </c:rich>
              </c:tx>
              <c:showLegendKey val="0"/>
              <c:showVal val="1"/>
              <c:showCatName val="0"/>
              <c:showSerName val="0"/>
              <c:showPercent val="0"/>
              <c:showBubbleSize val="0"/>
            </c:dLbl>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2022-12</c:v>
                </c:pt>
                <c:pt idx="1">
                  <c:v>2023-12</c:v>
                </c:pt>
              </c:strCache>
            </c:strRef>
          </c:cat>
          <c:val>
            <c:numRef>
              <c:f>Sheet1!$B$2:$B$3</c:f>
              <c:numCache>
                <c:formatCode>General</c:formatCode>
                <c:ptCount val="2"/>
                <c:pt idx="0">
                  <c:v>6954</c:v>
                </c:pt>
                <c:pt idx="1">
                  <c:v>3003</c:v>
                </c:pt>
              </c:numCache>
            </c:numRef>
          </c:val>
          <c:extLst>
            <c:ext xmlns:c16="http://schemas.microsoft.com/office/drawing/2014/chart" uri="{C3380CC4-5D6E-409C-BE32-E72D297353CC}">
              <c16:uniqueId val="{00000002-5BA8-B04D-82B2-A55F44A0D874}"/>
            </c:ext>
          </c:extLst>
        </c:ser>
        <c:ser>
          <c:idx val="0"/>
          <c:order val="1"/>
          <c:tx>
            <c:strRef>
              <c:f>Sheet1!$C$1</c:f>
              <c:strCache>
                <c:ptCount val="1"/>
                <c:pt idx="0">
                  <c:v>胶囊咖啡</c:v>
                </c:pt>
              </c:strCache>
            </c:strRef>
          </c:tx>
          <c:spPr>
            <a:solidFill>
              <a:schemeClr val="accent1"/>
            </a:solidFill>
            <a:ln>
              <a:noFill/>
            </a:ln>
            <a:effectLst/>
          </c:spPr>
          <c:invertIfNegative val="0"/>
          <c:dLbls>
            <c:dLbl>
              <c:idx val="0"/>
              <c:tx>
                <c:rich>
                  <a:bodyPr/>
                  <a:lstStyle/>
                  <a:p>
                    <a:r>
                      <a:t>82%</a:t>
                    </a:r>
                  </a:p>
                  <a:p>
                    <a:r>
                      <a:t>32,010</a:t>
                    </a:r>
                  </a:p>
                </c:rich>
              </c:tx>
              <c:showLegendKey val="0"/>
              <c:showVal val="1"/>
              <c:showCatName val="0"/>
              <c:showSerName val="0"/>
              <c:showPercent val="0"/>
              <c:showBubbleSize val="0"/>
            </c:dLbl>
            <c:dLbl>
              <c:idx val="1"/>
              <c:tx>
                <c:rich>
                  <a:bodyPr/>
                  <a:lstStyle/>
                  <a:p>
                    <a:r>
                      <a:t>85%</a:t>
                    </a:r>
                  </a:p>
                  <a:p>
                    <a:r>
                      <a:t>17,756</a:t>
                    </a:r>
                  </a:p>
                </c:rich>
              </c:tx>
              <c:showLegendKey val="0"/>
              <c:showVal val="1"/>
              <c:showCatName val="0"/>
              <c:showSerName val="0"/>
              <c:showPercent val="0"/>
              <c:showBubbleSize val="0"/>
            </c:dLbl>
            <c:numFmt formatCode="#,##0_);[Red]\(#,##0\)" sourceLinked="0"/>
            <c:spPr>
              <a:noFill/>
              <a:ln>
                <a:noFill/>
              </a:ln>
              <a:effectLst/>
            </c:spPr>
            <c:txPr>
              <a:bodyPr rot="0" spcFirstLastPara="1" vertOverflow="ellipsis" vert="horz" wrap="none" lIns="36000" tIns="19050" rIns="36000" bIns="19050" anchor="ctr" anchorCtr="1">
                <a:spAutoFit/>
              </a:bodyPr>
              <a:lstStyle/>
              <a:p>
                <a:pPr>
                  <a:defRPr sz="900"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2022-12</c:v>
                </c:pt>
                <c:pt idx="1">
                  <c:v>2023-12</c:v>
                </c:pt>
              </c:strCache>
            </c:strRef>
          </c:cat>
          <c:val>
            <c:numRef>
              <c:f>Sheet1!$C$2:$C$3</c:f>
              <c:numCache>
                <c:formatCode>General</c:formatCode>
                <c:ptCount val="2"/>
                <c:pt idx="0">
                  <c:v>32010</c:v>
                </c:pt>
                <c:pt idx="1">
                  <c:v>17756</c:v>
                </c:pt>
              </c:numCache>
            </c:numRef>
          </c:val>
          <c:extLst>
            <c:ext xmlns:c16="http://schemas.microsoft.com/office/drawing/2014/chart" uri="{C3380CC4-5D6E-409C-BE32-E72D297353CC}">
              <c16:uniqueId val="{00000005-5BA8-B04D-82B2-A55F44A0D874}"/>
            </c:ext>
          </c:extLst>
        </c:ser>
        <c:ser>
          <c:idx val="1"/>
          <c:order val="2"/>
          <c:tx>
            <c:strRef>
              <c:f>Sheet1!$D$1</c:f>
              <c:strCache>
                <c:ptCount val="1"/>
                <c:pt idx="0">
                  <c:v>其他咖啡</c:v>
                </c:pt>
              </c:strCache>
            </c:strRef>
          </c:tx>
          <c:spPr>
            <a:solidFill>
              <a:schemeClr val="accent2"/>
            </a:solidFill>
            <a:ln>
              <a:noFill/>
            </a:ln>
            <a:effectLst/>
          </c:spPr>
          <c:invertIfNegative val="0"/>
          <c:dLbls>
            <c:delete val="1"/>
          </c:dLbls>
          <c:cat>
            <c:strRef>
              <c:f>Sheet1!$A$2:$A$3</c:f>
              <c:strCache>
                <c:ptCount val="2"/>
                <c:pt idx="0">
                  <c:v>2022-12</c:v>
                </c:pt>
                <c:pt idx="1">
                  <c:v>2023-12</c:v>
                </c:pt>
              </c:strCache>
            </c:strRef>
          </c:cat>
          <c:val>
            <c:numRef>
              <c:f>Sheet1!$D$2:$D$3</c:f>
              <c:numCache>
                <c:formatCode>General</c:formatCode>
                <c:ptCount val="2"/>
                <c:pt idx="0">
                  <c:v>92</c:v>
                </c:pt>
                <c:pt idx="1">
                  <c:v>70</c:v>
                </c:pt>
              </c:numCache>
            </c:numRef>
          </c:val>
          <c:extLst>
            <c:ext xmlns:c16="http://schemas.microsoft.com/office/drawing/2014/chart" uri="{C3380CC4-5D6E-409C-BE32-E72D297353CC}">
              <c16:uniqueId val="{00000006-5BA8-B04D-82B2-A55F44A0D874}"/>
            </c:ext>
          </c:extLst>
        </c:ser>
        <c:dLbls>
          <c:dLblPos val="ctr"/>
          <c:showLegendKey val="0"/>
          <c:showVal val="1"/>
          <c:showCatName val="0"/>
          <c:showSerName val="0"/>
          <c:showPercent val="0"/>
          <c:showBubbleSize val="0"/>
        </c:dLbls>
        <c:gapWidth val="100"/>
        <c:overlap val="100"/>
        <c:serLines>
          <c:spPr>
            <a:ln w="9525" cap="flat" cmpd="sng" algn="ctr">
              <a:solidFill>
                <a:schemeClr val="tx1">
                  <a:lumMod val="35000"/>
                  <a:lumOff val="65000"/>
                </a:schemeClr>
              </a:solidFill>
              <a:round/>
            </a:ln>
            <a:effectLst/>
          </c:spPr>
        </c:serLines>
        <c:axId val="1010077920"/>
        <c:axId val="1010086080"/>
      </c:barChart>
      <c:catAx>
        <c:axId val="1010077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010086080"/>
        <c:crosses val="autoZero"/>
        <c:auto val="1"/>
        <c:lblAlgn val="ctr"/>
        <c:lblOffset val="100"/>
        <c:noMultiLvlLbl val="0"/>
      </c:catAx>
      <c:valAx>
        <c:axId val="1010086080"/>
        <c:scaling>
          <c:orientation val="minMax"/>
        </c:scaling>
        <c:delete val="1"/>
        <c:axPos val="l"/>
        <c:numFmt formatCode="#,##0_ " sourceLinked="1"/>
        <c:majorTickMark val="none"/>
        <c:minorTickMark val="none"/>
        <c:tickLblPos val="nextTo"/>
        <c:crossAx val="10100779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r>
              <a:rPr lang="en-US" altLang="zh-CN" b="1" dirty="0"/>
              <a:t>Nespresso</a:t>
            </a:r>
            <a:r>
              <a:rPr lang="zh-CN" altLang="en-US" b="1" dirty="0"/>
              <a:t>官旗胶囊咖啡品类平台流量布局</a:t>
            </a:r>
            <a:r>
              <a:rPr lang="en-US" altLang="zh-CN" b="1" dirty="0"/>
              <a:t>&amp;</a:t>
            </a:r>
            <a:r>
              <a:rPr lang="zh-CN" altLang="en-US" b="1" dirty="0"/>
              <a:t>转化率变化</a:t>
            </a:r>
          </a:p>
        </c:rich>
      </c:tx>
      <c:layout>
        <c:manualLayout>
          <c:xMode val="edge"/>
          <c:yMode val="edge"/>
          <c:x val="0.26293333333333335"/>
          <c:y val="4.0847953216374272E-2"/>
        </c:manualLayout>
      </c:layout>
      <c:overlay val="0"/>
      <c:spPr>
        <a:noFill/>
        <a:ln>
          <a:noFill/>
        </a:ln>
        <a:effectLst/>
      </c:spPr>
      <c:txPr>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20510226602E-2"/>
          <c:y val="0.24489532748972617"/>
          <c:w val="0.89419811271848804"/>
          <c:h val="0.65582605800208549"/>
        </c:manualLayout>
      </c:layout>
      <c:barChart>
        <c:barDir val="col"/>
        <c:grouping val="clustered"/>
        <c:varyColors val="0"/>
        <c:ser>
          <c:idx val="1"/>
          <c:order val="0"/>
          <c:tx>
            <c:strRef>
              <c:f>Sheet1!$B$1</c:f>
              <c:strCache>
                <c:ptCount val="1"/>
                <c:pt idx="0">
                  <c:v>22.12访客数</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我的淘宝</c:v>
                </c:pt>
                <c:pt idx="2">
                  <c:v>购物车</c:v>
                </c:pt>
                <c:pt idx="3">
                  <c:v>手淘淘宝直播</c:v>
                </c:pt>
                <c:pt idx="4">
                  <c:v>淘内待分类</c:v>
                </c:pt>
                <c:pt idx="5">
                  <c:v>手淘推荐</c:v>
                </c:pt>
                <c:pt idx="6">
                  <c:v>手淘旺信</c:v>
                </c:pt>
              </c:strCache>
            </c:strRef>
          </c:cat>
          <c:val>
            <c:numRef>
              <c:f>Sheet1!$B$2:$B$8</c:f>
              <c:numCache>
                <c:formatCode>General</c:formatCode>
                <c:ptCount val="7"/>
                <c:pt idx="0">
                  <c:v>38716.0</c:v>
                </c:pt>
                <c:pt idx="1">
                  <c:v>36565.0</c:v>
                </c:pt>
                <c:pt idx="2">
                  <c:v>36382.0</c:v>
                </c:pt>
                <c:pt idx="3">
                  <c:v>20564.0</c:v>
                </c:pt>
                <c:pt idx="4">
                  <c:v>21057.0</c:v>
                </c:pt>
                <c:pt idx="5">
                  <c:v>27692.0</c:v>
                </c:pt>
                <c:pt idx="6">
                  <c:v>7114.0</c:v>
                </c:pt>
              </c:numCache>
            </c:numRef>
          </c:val>
          <c:extLst>
            <c:ext xmlns:c16="http://schemas.microsoft.com/office/drawing/2014/chart" uri="{C3380CC4-5D6E-409C-BE32-E72D297353CC}">
              <c16:uniqueId val="{00000000-69CC-5B46-9FA5-960AFAC45CE0}"/>
            </c:ext>
          </c:extLst>
        </c:ser>
        <c:ser>
          <c:idx val="0"/>
          <c:order val="1"/>
          <c:tx>
            <c:strRef>
              <c:f>Sheet1!$C$1</c:f>
              <c:strCache>
                <c:ptCount val="1"/>
                <c:pt idx="0">
                  <c:v>23.12访客数</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我的淘宝</c:v>
                </c:pt>
                <c:pt idx="2">
                  <c:v>购物车</c:v>
                </c:pt>
                <c:pt idx="3">
                  <c:v>手淘淘宝直播</c:v>
                </c:pt>
                <c:pt idx="4">
                  <c:v>淘内待分类</c:v>
                </c:pt>
                <c:pt idx="5">
                  <c:v>手淘推荐</c:v>
                </c:pt>
                <c:pt idx="6">
                  <c:v>手淘旺信</c:v>
                </c:pt>
              </c:strCache>
            </c:strRef>
          </c:cat>
          <c:val>
            <c:numRef>
              <c:f>Sheet1!$C$2:$C$8</c:f>
              <c:numCache>
                <c:formatCode>General</c:formatCode>
                <c:ptCount val="7"/>
                <c:pt idx="0">
                  <c:v>41380.0</c:v>
                </c:pt>
                <c:pt idx="1">
                  <c:v>21110.0</c:v>
                </c:pt>
                <c:pt idx="2">
                  <c:v>19786.0</c:v>
                </c:pt>
                <c:pt idx="3">
                  <c:v>19231.0</c:v>
                </c:pt>
                <c:pt idx="4">
                  <c:v>9930.0</c:v>
                </c:pt>
                <c:pt idx="5">
                  <c:v>7263.0</c:v>
                </c:pt>
                <c:pt idx="6">
                  <c:v>5014.0</c:v>
                </c:pt>
              </c:numCache>
            </c:numRef>
          </c:val>
          <c:extLst>
            <c:ext xmlns:c16="http://schemas.microsoft.com/office/drawing/2014/chart" uri="{C3380CC4-5D6E-409C-BE32-E72D297353CC}">
              <c16:uniqueId val="{00000001-69CC-5B46-9FA5-960AFAC45CE0}"/>
            </c:ext>
          </c:extLst>
        </c:ser>
        <c:dLbls>
          <c:showLegendKey val="0"/>
          <c:showVal val="0"/>
          <c:showCatName val="0"/>
          <c:showSerName val="0"/>
          <c:showPercent val="0"/>
          <c:showBubbleSize val="0"/>
        </c:dLbls>
        <c:gapWidth val="75"/>
        <c:axId val="1141470000"/>
        <c:axId val="1141456400"/>
      </c:barChart>
      <c:lineChart>
        <c:grouping val="standard"/>
        <c:varyColors val="0"/>
        <c:ser>
          <c:idx val="3"/>
          <c:order val="2"/>
          <c:tx>
            <c:strRef>
              <c:f>Sheet1!$D$1</c:f>
              <c:strCache>
                <c:ptCount val="1"/>
                <c:pt idx="0">
                  <c:v>22.12支付转化率</c:v>
                </c:pt>
              </c:strCache>
            </c:strRef>
          </c:tx>
          <c:spPr>
            <a:ln w="19050" cap="rnd">
              <a:solidFill>
                <a:schemeClr val="accent2">
                  <a:lumMod val="75000"/>
                </a:schemeClr>
              </a:solidFill>
              <a:round/>
            </a:ln>
            <a:effectLst/>
          </c:spPr>
          <c:marker>
            <c:symbol val="none"/>
          </c:marker>
          <c:cat>
            <c:strRef>
              <c:f>Sheet1!$A$2:$A$8</c:f>
              <c:strCache>
                <c:ptCount val="7"/>
                <c:pt idx="0">
                  <c:v>手淘搜索</c:v>
                </c:pt>
                <c:pt idx="1">
                  <c:v>我的淘宝</c:v>
                </c:pt>
                <c:pt idx="2">
                  <c:v>购物车</c:v>
                </c:pt>
                <c:pt idx="3">
                  <c:v>手淘淘宝直播</c:v>
                </c:pt>
                <c:pt idx="4">
                  <c:v>淘内待分类</c:v>
                </c:pt>
                <c:pt idx="5">
                  <c:v>手淘推荐</c:v>
                </c:pt>
                <c:pt idx="6">
                  <c:v>手淘旺信</c:v>
                </c:pt>
              </c:strCache>
            </c:strRef>
          </c:cat>
          <c:val>
            <c:numRef>
              <c:f>Sheet1!$D$2:$D$8</c:f>
              <c:numCache>
                <c:formatCode>General</c:formatCode>
                <c:ptCount val="7"/>
                <c:pt idx="0">
                  <c:v>0.08164583118090712</c:v>
                </c:pt>
                <c:pt idx="1">
                  <c:v>0.1843839737453849</c:v>
                </c:pt>
                <c:pt idx="2">
                  <c:v>0.4019295255895773</c:v>
                </c:pt>
                <c:pt idx="3">
                  <c:v>0.03442909939700448</c:v>
                </c:pt>
                <c:pt idx="4">
                  <c:v>0.1201025787149167</c:v>
                </c:pt>
                <c:pt idx="5">
                  <c:v>0.02210024555828398</c:v>
                </c:pt>
                <c:pt idx="6">
                  <c:v>0.166713522631431</c:v>
                </c:pt>
              </c:numCache>
            </c:numRef>
          </c:val>
          <c:smooth val="0"/>
          <c:extLst>
            <c:ext xmlns:c16="http://schemas.microsoft.com/office/drawing/2014/chart" uri="{C3380CC4-5D6E-409C-BE32-E72D297353CC}">
              <c16:uniqueId val="{00000002-69CC-5B46-9FA5-960AFAC45CE0}"/>
            </c:ext>
          </c:extLst>
        </c:ser>
        <c:ser>
          <c:idx val="2"/>
          <c:order val="3"/>
          <c:tx>
            <c:strRef>
              <c:f>Sheet1!$E$1</c:f>
              <c:strCache>
                <c:ptCount val="1"/>
                <c:pt idx="0">
                  <c:v>23.12支付转化率</c:v>
                </c:pt>
              </c:strCache>
            </c:strRef>
          </c:tx>
          <c:spPr>
            <a:ln w="19050" cap="rnd">
              <a:solidFill>
                <a:schemeClr val="accent1">
                  <a:lumMod val="75000"/>
                </a:schemeClr>
              </a:solidFill>
              <a:round/>
            </a:ln>
            <a:effectLst/>
          </c:spPr>
          <c:marker>
            <c:symbol val="none"/>
          </c:marker>
          <c:cat>
            <c:strRef>
              <c:f>Sheet1!$A$2:$A$8</c:f>
              <c:strCache>
                <c:ptCount val="7"/>
                <c:pt idx="0">
                  <c:v>手淘搜索</c:v>
                </c:pt>
                <c:pt idx="1">
                  <c:v>我的淘宝</c:v>
                </c:pt>
                <c:pt idx="2">
                  <c:v>购物车</c:v>
                </c:pt>
                <c:pt idx="3">
                  <c:v>手淘淘宝直播</c:v>
                </c:pt>
                <c:pt idx="4">
                  <c:v>淘内待分类</c:v>
                </c:pt>
                <c:pt idx="5">
                  <c:v>手淘推荐</c:v>
                </c:pt>
                <c:pt idx="6">
                  <c:v>手淘旺信</c:v>
                </c:pt>
              </c:strCache>
            </c:strRef>
          </c:cat>
          <c:val>
            <c:numRef>
              <c:f>Sheet1!$E$2:$E$8</c:f>
              <c:numCache>
                <c:formatCode>General</c:formatCode>
                <c:ptCount val="7"/>
                <c:pt idx="0">
                  <c:v>0.0902368293861769</c:v>
                </c:pt>
                <c:pt idx="1">
                  <c:v>0.1892468024632875</c:v>
                </c:pt>
                <c:pt idx="2">
                  <c:v>0.3032447184878197</c:v>
                </c:pt>
                <c:pt idx="3">
                  <c:v>0.01663980032239613</c:v>
                </c:pt>
                <c:pt idx="4">
                  <c:v>0.1647532729103726</c:v>
                </c:pt>
                <c:pt idx="5">
                  <c:v>0.04020377254577998</c:v>
                </c:pt>
                <c:pt idx="6">
                  <c:v>0.203430394894296</c:v>
                </c:pt>
              </c:numCache>
            </c:numRef>
          </c:val>
          <c:smooth val="0"/>
          <c:extLst>
            <c:ext xmlns:c16="http://schemas.microsoft.com/office/drawing/2014/chart" uri="{C3380CC4-5D6E-409C-BE32-E72D297353CC}">
              <c16:uniqueId val="{00000003-69CC-5B46-9FA5-960AFAC45CE0}"/>
            </c:ext>
          </c:extLst>
        </c:ser>
        <c:dLbls>
          <c:showLegendKey val="0"/>
          <c:showVal val="0"/>
          <c:showCatName val="0"/>
          <c:showSerName val="0"/>
          <c:showPercent val="0"/>
          <c:showBubbleSize val="0"/>
        </c:dLbls>
        <c:marker val="1"/>
        <c:smooth val="0"/>
        <c:axId val="1141464016"/>
        <c:axId val="1141441712"/>
      </c:lineChart>
      <c:catAx>
        <c:axId val="1141470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1456400"/>
        <c:crosses val="autoZero"/>
        <c:auto val="1"/>
        <c:lblAlgn val="ctr"/>
        <c:lblOffset val="100"/>
        <c:noMultiLvlLbl val="0"/>
      </c:catAx>
      <c:valAx>
        <c:axId val="1141456400"/>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1470000"/>
        <c:crosses val="autoZero"/>
        <c:crossBetween val="between"/>
      </c:valAx>
      <c:valAx>
        <c:axId val="1141441712"/>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141464016"/>
        <c:crosses val="max"/>
        <c:crossBetween val="between"/>
      </c:valAx>
      <c:catAx>
        <c:axId val="1141464016"/>
        <c:scaling>
          <c:orientation val="minMax"/>
        </c:scaling>
        <c:delete val="1"/>
        <c:axPos val="b"/>
        <c:numFmt formatCode="General" sourceLinked="1"/>
        <c:majorTickMark val="out"/>
        <c:minorTickMark val="none"/>
        <c:tickLblPos val="nextTo"/>
        <c:crossAx val="1141441712"/>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zh-CN" altLang="en-US" sz="1200" b="1" dirty="0"/>
              <a:t>一级渠道分布</a:t>
            </a:r>
            <a:r>
              <a:rPr lang="en-US" altLang="zh-CN" sz="1200" b="1" dirty="0"/>
              <a:t>*(</a:t>
            </a:r>
            <a:r>
              <a:rPr lang="zh-CN" altLang="en-US" sz="1200" b="1" dirty="0"/>
              <a:t>店铺</a:t>
            </a:r>
            <a:r>
              <a:rPr lang="en-US" altLang="zh-CN" sz="1200" b="1" dirty="0"/>
              <a:t>vs.</a:t>
            </a:r>
            <a:r>
              <a:rPr lang="zh-CN" altLang="en-US" sz="1200" b="1" dirty="0"/>
              <a:t>竞品</a:t>
            </a:r>
            <a:r>
              <a:rPr lang="en-US" altLang="zh-CN" sz="1200" b="1" dirty="0"/>
              <a:t>)</a:t>
            </a:r>
          </a:p>
        </c:rich>
      </c:tx>
      <c:layout>
        <c:manualLayout>
          <c:xMode val="edge"/>
          <c:yMode val="edge"/>
          <c:x val="0.24722082763500725"/>
          <c:y val="5.0383496429515999E-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365913361494967"/>
          <c:y val="0.33426055717182401"/>
          <c:w val="0.87314576764246721"/>
          <c:h val="0.54266353698316139"/>
        </c:manualLayout>
      </c:layout>
      <c:barChart>
        <c:barDir val="col"/>
        <c:grouping val="stacked"/>
        <c:varyColors val="0"/>
        <c:ser>
          <c:idx val="0"/>
          <c:order val="0"/>
          <c:tx>
            <c:strRef>
              <c:f>Sheet1!$B$1</c:f>
              <c:strCache>
                <c:ptCount val="1"/>
                <c:pt idx="0">
                  <c:v>广告流量</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隅田川</c:v>
                </c:pt>
                <c:pt idx="1">
                  <c:v>Nespresso</c:v>
                </c:pt>
                <c:pt idx="2">
                  <c:v>PEET’S</c:v>
                </c:pt>
                <c:pt idx="3">
                  <c:v>多趣酷思</c:v>
                </c:pt>
                <c:pt idx="4">
                  <c:v>星巴克</c:v>
                </c:pt>
              </c:strCache>
            </c:strRef>
          </c:cat>
          <c:val>
            <c:numRef>
              <c:f>Sheet1!$B$2:$B$6</c:f>
              <c:numCache>
                <c:formatCode>General</c:formatCode>
                <c:ptCount val="5"/>
                <c:pt idx="0">
                  <c:v>0.6518001564362902</c:v>
                </c:pt>
                <c:pt idx="1">
                  <c:v>0.5972079603141316</c:v>
                </c:pt>
                <c:pt idx="2">
                  <c:v>0.5403839767793671</c:v>
                </c:pt>
                <c:pt idx="3">
                  <c:v>0.6166700176485044</c:v>
                </c:pt>
                <c:pt idx="4">
                  <c:v>0.4897609448780067</c:v>
                </c:pt>
              </c:numCache>
            </c:numRef>
          </c:val>
          <c:extLst>
            <c:ext xmlns:c16="http://schemas.microsoft.com/office/drawing/2014/chart" uri="{C3380CC4-5D6E-409C-BE32-E72D297353CC}">
              <c16:uniqueId val="{00000000-9733-4D4F-A4AF-D421E3099832}"/>
            </c:ext>
          </c:extLst>
        </c:ser>
        <c:ser>
          <c:idx val="1"/>
          <c:order val="1"/>
          <c:tx>
            <c:strRef>
              <c:f>Sheet1!$C$1</c:f>
              <c:strCache>
                <c:ptCount val="1"/>
                <c:pt idx="0">
                  <c:v>平台流量</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隅田川</c:v>
                </c:pt>
                <c:pt idx="1">
                  <c:v>Nespresso</c:v>
                </c:pt>
                <c:pt idx="2">
                  <c:v>PEET’S</c:v>
                </c:pt>
                <c:pt idx="3">
                  <c:v>多趣酷思</c:v>
                </c:pt>
                <c:pt idx="4">
                  <c:v>星巴克</c:v>
                </c:pt>
              </c:strCache>
            </c:strRef>
          </c:cat>
          <c:val>
            <c:numRef>
              <c:f>Sheet1!$C$2:$C$6</c:f>
              <c:numCache>
                <c:formatCode>General</c:formatCode>
                <c:ptCount val="5"/>
                <c:pt idx="0">
                  <c:v>0.3481998435637098</c:v>
                </c:pt>
                <c:pt idx="1">
                  <c:v>0.4027920396858684</c:v>
                </c:pt>
                <c:pt idx="2">
                  <c:v>0.4596160232206329</c:v>
                </c:pt>
                <c:pt idx="3">
                  <c:v>0.3833299823514957</c:v>
                </c:pt>
                <c:pt idx="4">
                  <c:v>0.5102390551219933</c:v>
                </c:pt>
              </c:numCache>
            </c:numRef>
          </c:val>
          <c:extLst>
            <c:ext xmlns:c16="http://schemas.microsoft.com/office/drawing/2014/chart" uri="{C3380CC4-5D6E-409C-BE32-E72D297353CC}">
              <c16:uniqueId val="{00000001-9733-4D4F-A4AF-D421E3099832}"/>
            </c:ext>
          </c:extLst>
        </c:ser>
        <c:dLbls>
          <c:showLegendKey val="0"/>
          <c:showVal val="0"/>
          <c:showCatName val="0"/>
          <c:showSerName val="0"/>
          <c:showPercent val="0"/>
          <c:showBubbleSize val="0"/>
        </c:dLbls>
        <c:gapWidth val="60"/>
        <c:overlap val="100"/>
        <c:axId val="1141467280"/>
        <c:axId val="1141458576"/>
      </c:barChart>
      <c:catAx>
        <c:axId val="114146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41458576"/>
        <c:crosses val="autoZero"/>
        <c:auto val="1"/>
        <c:lblAlgn val="ctr"/>
        <c:lblOffset val="100"/>
        <c:noMultiLvlLbl val="0"/>
      </c:catAx>
      <c:valAx>
        <c:axId val="1141458576"/>
        <c:scaling>
          <c:orientation val="minMax"/>
          <c:max val="1"/>
        </c:scaling>
        <c:delete val="1"/>
        <c:axPos val="l"/>
        <c:numFmt formatCode="0%" sourceLinked="1"/>
        <c:majorTickMark val="none"/>
        <c:minorTickMark val="none"/>
        <c:tickLblPos val="nextTo"/>
        <c:crossAx val="1141467280"/>
        <c:crosses val="autoZero"/>
        <c:crossBetween val="between"/>
        <c:majorUnit val="0.2"/>
      </c:valAx>
      <c:spPr>
        <a:noFill/>
        <a:ln>
          <a:noFill/>
        </a:ln>
        <a:effectLst/>
      </c:spPr>
    </c:plotArea>
    <c:legend>
      <c:legendPos val="t"/>
      <c:layout>
        <c:manualLayout>
          <c:xMode val="edge"/>
          <c:yMode val="edge"/>
          <c:x val="0.27070890740672632"/>
          <c:y val="0.12347901789650004"/>
          <c:w val="0.48754743025050279"/>
          <c:h val="5.6268896378794474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4.2363799715451983E-2"/>
          <c:w val="0.38447250000214239"/>
          <c:h val="0.80654162181904565"/>
        </c:manualLayout>
      </c:layout>
      <c:barChart>
        <c:barDir val="bar"/>
        <c:grouping val="clustered"/>
        <c:varyColors val="0"/>
        <c:ser>
          <c:idx val="0"/>
          <c:order val="0"/>
          <c:tx>
            <c:strRef>
              <c:f>Sheet1!$B$1</c:f>
              <c:strCache>
                <c:ptCount val="1"/>
                <c:pt idx="0">
                  <c:v>uv占比_一级</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496F-EB4B-84AA-CB9A7C149CAC}"/>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496F-EB4B-84AA-CB9A7C149CAC}"/>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496F-EB4B-84AA-CB9A7C149CAC}"/>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496F-EB4B-84AA-CB9A7C149CAC}"/>
              </c:ext>
            </c:extLst>
          </c:dPt>
          <c:dLbls>
            <c:dLbl>
              <c:idx val="5"/>
              <c:layout>
                <c:manualLayout>
                  <c:x val="-3.2650864562328442E-2"/>
                  <c:y val="-3.322691997963477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96F-EB4B-84AA-CB9A7C149CAC}"/>
                </c:ext>
              </c:extLst>
            </c:dLbl>
            <c:dLbl>
              <c:idx val="6"/>
              <c:layout>
                <c:manualLayout>
                  <c:x val="-3.3970610793981615E-3"/>
                  <c:y val="-7.6144145329665218E-18"/>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96F-EB4B-84AA-CB9A7C149CAC}"/>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购物车</c:v>
                </c:pt>
                <c:pt idx="2">
                  <c:v>我的淘宝</c:v>
                </c:pt>
                <c:pt idx="3">
                  <c:v>淘内待分类</c:v>
                </c:pt>
                <c:pt idx="4">
                  <c:v>手淘淘宝直播</c:v>
                </c:pt>
                <c:pt idx="5">
                  <c:v>手淘推荐</c:v>
                </c:pt>
                <c:pt idx="6">
                  <c:v>手淘旺信</c:v>
                </c:pt>
              </c:strCache>
            </c:strRef>
          </c:cat>
          <c:val>
            <c:numRef>
              <c:f>Sheet1!$B$2:$B$8</c:f>
              <c:numCache>
                <c:formatCode>General</c:formatCode>
                <c:ptCount val="7"/>
                <c:pt idx="0">
                  <c:v>0.3668148649301696</c:v>
                </c:pt>
                <c:pt idx="1">
                  <c:v>0.1611897743198183</c:v>
                </c:pt>
                <c:pt idx="2">
                  <c:v>0.1763156623012613</c:v>
                </c:pt>
                <c:pt idx="3">
                  <c:v>0.1481660464891509</c:v>
                </c:pt>
                <c:pt idx="4">
                  <c:v>0.04827719518677814</c:v>
                </c:pt>
                <c:pt idx="5">
                  <c:v>0.09155269898033151</c:v>
                </c:pt>
                <c:pt idx="6">
                  <c:v>0.1456289566520079</c:v>
                </c:pt>
              </c:numCache>
            </c:numRef>
          </c:val>
          <c:extLst>
            <c:ext xmlns:c16="http://schemas.microsoft.com/office/drawing/2014/chart" uri="{C3380CC4-5D6E-409C-BE32-E72D297353CC}">
              <c16:uniqueId val="{00000009-496F-EB4B-84AA-CB9A7C149CAC}"/>
            </c:ext>
          </c:extLst>
        </c:ser>
        <c:dLbls>
          <c:showLegendKey val="0"/>
          <c:showVal val="0"/>
          <c:showCatName val="0"/>
          <c:showSerName val="0"/>
          <c:showPercent val="0"/>
          <c:showBubbleSize val="0"/>
        </c:dLbls>
        <c:gapWidth val="182"/>
        <c:axId val="1141459664"/>
        <c:axId val="1141470544"/>
      </c:barChart>
      <c:catAx>
        <c:axId val="1141459664"/>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41470544"/>
        <c:crosses val="autoZero"/>
        <c:auto val="1"/>
        <c:lblAlgn val="ctr"/>
        <c:lblOffset val="100"/>
        <c:noMultiLvlLbl val="0"/>
      </c:catAx>
      <c:valAx>
        <c:axId val="1141470544"/>
        <c:scaling>
          <c:orientation val="minMax"/>
        </c:scaling>
        <c:delete val="1"/>
        <c:axPos val="t"/>
        <c:numFmt formatCode="0%" sourceLinked="0"/>
        <c:majorTickMark val="none"/>
        <c:minorTickMark val="none"/>
        <c:tickLblPos val="nextTo"/>
        <c:crossAx val="1141459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9852929611327154"/>
          <c:y val="4.2363799715451983E-2"/>
          <c:w val="0.3344762186501164"/>
          <c:h val="0.80321892982108223"/>
        </c:manualLayout>
      </c:layout>
      <c:barChart>
        <c:barDir val="bar"/>
        <c:grouping val="clustered"/>
        <c:varyColors val="0"/>
        <c:ser>
          <c:idx val="0"/>
          <c:order val="0"/>
          <c:tx>
            <c:strRef>
              <c:f>Sheet1!$B$1</c:f>
              <c:strCache>
                <c:ptCount val="1"/>
                <c:pt idx="0">
                  <c:v>uv占比_一级</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A1B4-1F4E-B793-1AD775FF29E8}"/>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A1B4-1F4E-B793-1AD775FF29E8}"/>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A1B4-1F4E-B793-1AD775FF29E8}"/>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A1B4-1F4E-B793-1AD775FF29E8}"/>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购物车</c:v>
                </c:pt>
                <c:pt idx="2">
                  <c:v>我的淘宝</c:v>
                </c:pt>
                <c:pt idx="3">
                  <c:v>淘内待分类</c:v>
                </c:pt>
                <c:pt idx="4">
                  <c:v>手淘淘宝直播</c:v>
                </c:pt>
                <c:pt idx="5">
                  <c:v>手淘推荐</c:v>
                </c:pt>
                <c:pt idx="6">
                  <c:v>手淘旺信</c:v>
                </c:pt>
              </c:strCache>
            </c:strRef>
          </c:cat>
          <c:val>
            <c:numRef>
              <c:f>Sheet1!$B$2:$B$8</c:f>
              <c:numCache>
                <c:formatCode>General</c:formatCode>
                <c:ptCount val="7"/>
                <c:pt idx="0">
                  <c:v>0.2190744133298438</c:v>
                </c:pt>
                <c:pt idx="1">
                  <c:v>0.1099188694059147</c:v>
                </c:pt>
                <c:pt idx="2">
                  <c:v>0.098185466282823</c:v>
                </c:pt>
                <c:pt idx="3">
                  <c:v>0.07951670592340573</c:v>
                </c:pt>
                <c:pt idx="4">
                  <c:v>0.4555962662479281</c:v>
                </c:pt>
                <c:pt idx="5">
                  <c:v>0.0652752333595045</c:v>
                </c:pt>
                <c:pt idx="6">
                  <c:v>0.05788188083398761</c:v>
                </c:pt>
              </c:numCache>
            </c:numRef>
          </c:val>
          <c:extLst>
            <c:ext xmlns:c16="http://schemas.microsoft.com/office/drawing/2014/chart" uri="{C3380CC4-5D6E-409C-BE32-E72D297353CC}">
              <c16:uniqueId val="{00000008-A1B4-1F4E-B793-1AD775FF29E8}"/>
            </c:ext>
          </c:extLst>
        </c:ser>
        <c:dLbls>
          <c:showLegendKey val="0"/>
          <c:showVal val="0"/>
          <c:showCatName val="0"/>
          <c:showSerName val="0"/>
          <c:showPercent val="0"/>
          <c:showBubbleSize val="0"/>
        </c:dLbls>
        <c:gapWidth val="182"/>
        <c:axId val="1141471088"/>
        <c:axId val="1141467824"/>
      </c:barChart>
      <c:catAx>
        <c:axId val="114147108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41467824"/>
        <c:crosses val="autoZero"/>
        <c:auto val="1"/>
        <c:lblAlgn val="ctr"/>
        <c:lblOffset val="100"/>
        <c:noMultiLvlLbl val="0"/>
      </c:catAx>
      <c:valAx>
        <c:axId val="1141467824"/>
        <c:scaling>
          <c:orientation val="minMax"/>
        </c:scaling>
        <c:delete val="1"/>
        <c:axPos val="t"/>
        <c:numFmt formatCode="0%" sourceLinked="0"/>
        <c:majorTickMark val="none"/>
        <c:minorTickMark val="none"/>
        <c:tickLblPos val="nextTo"/>
        <c:crossAx val="1141471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4.2363799715451983E-2"/>
          <c:w val="0.37850021981487558"/>
          <c:h val="0.80321892982108223"/>
        </c:manualLayout>
      </c:layout>
      <c:barChart>
        <c:barDir val="bar"/>
        <c:grouping val="clustered"/>
        <c:varyColors val="0"/>
        <c:ser>
          <c:idx val="0"/>
          <c:order val="0"/>
          <c:tx>
            <c:strRef>
              <c:f>Sheet1!$B$1</c:f>
              <c:strCache>
                <c:ptCount val="1"/>
                <c:pt idx="0">
                  <c:v>uv占比_一级</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86D2-EE4D-8FEB-6D20723CC7F1}"/>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86D2-EE4D-8FEB-6D20723CC7F1}"/>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86D2-EE4D-8FEB-6D20723CC7F1}"/>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86D2-EE4D-8FEB-6D20723CC7F1}"/>
              </c:ext>
            </c:extLst>
          </c:dPt>
          <c:dLbls>
            <c:dLbl>
              <c:idx val="5"/>
              <c:layout>
                <c:manualLayout>
                  <c:x val="-3.2650864562328442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86D2-EE4D-8FEB-6D20723CC7F1}"/>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购物车</c:v>
                </c:pt>
                <c:pt idx="2">
                  <c:v>我的淘宝</c:v>
                </c:pt>
                <c:pt idx="3">
                  <c:v>淘内待分类</c:v>
                </c:pt>
                <c:pt idx="4">
                  <c:v>手淘淘宝直播</c:v>
                </c:pt>
                <c:pt idx="5">
                  <c:v>手淘推荐</c:v>
                </c:pt>
                <c:pt idx="6">
                  <c:v>手淘旺信</c:v>
                </c:pt>
              </c:strCache>
            </c:strRef>
          </c:cat>
          <c:val>
            <c:numRef>
              <c:f>Sheet1!$B$2:$B$8</c:f>
              <c:numCache>
                <c:formatCode>General</c:formatCode>
                <c:ptCount val="7"/>
                <c:pt idx="0">
                  <c:v>0.353866775453115</c:v>
                </c:pt>
                <c:pt idx="1">
                  <c:v>0.2929075120927793</c:v>
                </c:pt>
                <c:pt idx="2">
                  <c:v>0.2803776443848709</c:v>
                </c:pt>
                <c:pt idx="3">
                  <c:v>0.1431318841424326</c:v>
                </c:pt>
                <c:pt idx="4">
                  <c:v>0.04959496474153505</c:v>
                </c:pt>
                <c:pt idx="5">
                  <c:v>0.09377003321871905</c:v>
                </c:pt>
                <c:pt idx="6">
                  <c:v>0.08001631796724751</c:v>
                </c:pt>
              </c:numCache>
            </c:numRef>
          </c:val>
          <c:extLst>
            <c:ext xmlns:c16="http://schemas.microsoft.com/office/drawing/2014/chart" uri="{C3380CC4-5D6E-409C-BE32-E72D297353CC}">
              <c16:uniqueId val="{00000008-86D2-EE4D-8FEB-6D20723CC7F1}"/>
            </c:ext>
          </c:extLst>
        </c:ser>
        <c:dLbls>
          <c:showLegendKey val="0"/>
          <c:showVal val="0"/>
          <c:showCatName val="0"/>
          <c:showSerName val="0"/>
          <c:showPercent val="0"/>
          <c:showBubbleSize val="0"/>
        </c:dLbls>
        <c:gapWidth val="182"/>
        <c:axId val="1141472176"/>
        <c:axId val="1141452592"/>
      </c:barChart>
      <c:catAx>
        <c:axId val="1141472176"/>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41452592"/>
        <c:crosses val="autoZero"/>
        <c:auto val="1"/>
        <c:lblAlgn val="ctr"/>
        <c:lblOffset val="100"/>
        <c:noMultiLvlLbl val="0"/>
      </c:catAx>
      <c:valAx>
        <c:axId val="1141452592"/>
        <c:scaling>
          <c:orientation val="minMax"/>
        </c:scaling>
        <c:delete val="1"/>
        <c:axPos val="t"/>
        <c:numFmt formatCode="0%" sourceLinked="0"/>
        <c:majorTickMark val="none"/>
        <c:minorTickMark val="none"/>
        <c:tickLblPos val="nextTo"/>
        <c:crossAx val="11414721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3.9041190831775784E-2"/>
          <c:w val="0.37903068924175431"/>
          <c:h val="0.79989623782311869"/>
        </c:manualLayout>
      </c:layout>
      <c:barChart>
        <c:barDir val="bar"/>
        <c:grouping val="clustered"/>
        <c:varyColors val="0"/>
        <c:ser>
          <c:idx val="0"/>
          <c:order val="0"/>
          <c:tx>
            <c:strRef>
              <c:f>Sheet1!$B$1</c:f>
              <c:strCache>
                <c:ptCount val="1"/>
                <c:pt idx="0">
                  <c:v>uv占比_一级</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4BFE-F24B-9064-C93B523E29A3}"/>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4BFE-F24B-9064-C93B523E29A3}"/>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4BFE-F24B-9064-C93B523E29A3}"/>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4BFE-F24B-9064-C93B523E29A3}"/>
              </c:ext>
            </c:extLst>
          </c:dPt>
          <c:dLbls>
            <c:dLbl>
              <c:idx val="5"/>
              <c:layout>
                <c:manualLayout>
                  <c:x val="-2.1767243041552295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BFE-F24B-9064-C93B523E29A3}"/>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购物车</c:v>
                </c:pt>
                <c:pt idx="2">
                  <c:v>我的淘宝</c:v>
                </c:pt>
                <c:pt idx="3">
                  <c:v>淘内待分类</c:v>
                </c:pt>
                <c:pt idx="4">
                  <c:v>手淘淘宝直播</c:v>
                </c:pt>
                <c:pt idx="5">
                  <c:v>手淘推荐</c:v>
                </c:pt>
                <c:pt idx="6">
                  <c:v>手淘旺信</c:v>
                </c:pt>
              </c:strCache>
            </c:strRef>
          </c:cat>
          <c:val>
            <c:numRef>
              <c:f>Sheet1!$B$2:$B$8</c:f>
              <c:numCache>
                <c:formatCode>General</c:formatCode>
                <c:ptCount val="7"/>
                <c:pt idx="0">
                  <c:v>0.4387208991169387</c:v>
                </c:pt>
                <c:pt idx="1">
                  <c:v>0.2694407278565694</c:v>
                </c:pt>
                <c:pt idx="2">
                  <c:v>0.1902595664971903</c:v>
                </c:pt>
                <c:pt idx="3">
                  <c:v>0.1032378913567032</c:v>
                </c:pt>
                <c:pt idx="4">
                  <c:v>0.02881990901792882</c:v>
                </c:pt>
                <c:pt idx="5">
                  <c:v>0.1016858442601017</c:v>
                </c:pt>
                <c:pt idx="6">
                  <c:v>0.04905004013914905</c:v>
                </c:pt>
              </c:numCache>
            </c:numRef>
          </c:val>
          <c:extLst>
            <c:ext xmlns:c16="http://schemas.microsoft.com/office/drawing/2014/chart" uri="{C3380CC4-5D6E-409C-BE32-E72D297353CC}">
              <c16:uniqueId val="{00000008-4BFE-F24B-9064-C93B523E29A3}"/>
            </c:ext>
          </c:extLst>
        </c:ser>
        <c:dLbls>
          <c:showLegendKey val="0"/>
          <c:showVal val="0"/>
          <c:showCatName val="0"/>
          <c:showSerName val="0"/>
          <c:showPercent val="0"/>
          <c:showBubbleSize val="0"/>
        </c:dLbls>
        <c:gapWidth val="182"/>
        <c:axId val="1141465104"/>
        <c:axId val="1141454768"/>
      </c:barChart>
      <c:catAx>
        <c:axId val="1141465104"/>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41454768"/>
        <c:crosses val="autoZero"/>
        <c:auto val="1"/>
        <c:lblAlgn val="ctr"/>
        <c:lblOffset val="100"/>
        <c:noMultiLvlLbl val="0"/>
      </c:catAx>
      <c:valAx>
        <c:axId val="1141454768"/>
        <c:scaling>
          <c:orientation val="minMax"/>
        </c:scaling>
        <c:delete val="1"/>
        <c:axPos val="t"/>
        <c:numFmt formatCode="0%" sourceLinked="0"/>
        <c:majorTickMark val="none"/>
        <c:minorTickMark val="none"/>
        <c:tickLblPos val="nextTo"/>
        <c:crossAx val="11414651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59459281115375"/>
          <c:y val="3.9041190831775784E-2"/>
          <c:w val="0.42198415565026848"/>
          <c:h val="0.79989623782311869"/>
        </c:manualLayout>
      </c:layout>
      <c:barChart>
        <c:barDir val="bar"/>
        <c:grouping val="clustered"/>
        <c:varyColors val="0"/>
        <c:ser>
          <c:idx val="0"/>
          <c:order val="0"/>
          <c:tx>
            <c:strRef>
              <c:f>Sheet1!$B$1</c:f>
              <c:strCache>
                <c:ptCount val="1"/>
                <c:pt idx="0">
                  <c:v>uv占比_一级</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38C6-3044-9AB5-8EE05FD964C0}"/>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38C6-3044-9AB5-8EE05FD964C0}"/>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5-38C6-3044-9AB5-8EE05FD964C0}"/>
              </c:ext>
            </c:extLst>
          </c:dPt>
          <c:dPt>
            <c:idx val="5"/>
            <c:invertIfNegative val="0"/>
            <c:bubble3D val="0"/>
            <c:spPr>
              <a:solidFill>
                <a:schemeClr val="accent5"/>
              </a:solidFill>
              <a:ln>
                <a:noFill/>
              </a:ln>
              <a:effectLst/>
            </c:spPr>
            <c:extLst>
              <c:ext xmlns:c16="http://schemas.microsoft.com/office/drawing/2014/chart" uri="{C3380CC4-5D6E-409C-BE32-E72D297353CC}">
                <c16:uniqueId val="{00000007-38C6-3044-9AB5-8EE05FD964C0}"/>
              </c:ext>
            </c:extLst>
          </c:dPt>
          <c:dLbls>
            <c:dLbl>
              <c:idx val="5"/>
              <c:layout>
                <c:manualLayout>
                  <c:x val="-1.2232415902140786E-2"/>
                  <c:y val="-3.322691997963477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8C6-3044-9AB5-8EE05FD964C0}"/>
                </c:ext>
              </c:extLst>
            </c:dLbl>
            <c:dLbl>
              <c:idx val="6"/>
              <c:layout>
                <c:manualLayout>
                  <c:x val="-9.9765378108953458E-17"/>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38C6-3044-9AB5-8EE05FD964C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购物车</c:v>
                </c:pt>
                <c:pt idx="2">
                  <c:v>我的淘宝</c:v>
                </c:pt>
                <c:pt idx="3">
                  <c:v>淘内待分类</c:v>
                </c:pt>
                <c:pt idx="4">
                  <c:v>手淘淘宝直播</c:v>
                </c:pt>
                <c:pt idx="5">
                  <c:v>手淘推荐</c:v>
                </c:pt>
                <c:pt idx="6">
                  <c:v>手淘旺信</c:v>
                </c:pt>
              </c:strCache>
            </c:strRef>
          </c:cat>
          <c:val>
            <c:numRef>
              <c:f>Sheet1!$B$2:$B$8</c:f>
              <c:numCache>
                <c:formatCode>General</c:formatCode>
                <c:ptCount val="7"/>
                <c:pt idx="0">
                  <c:v>0.3714329314817641</c:v>
                </c:pt>
                <c:pt idx="1">
                  <c:v>0.1776016373282107</c:v>
                </c:pt>
                <c:pt idx="2">
                  <c:v>0.1894866293839373</c:v>
                </c:pt>
                <c:pt idx="3">
                  <c:v>0.08912846383784706</c:v>
                </c:pt>
                <c:pt idx="4">
                  <c:v>0.1726106587912137</c:v>
                </c:pt>
                <c:pt idx="5">
                  <c:v>0.0651879247044461</c:v>
                </c:pt>
                <c:pt idx="6">
                  <c:v>0.04499959605389538</c:v>
                </c:pt>
              </c:numCache>
            </c:numRef>
          </c:val>
          <c:extLst>
            <c:ext xmlns:c16="http://schemas.microsoft.com/office/drawing/2014/chart" uri="{C3380CC4-5D6E-409C-BE32-E72D297353CC}">
              <c16:uniqueId val="{00000009-38C6-3044-9AB5-8EE05FD964C0}"/>
            </c:ext>
          </c:extLst>
        </c:ser>
        <c:dLbls>
          <c:showLegendKey val="0"/>
          <c:showVal val="0"/>
          <c:showCatName val="0"/>
          <c:showSerName val="0"/>
          <c:showPercent val="0"/>
          <c:showBubbleSize val="0"/>
        </c:dLbls>
        <c:gapWidth val="182"/>
        <c:axId val="1141450960"/>
        <c:axId val="1141444432"/>
      </c:barChart>
      <c:catAx>
        <c:axId val="1141450960"/>
        <c:scaling>
          <c:orientation val="maxMin"/>
        </c:scaling>
        <c:delete val="0"/>
        <c:axPos val="l"/>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41444432"/>
        <c:crosses val="autoZero"/>
        <c:auto val="1"/>
        <c:lblAlgn val="ctr"/>
        <c:lblOffset val="100"/>
        <c:noMultiLvlLbl val="0"/>
      </c:catAx>
      <c:valAx>
        <c:axId val="1141444432"/>
        <c:scaling>
          <c:orientation val="minMax"/>
        </c:scaling>
        <c:delete val="1"/>
        <c:axPos val="t"/>
        <c:numFmt formatCode="0%" sourceLinked="0"/>
        <c:majorTickMark val="none"/>
        <c:minorTickMark val="none"/>
        <c:tickLblPos val="nextTo"/>
        <c:crossAx val="11414509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en-US" altLang="zh-CN" sz="1050" b="1" dirty="0">
                <a:latin typeface="+mn-ea"/>
                <a:ea typeface="+mn-ea"/>
              </a:rPr>
              <a:t>TOP10</a:t>
            </a:r>
            <a:r>
              <a:rPr lang="zh-CN" altLang="en-US" sz="1050" b="1" dirty="0">
                <a:latin typeface="+mn-ea"/>
                <a:ea typeface="+mn-ea"/>
              </a:rPr>
              <a:t>搜索词搜索人数</a:t>
            </a:r>
            <a:endParaRPr lang="en-US" altLang="zh-CN" sz="1050" b="1" dirty="0">
              <a:latin typeface="+mn-ea"/>
              <a:ea typeface="+mn-ea"/>
            </a:endParaRPr>
          </a:p>
          <a:p>
            <a:pPr>
              <a:defRPr sz="1200" b="1">
                <a:latin typeface="+mn-ea"/>
              </a:defRPr>
            </a:pPr>
            <a:r>
              <a:rPr lang="en-US" altLang="zh-CN" sz="1050" b="1" dirty="0">
                <a:latin typeface="+mn-ea"/>
                <a:ea typeface="+mn-ea"/>
              </a:rPr>
              <a:t>2023.08</a:t>
            </a:r>
            <a:endParaRPr lang="zh-CN" altLang="en-US" sz="1050" b="1" dirty="0">
              <a:latin typeface="+mn-ea"/>
              <a:ea typeface="+mn-ea"/>
            </a:endParaRPr>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5857789185593381"/>
          <c:y val="0.13992855317906419"/>
          <c:w val="0.64142199118120069"/>
          <c:h val="0.82434164902547635"/>
        </c:manualLayout>
      </c:layout>
      <c:barChart>
        <c:barDir val="bar"/>
        <c:grouping val="clustered"/>
        <c:varyColors val="0"/>
        <c:ser>
          <c:idx val="0"/>
          <c:order val="0"/>
          <c:tx>
            <c:strRef>
              <c:f>Sheet1!$B$1</c:f>
              <c:strCache>
                <c:ptCount val="1"/>
                <c:pt idx="0">
                  <c:v>搜索人数</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胶囊咖啡</c:v>
                </c:pt>
                <c:pt idx="1">
                  <c:v>咖啡胶囊</c:v>
                </c:pt>
                <c:pt idx="2">
                  <c:v>nespresso</c:v>
                </c:pt>
                <c:pt idx="3">
                  <c:v>星巴克胶囊咖啡</c:v>
                </c:pt>
                <c:pt idx="4">
                  <c:v>雀巢胶囊咖啡</c:v>
                </c:pt>
                <c:pt idx="5">
                  <c:v>nespresso胶囊</c:v>
                </c:pt>
                <c:pt idx="6">
                  <c:v>胶囊咖啡 胶囊</c:v>
                </c:pt>
                <c:pt idx="7">
                  <c:v>illy咖啡胶囊</c:v>
                </c:pt>
                <c:pt idx="8">
                  <c:v>多趣酷思胶囊</c:v>
                </c:pt>
                <c:pt idx="9">
                  <c:v>雀巢咖啡胶囊</c:v>
                </c:pt>
              </c:strCache>
            </c:strRef>
          </c:cat>
          <c:val>
            <c:numRef>
              <c:f>Sheet1!$B$2:$B$11</c:f>
              <c:numCache>
                <c:formatCode>General</c:formatCode>
                <c:ptCount val="10"/>
                <c:pt idx="0">
                  <c:v>91266</c:v>
                </c:pt>
                <c:pt idx="1">
                  <c:v>81675</c:v>
                </c:pt>
                <c:pt idx="2">
                  <c:v>20485</c:v>
                </c:pt>
                <c:pt idx="3">
                  <c:v>15801</c:v>
                </c:pt>
                <c:pt idx="4">
                  <c:v>16201</c:v>
                </c:pt>
                <c:pt idx="5">
                  <c:v>13852</c:v>
                </c:pt>
                <c:pt idx="6">
                  <c:v>11682</c:v>
                </c:pt>
                <c:pt idx="7">
                  <c:v>9211</c:v>
                </c:pt>
                <c:pt idx="8">
                  <c:v>8770</c:v>
                </c:pt>
                <c:pt idx="9">
                  <c:v>9672</c:v>
                </c:pt>
              </c:numCache>
            </c:numRef>
          </c:val>
          <c:extLst>
            <c:ext xmlns:c16="http://schemas.microsoft.com/office/drawing/2014/chart" uri="{C3380CC4-5D6E-409C-BE32-E72D297353CC}">
              <c16:uniqueId val="{00000000-B8D1-DD4F-8A9C-571B03ABC99C}"/>
            </c:ext>
          </c:extLst>
        </c:ser>
        <c:dLbls>
          <c:showLegendKey val="0"/>
          <c:showVal val="0"/>
          <c:showCatName val="0"/>
          <c:showSerName val="0"/>
          <c:showPercent val="0"/>
          <c:showBubbleSize val="0"/>
        </c:dLbls>
        <c:gapWidth val="80"/>
        <c:axId val="1141448784"/>
        <c:axId val="1141440624"/>
      </c:barChart>
      <c:catAx>
        <c:axId val="114144878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41440624"/>
        <c:crosses val="autoZero"/>
        <c:auto val="1"/>
        <c:lblAlgn val="ctr"/>
        <c:lblOffset val="100"/>
        <c:noMultiLvlLbl val="0"/>
      </c:catAx>
      <c:valAx>
        <c:axId val="1141440624"/>
        <c:scaling>
          <c:orientation val="minMax"/>
        </c:scaling>
        <c:delete val="1"/>
        <c:axPos val="t"/>
        <c:numFmt formatCode="#,##0_ " sourceLinked="1"/>
        <c:majorTickMark val="none"/>
        <c:minorTickMark val="none"/>
        <c:tickLblPos val="nextTo"/>
        <c:crossAx val="11414487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3">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50" b="1" i="0" u="none" strike="noStrike" kern="1200" spc="0" baseline="0">
                <a:solidFill>
                  <a:schemeClr val="tx1">
                    <a:lumMod val="65000"/>
                    <a:lumOff val="35000"/>
                  </a:schemeClr>
                </a:solidFill>
                <a:latin typeface="+mn-ea"/>
                <a:ea typeface="+mn-ea"/>
                <a:cs typeface="+mn-cs"/>
              </a:defRPr>
            </a:pPr>
            <a:r>
              <a:rPr lang="en-US" altLang="zh-CN" sz="1050" b="1" dirty="0">
                <a:latin typeface="+mn-ea"/>
                <a:ea typeface="+mn-ea"/>
              </a:rPr>
              <a:t>TOP10</a:t>
            </a:r>
            <a:r>
              <a:rPr lang="zh-CN" altLang="en-US" sz="1050" b="1" dirty="0">
                <a:latin typeface="+mn-ea"/>
                <a:ea typeface="+mn-ea"/>
              </a:rPr>
              <a:t>搜索词搜索人数</a:t>
            </a:r>
            <a:endParaRPr lang="zh-CN" sz="1050" b="1" dirty="0">
              <a:latin typeface="+mn-ea"/>
              <a:ea typeface="+mn-ea"/>
            </a:endParaRPr>
          </a:p>
        </c:rich>
      </c:tx>
      <c:layout>
        <c:manualLayout>
          <c:xMode val="edge"/>
          <c:yMode val="edge"/>
          <c:x val="0.33499942970948388"/>
          <c:y val="4.2103827375254976E-2"/>
        </c:manualLayout>
      </c:layout>
      <c:overlay val="0"/>
      <c:spPr>
        <a:noFill/>
        <a:ln>
          <a:noFill/>
        </a:ln>
        <a:effectLst/>
      </c:spPr>
      <c:txPr>
        <a:bodyPr rot="0" spcFirstLastPara="1" vertOverflow="ellipsis" vert="horz" wrap="square" anchor="ctr" anchorCtr="1"/>
        <a:lstStyle/>
        <a:p>
          <a:pPr>
            <a:defRPr sz="105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27515148274456142"/>
          <c:y val="0.17685063905536494"/>
          <c:w val="0.70292585848364331"/>
          <c:h val="0.81467648470297938"/>
        </c:manualLayout>
      </c:layout>
      <c:barChart>
        <c:barDir val="bar"/>
        <c:grouping val="clustered"/>
        <c:varyColors val="0"/>
        <c:ser>
          <c:idx val="0"/>
          <c:order val="0"/>
          <c:tx>
            <c:strRef>
              <c:f>Sheet1!$B$1</c:f>
              <c:strCache>
                <c:ptCount val="1"/>
                <c:pt idx="0">
                  <c:v>2022.12</c:v>
                </c:pt>
              </c:strCache>
            </c:strRef>
          </c:tx>
          <c:spPr>
            <a:solidFill>
              <a:schemeClr val="accent2"/>
            </a:solidFill>
            <a:ln>
              <a:noFill/>
            </a:ln>
            <a:effectLst/>
          </c:spPr>
          <c:invertIfNegative val="0"/>
          <c:dLbls>
            <c:dLbl>
              <c:idx val="0"/>
              <c:tx>
                <c:rich>
                  <a:bodyPr/>
                  <a:lstStyle/>
                  <a:p>
                    <a:fld id="{03CA4912-7546-4DEC-9497-5F0E0884C6AB}" type="CELLRANGE">
                      <a:rPr lang="en-US" altLang="zh-CN" baseline="0" smtClean="0"/>
                      <a:pPr/>
                      <a:t>[CELLRANGE]</a:t>
                    </a:fld>
                    <a:fld id="{CF9513D9-6C6D-4426-89DA-3A85AAA4D7AB}" type="VALUE">
                      <a:rPr lang="en-US" altLang="zh-CN" baseline="0" smtClean="0"/>
                      <a:pPr/>
                      <a:t>[值]</a:t>
                    </a:fld>
                    <a:endParaRPr lang="zh-CN" altLang="en-US"/>
                  </a:p>
                </c:rich>
              </c:tx>
              <c:dLblPos val="in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0-23C1-3C4C-BD36-C608CF3E494E}"/>
                </c:ext>
              </c:extLst>
            </c:dLbl>
            <c:dLbl>
              <c:idx val="1"/>
              <c:tx>
                <c:rich>
                  <a:bodyPr/>
                  <a:lstStyle/>
                  <a:p>
                    <a:fld id="{7B58A2D7-5968-47C7-8FBA-330E68034561}" type="CELLRANGE">
                      <a:rPr lang="en-US" altLang="zh-CN" smtClean="0"/>
                      <a:pPr/>
                      <a:t>[CELLRANGE]</a:t>
                    </a:fld>
                    <a:fld id="{4CE29E84-20BD-4908-9832-98AF88A5CACB}" type="VALUE">
                      <a:rPr lang="en-US" altLang="zh-CN" baseline="0" smtClean="0"/>
                      <a:pPr/>
                      <a:t>[值]</a:t>
                    </a:fld>
                    <a:endParaRPr lang="zh-CN" altLang="en-US"/>
                  </a:p>
                </c:rich>
              </c:tx>
              <c:dLblPos val="in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1-23C1-3C4C-BD36-C608CF3E494E}"/>
                </c:ext>
              </c:extLst>
            </c:dLbl>
            <c:dLbl>
              <c:idx val="2"/>
              <c:tx>
                <c:rich>
                  <a:bodyPr/>
                  <a:lstStyle/>
                  <a:p>
                    <a:fld id="{6330E43C-88FD-4739-B97E-4D9096003C84}" type="CELLRANGE">
                      <a:rPr lang="en-US" altLang="zh-CN" smtClean="0">
                        <a:solidFill>
                          <a:schemeClr val="tx1">
                            <a:lumMod val="65000"/>
                            <a:lumOff val="35000"/>
                          </a:schemeClr>
                        </a:solidFill>
                      </a:rPr>
                      <a:pPr/>
                      <a:t>[CELLRANGE]</a:t>
                    </a:fld>
                    <a:fld id="{B97E4CC9-1180-415F-8FAF-462DB6AED949}"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2-23C1-3C4C-BD36-C608CF3E494E}"/>
                </c:ext>
              </c:extLst>
            </c:dLbl>
            <c:dLbl>
              <c:idx val="3"/>
              <c:tx>
                <c:rich>
                  <a:bodyPr/>
                  <a:lstStyle/>
                  <a:p>
                    <a:fld id="{E2CD8084-530D-495B-9131-54FDAEF4BB6A}" type="CELLRANGE">
                      <a:rPr lang="en-US" altLang="zh-CN" smtClean="0"/>
                      <a:pPr/>
                      <a:t>[CELLRANGE]</a:t>
                    </a:fld>
                    <a:fld id="{95ACCF0E-3BD1-4FC8-9F06-9B597FD753A4}"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3-23C1-3C4C-BD36-C608CF3E494E}"/>
                </c:ext>
              </c:extLst>
            </c:dLbl>
            <c:dLbl>
              <c:idx val="4"/>
              <c:tx>
                <c:rich>
                  <a:bodyPr/>
                  <a:lstStyle/>
                  <a:p>
                    <a:fld id="{B09EB21B-7479-44BE-8C66-7E39176B9375}" type="CELLRANGE">
                      <a:rPr lang="en-US" altLang="zh-CN" smtClean="0"/>
                      <a:pPr/>
                      <a:t>[CELLRANGE]</a:t>
                    </a:fld>
                    <a:fld id="{6AC247DD-56E1-4FB7-BFFC-3DD65E8142AE}"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4-23C1-3C4C-BD36-C608CF3E494E}"/>
                </c:ext>
              </c:extLst>
            </c:dLbl>
            <c:dLbl>
              <c:idx val="5"/>
              <c:tx>
                <c:rich>
                  <a:bodyPr/>
                  <a:lstStyle/>
                  <a:p>
                    <a:fld id="{89C63E19-8CA8-46A1-BDC1-DC3AE546FD11}" type="CELLRANGE">
                      <a:rPr lang="en-US" altLang="zh-CN" smtClean="0"/>
                      <a:pPr/>
                      <a:t>[CELLRANGE]</a:t>
                    </a:fld>
                    <a:fld id="{C17D7C43-6A2B-4410-9E70-964980DCAC08}"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5-23C1-3C4C-BD36-C608CF3E494E}"/>
                </c:ext>
              </c:extLst>
            </c:dLbl>
            <c:dLbl>
              <c:idx val="6"/>
              <c:tx>
                <c:rich>
                  <a:bodyPr/>
                  <a:lstStyle/>
                  <a:p>
                    <a:fld id="{E54992DD-35AE-4C0D-8BA6-6179C6DE10BE}" type="CELLRANGE">
                      <a:rPr lang="en-US" altLang="zh-CN" smtClean="0"/>
                      <a:pPr/>
                      <a:t>[CELLRANGE]</a:t>
                    </a:fld>
                    <a:fld id="{8BA1B19A-09CD-436A-B3BB-9207C0FB1CF2}"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6-23C1-3C4C-BD36-C608CF3E494E}"/>
                </c:ext>
              </c:extLst>
            </c:dLbl>
            <c:dLbl>
              <c:idx val="7"/>
              <c:tx>
                <c:rich>
                  <a:bodyPr/>
                  <a:lstStyle/>
                  <a:p>
                    <a:fld id="{0A035578-79A5-4E03-8FD2-F0950C78D51C}" type="CELLRANGE">
                      <a:rPr lang="en-US" altLang="zh-CN" smtClean="0">
                        <a:solidFill>
                          <a:schemeClr val="tx1">
                            <a:lumMod val="65000"/>
                            <a:lumOff val="35000"/>
                          </a:schemeClr>
                        </a:solidFill>
                      </a:rPr>
                      <a:pPr/>
                      <a:t>[CELLRANGE]</a:t>
                    </a:fld>
                    <a:fld id="{01C5B890-B6BD-4469-8DE1-B0F2DCA06931}"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7-23C1-3C4C-BD36-C608CF3E494E}"/>
                </c:ext>
              </c:extLst>
            </c:dLbl>
            <c:dLbl>
              <c:idx val="8"/>
              <c:tx>
                <c:rich>
                  <a:bodyPr/>
                  <a:lstStyle/>
                  <a:p>
                    <a:fld id="{2635830B-6CB2-44BD-B591-250907B65249}" type="CELLRANGE">
                      <a:rPr lang="en-US" altLang="zh-CN" smtClean="0">
                        <a:solidFill>
                          <a:schemeClr val="tx1">
                            <a:lumMod val="65000"/>
                            <a:lumOff val="35000"/>
                          </a:schemeClr>
                        </a:solidFill>
                      </a:rPr>
                      <a:pPr/>
                      <a:t>[CELLRANGE]</a:t>
                    </a:fld>
                    <a:fld id="{12A31595-FCDB-4B47-B1F3-23C2E76011AF}" type="VALUE">
                      <a:rPr lang="en-US" altLang="zh-CN" baseline="0" smtClean="0">
                        <a:solidFill>
                          <a:schemeClr val="tx1">
                            <a:lumMod val="65000"/>
                            <a:lumOff val="35000"/>
                          </a:schemeClr>
                        </a:solidFill>
                      </a:rPr>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8-23C1-3C4C-BD36-C608CF3E494E}"/>
                </c:ext>
              </c:extLst>
            </c:dLbl>
            <c:dLbl>
              <c:idx val="9"/>
              <c:tx>
                <c:rich>
                  <a:bodyPr/>
                  <a:lstStyle/>
                  <a:p>
                    <a:fld id="{BB49842A-A1DF-44BC-981A-4C2505452EA5}" type="CELLRANGE">
                      <a:rPr lang="en-US" altLang="zh-CN" smtClean="0"/>
                      <a:pPr/>
                      <a:t>[CELLRANGE]</a:t>
                    </a:fld>
                    <a:fld id="{A8A858EE-0894-4835-A1D0-60D68C86B95C}" type="VALUE">
                      <a:rPr lang="en-US" altLang="zh-CN" baseline="0" smtClean="0"/>
                      <a:pPr/>
                      <a:t>[值]</a:t>
                    </a:fld>
                    <a:endParaRPr lang="zh-CN" alt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9-23C1-3C4C-BD36-C608CF3E494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zh-CN"/>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胶囊咖啡</c:v>
                </c:pt>
                <c:pt idx="1">
                  <c:v>咖啡胶囊</c:v>
                </c:pt>
                <c:pt idx="2">
                  <c:v>nespresso</c:v>
                </c:pt>
                <c:pt idx="3">
                  <c:v>星巴克胶囊咖啡</c:v>
                </c:pt>
                <c:pt idx="4">
                  <c:v>雀巢胶囊咖啡</c:v>
                </c:pt>
                <c:pt idx="5">
                  <c:v>nespresso胶囊</c:v>
                </c:pt>
                <c:pt idx="6">
                  <c:v>胶囊咖啡 胶囊</c:v>
                </c:pt>
                <c:pt idx="7">
                  <c:v>多趣酷思胶囊</c:v>
                </c:pt>
                <c:pt idx="8">
                  <c:v>illy咖啡胶囊</c:v>
                </c:pt>
                <c:pt idx="9">
                  <c:v>雀巢咖啡胶囊</c:v>
                </c:pt>
              </c:strCache>
            </c:strRef>
          </c:cat>
          <c:val>
            <c:numRef>
              <c:f>Sheet1!$B$2:$B$11</c:f>
              <c:numCache>
                <c:formatCode>General</c:formatCode>
                <c:ptCount val="10"/>
                <c:pt idx="0">
                  <c:v>55947.0</c:v>
                </c:pt>
                <c:pt idx="1">
                  <c:v>58492.0</c:v>
                </c:pt>
                <c:pt idx="2">
                  <c:v>18381.0</c:v>
                </c:pt>
                <c:pt idx="3">
                  <c:v>13225.0</c:v>
                </c:pt>
                <c:pt idx="4">
                  <c:v>6122.0</c:v>
                </c:pt>
                <c:pt idx="5">
                  <c:v>14312.0</c:v>
                </c:pt>
                <c:pt idx="6">
                  <c:v>15580.0</c:v>
                </c:pt>
                <c:pt idx="7">
                  <c:v>5658.0</c:v>
                </c:pt>
                <c:pt idx="8">
                  <c:v>4911.0</c:v>
                </c:pt>
                <c:pt idx="9">
                  <c:v>11673.0</c:v>
                </c:pt>
              </c:numCache>
            </c:numRef>
          </c:val>
          <c:extLst>
            <c:ext xmlns:c15="http://schemas.microsoft.com/office/drawing/2012/chart" uri="{02D57815-91ED-43cb-92C2-25804820EDAC}">
              <c15:datalabelsRange>
                <c15:f>Sheet1!$F$2:$F$11</c15:f>
                <c15:dlblRangeCache>
                  <c:ptCount val="10"/>
                </c15:dlblRangeCache>
              </c15:datalabelsRange>
            </c:ext>
            <c:ext xmlns:c16="http://schemas.microsoft.com/office/drawing/2014/chart" uri="{C3380CC4-5D6E-409C-BE32-E72D297353CC}">
              <c16:uniqueId val="{0000000A-23C1-3C4C-BD36-C608CF3E494E}"/>
            </c:ext>
          </c:extLst>
        </c:ser>
        <c:ser>
          <c:idx val="1"/>
          <c:order val="1"/>
          <c:tx>
            <c:strRef>
              <c:f>Sheet1!$C$1</c:f>
              <c:strCache>
                <c:ptCount val="1"/>
                <c:pt idx="0">
                  <c:v>2023.12</c:v>
                </c:pt>
              </c:strCache>
            </c:strRef>
          </c:tx>
          <c:spPr>
            <a:solidFill>
              <a:schemeClr val="accent1"/>
            </a:solidFill>
            <a:ln>
              <a:noFill/>
            </a:ln>
            <a:effectLst/>
          </c:spPr>
          <c:invertIfNegative val="0"/>
          <c:dLbls>
            <c:dLbl>
              <c:idx val="0"/>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23C1-3C4C-BD36-C608CF3E494E}"/>
                </c:ext>
              </c:extLst>
            </c:dLbl>
            <c:dLbl>
              <c:idx val="1"/>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23C1-3C4C-BD36-C608CF3E494E}"/>
                </c:ext>
              </c:extLst>
            </c:dLbl>
            <c:spPr>
              <a:noFill/>
              <a:ln>
                <a:noFill/>
              </a:ln>
              <a:effectLst/>
            </c:spPr>
            <c:txPr>
              <a:bodyPr rot="0" spcFirstLastPara="1" vertOverflow="ellipsis" vert="horz" wrap="square" lIns="38100" tIns="19050" rIns="38100" bIns="19050" anchor="ctr" anchorCtr="0">
                <a:spAutoFit/>
              </a:bodyPr>
              <a:lstStyle/>
              <a:p>
                <a:pPr algn="ctr">
                  <a:defRPr lang="zh-CN" altLang="en-US"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胶囊咖啡</c:v>
                </c:pt>
                <c:pt idx="1">
                  <c:v>咖啡胶囊</c:v>
                </c:pt>
                <c:pt idx="2">
                  <c:v>nespresso</c:v>
                </c:pt>
                <c:pt idx="3">
                  <c:v>星巴克胶囊咖啡</c:v>
                </c:pt>
                <c:pt idx="4">
                  <c:v>雀巢胶囊咖啡</c:v>
                </c:pt>
                <c:pt idx="5">
                  <c:v>nespresso胶囊</c:v>
                </c:pt>
                <c:pt idx="6">
                  <c:v>胶囊咖啡 胶囊</c:v>
                </c:pt>
                <c:pt idx="7">
                  <c:v>多趣酷思胶囊</c:v>
                </c:pt>
                <c:pt idx="8">
                  <c:v>illy咖啡胶囊</c:v>
                </c:pt>
                <c:pt idx="9">
                  <c:v>雀巢咖啡胶囊</c:v>
                </c:pt>
              </c:strCache>
            </c:strRef>
          </c:cat>
          <c:val>
            <c:numRef>
              <c:f>Sheet1!$C$2:$C$11</c:f>
              <c:numCache>
                <c:formatCode>General</c:formatCode>
                <c:ptCount val="10"/>
                <c:pt idx="0">
                  <c:v>58544.0</c:v>
                </c:pt>
                <c:pt idx="1">
                  <c:v>51008.0</c:v>
                </c:pt>
                <c:pt idx="2">
                  <c:v>13678.0</c:v>
                </c:pt>
                <c:pt idx="3">
                  <c:v>11595.0</c:v>
                </c:pt>
                <c:pt idx="4">
                  <c:v>11252.0</c:v>
                </c:pt>
                <c:pt idx="5">
                  <c:v>10102.0</c:v>
                </c:pt>
                <c:pt idx="6">
                  <c:v>9261.0</c:v>
                </c:pt>
                <c:pt idx="7">
                  <c:v>5907.0</c:v>
                </c:pt>
                <c:pt idx="8">
                  <c:v>5819.0</c:v>
                </c:pt>
                <c:pt idx="9">
                  <c:v>6306.0</c:v>
                </c:pt>
              </c:numCache>
            </c:numRef>
          </c:val>
          <c:extLst>
            <c:ext xmlns:c16="http://schemas.microsoft.com/office/drawing/2014/chart" uri="{C3380CC4-5D6E-409C-BE32-E72D297353CC}">
              <c16:uniqueId val="{0000000D-23C1-3C4C-BD36-C608CF3E494E}"/>
            </c:ext>
          </c:extLst>
        </c:ser>
        <c:dLbls>
          <c:showLegendKey val="0"/>
          <c:showVal val="0"/>
          <c:showCatName val="0"/>
          <c:showSerName val="0"/>
          <c:showPercent val="0"/>
          <c:showBubbleSize val="0"/>
        </c:dLbls>
        <c:gapWidth val="80"/>
        <c:axId val="1141443344"/>
        <c:axId val="1141460752"/>
      </c:barChart>
      <c:catAx>
        <c:axId val="114144334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141460752"/>
        <c:crosses val="autoZero"/>
        <c:auto val="1"/>
        <c:lblAlgn val="ctr"/>
        <c:lblOffset val="100"/>
        <c:noMultiLvlLbl val="0"/>
      </c:catAx>
      <c:valAx>
        <c:axId val="1141460752"/>
        <c:scaling>
          <c:orientation val="minMax"/>
        </c:scaling>
        <c:delete val="1"/>
        <c:axPos val="t"/>
        <c:numFmt formatCode="_ * #,##0_ ;_ * \-#,##0_ ;_ * &quot;-&quot;??_ ;_ @_ " sourceLinked="1"/>
        <c:majorTickMark val="none"/>
        <c:minorTickMark val="none"/>
        <c:tickLblPos val="nextTo"/>
        <c:crossAx val="1141443344"/>
        <c:crosses val="autoZero"/>
        <c:crossBetween val="between"/>
      </c:valAx>
      <c:spPr>
        <a:noFill/>
        <a:ln>
          <a:noFill/>
        </a:ln>
        <a:effectLst/>
      </c:spPr>
    </c:plotArea>
    <c:legend>
      <c:legendPos val="t"/>
      <c:layout>
        <c:manualLayout>
          <c:xMode val="edge"/>
          <c:yMode val="edge"/>
          <c:x val="0.3257863810312534"/>
          <c:y val="0.10832713300404889"/>
          <c:w val="0.35390353616773829"/>
          <c:h val="5.6774396623615976E-2"/>
        </c:manualLayout>
      </c:layout>
      <c:overlay val="0"/>
      <c:spPr>
        <a:noFill/>
        <a:ln>
          <a:noFill/>
        </a:ln>
        <a:effectLst/>
      </c:spPr>
      <c:txPr>
        <a:bodyPr rot="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zh-CN" altLang="en-US" sz="1400" b="1" dirty="0"/>
              <a:t>客单价</a:t>
            </a:r>
          </a:p>
        </c:rich>
      </c:tx>
      <c:layout>
        <c:manualLayout>
          <c:xMode val="edge"/>
          <c:yMode val="edge"/>
          <c:x val="0.45277283950617286"/>
          <c:y val="6.761574074074074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2.8744855967078188E-2"/>
          <c:y val="0.3588277777777778"/>
          <c:w val="0.94251028806584358"/>
          <c:h val="0.53787199074074088"/>
        </c:manualLayout>
      </c:layout>
      <c:barChart>
        <c:barDir val="col"/>
        <c:grouping val="clustered"/>
        <c:varyColors val="0"/>
        <c:ser>
          <c:idx val="0"/>
          <c:order val="0"/>
          <c:tx>
            <c:strRef>
              <c:f>Sheet1!$B$1</c:f>
              <c:strCache>
                <c:ptCount val="1"/>
                <c:pt idx="0">
                  <c:v>2022.12</c:v>
                </c:pt>
              </c:strCache>
            </c:strRef>
          </c:tx>
          <c:spPr>
            <a:solidFill>
              <a:schemeClr val="accent5">
                <a:lumMod val="60000"/>
                <a:lumOff val="40000"/>
              </a:schemeClr>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店铺整体</c:v>
                </c:pt>
                <c:pt idx="1">
                  <c:v>咖啡机</c:v>
                </c:pt>
                <c:pt idx="2">
                  <c:v>胶囊咖啡</c:v>
                </c:pt>
              </c:strCache>
            </c:strRef>
          </c:cat>
          <c:val>
            <c:numRef>
              <c:f>Sheet1!$B$2:$B$4</c:f>
              <c:numCache>
                <c:formatCode>General</c:formatCode>
                <c:ptCount val="3"/>
                <c:pt idx="0">
                  <c:v>617.52</c:v>
                </c:pt>
                <c:pt idx="1">
                  <c:v>1209.641624964049</c:v>
                </c:pt>
                <c:pt idx="2">
                  <c:v>443.9544917213371</c:v>
                </c:pt>
              </c:numCache>
            </c:numRef>
          </c:val>
          <c:extLst>
            <c:ext xmlns:c16="http://schemas.microsoft.com/office/drawing/2014/chart" uri="{C3380CC4-5D6E-409C-BE32-E72D297353CC}">
              <c16:uniqueId val="{00000000-B90C-4540-AC3E-BCFE48E1D1CC}"/>
            </c:ext>
          </c:extLst>
        </c:ser>
        <c:ser>
          <c:idx val="1"/>
          <c:order val="1"/>
          <c:tx>
            <c:strRef>
              <c:f>Sheet1!$C$1</c:f>
              <c:strCache>
                <c:ptCount val="1"/>
                <c:pt idx="0">
                  <c:v>2023.12</c:v>
                </c:pt>
              </c:strCache>
            </c:strRef>
          </c:tx>
          <c:spPr>
            <a:solidFill>
              <a:schemeClr val="accent1"/>
            </a:solidFill>
            <a:ln>
              <a:noFill/>
            </a:ln>
            <a:effectLst/>
          </c:spPr>
          <c:invertIfNegative val="0"/>
          <c:dLbls>
            <c:dLbl>
              <c:idx val="1"/>
              <c:layout>
                <c:manualLayout>
                  <c:x val="1.5766718774085888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90C-4540-AC3E-BCFE48E1D1CC}"/>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店铺整体</c:v>
                </c:pt>
                <c:pt idx="1">
                  <c:v>咖啡机</c:v>
                </c:pt>
                <c:pt idx="2">
                  <c:v>胶囊咖啡</c:v>
                </c:pt>
              </c:strCache>
            </c:strRef>
          </c:cat>
          <c:val>
            <c:numRef>
              <c:f>Sheet1!$C$2:$C$4</c:f>
              <c:numCache>
                <c:formatCode>General</c:formatCode>
                <c:ptCount val="3"/>
                <c:pt idx="0">
                  <c:v>535.1011996165828</c:v>
                </c:pt>
                <c:pt idx="1">
                  <c:v>1467.46637029637</c:v>
                </c:pt>
                <c:pt idx="2">
                  <c:v>350.8491895782495</c:v>
                </c:pt>
              </c:numCache>
            </c:numRef>
          </c:val>
          <c:extLst>
            <c:ext xmlns:c16="http://schemas.microsoft.com/office/drawing/2014/chart" uri="{C3380CC4-5D6E-409C-BE32-E72D297353CC}">
              <c16:uniqueId val="{00000002-B90C-4540-AC3E-BCFE48E1D1CC}"/>
            </c:ext>
          </c:extLst>
        </c:ser>
        <c:dLbls>
          <c:showLegendKey val="0"/>
          <c:showVal val="0"/>
          <c:showCatName val="0"/>
          <c:showSerName val="0"/>
          <c:showPercent val="0"/>
          <c:showBubbleSize val="0"/>
        </c:dLbls>
        <c:gapWidth val="100"/>
        <c:axId val="1010079008"/>
        <c:axId val="1010084992"/>
      </c:barChart>
      <c:catAx>
        <c:axId val="1010079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10084992"/>
        <c:crosses val="autoZero"/>
        <c:auto val="1"/>
        <c:lblAlgn val="ctr"/>
        <c:lblOffset val="100"/>
        <c:noMultiLvlLbl val="0"/>
      </c:catAx>
      <c:valAx>
        <c:axId val="1010084992"/>
        <c:scaling>
          <c:orientation val="minMax"/>
        </c:scaling>
        <c:delete val="1"/>
        <c:axPos val="l"/>
        <c:numFmt formatCode="#,##0_ " sourceLinked="1"/>
        <c:majorTickMark val="none"/>
        <c:minorTickMark val="none"/>
        <c:tickLblPos val="nextTo"/>
        <c:crossAx val="1010079008"/>
        <c:crosses val="autoZero"/>
        <c:crossBetween val="between"/>
      </c:valAx>
      <c:spPr>
        <a:noFill/>
        <a:ln>
          <a:noFill/>
        </a:ln>
        <a:effectLst/>
      </c:spPr>
    </c:plotArea>
    <c:legend>
      <c:legendPos val="t"/>
      <c:layout>
        <c:manualLayout>
          <c:xMode val="edge"/>
          <c:yMode val="edge"/>
          <c:x val="0.34946646090534983"/>
          <c:y val="0.22805162037037036"/>
          <c:w val="0.37007634030041597"/>
          <c:h val="5.871576923305026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0"/>
          <a:lstStyle/>
          <a:p>
            <a:pPr>
              <a:defRPr lang="zh-CN" sz="1440" b="0" i="0" u="none" strike="noStrike" kern="1200" spc="0" baseline="0">
                <a:solidFill>
                  <a:schemeClr val="tx1">
                    <a:lumMod val="65000"/>
                    <a:lumOff val="35000"/>
                  </a:schemeClr>
                </a:solidFill>
                <a:latin typeface="+mn-ea"/>
                <a:ea typeface="+mn-ea"/>
                <a:cs typeface="+mn-cs"/>
              </a:defRPr>
            </a:pPr>
            <a:r>
              <a:rPr lang="zh-CN" altLang="en-US" b="1" dirty="0"/>
              <a:t>店铺广告流量布局</a:t>
            </a:r>
            <a:r>
              <a:rPr lang="en-US" altLang="zh-CN" b="1" dirty="0"/>
              <a:t>&amp;</a:t>
            </a:r>
            <a:r>
              <a:rPr lang="zh-CN" altLang="en-US" b="1" dirty="0"/>
              <a:t>转化率变化</a:t>
            </a:r>
          </a:p>
        </c:rich>
      </c:tx>
      <c:layout>
        <c:manualLayout>
          <c:xMode val="edge"/>
          <c:yMode val="edge"/>
          <c:x val="0.38867678571428577"/>
          <c:y val="3.7019298245614042E-2"/>
        </c:manualLayout>
      </c:layout>
      <c:overlay val="0"/>
      <c:spPr>
        <a:noFill/>
        <a:ln>
          <a:noFill/>
        </a:ln>
        <a:effectLst/>
      </c:spPr>
      <c:txPr>
        <a:bodyPr rot="0" spcFirstLastPara="1" vertOverflow="ellipsis" vert="horz" wrap="square" anchor="ctr" anchorCtr="0"/>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42918005519E-2"/>
          <c:y val="0.28875360735540684"/>
          <c:w val="0.89419811271848804"/>
          <c:h val="0.5619528167142277"/>
        </c:manualLayout>
      </c:layout>
      <c:barChart>
        <c:barDir val="col"/>
        <c:grouping val="clustered"/>
        <c:varyColors val="0"/>
        <c:ser>
          <c:idx val="1"/>
          <c:order val="0"/>
          <c:tx>
            <c:strRef>
              <c:f>Sheet1!$C$1</c:f>
              <c:strCache>
                <c:ptCount val="1"/>
                <c:pt idx="0">
                  <c:v>22.12访客数</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万相台</c:v>
                  </c:pt>
                  <c:pt idx="1">
                    <c:v>引力魔方</c:v>
                  </c:pt>
                  <c:pt idx="2">
                    <c:v>直通车</c:v>
                  </c:pt>
                  <c:pt idx="3">
                    <c:v>品销宝- 品牌专区</c:v>
                  </c:pt>
                  <c:pt idx="4">
                    <c:v>品销宝- 明星店铺</c:v>
                  </c:pt>
                  <c:pt idx="5">
                    <c:v>UD效果投放</c:v>
                  </c:pt>
                  <c:pt idx="6">
                    <c:v>淘宝客</c:v>
                  </c:pt>
                  <c:pt idx="7">
                    <c:v>流量宝</c:v>
                  </c:pt>
                  <c:pt idx="8">
                    <c:v>超级短视频</c:v>
                  </c:pt>
                  <c:pt idx="9">
                    <c:v>超级直播</c:v>
                  </c:pt>
                </c:lvl>
                <c:lvl>
                  <c:pt idx="0">
                    <c:v>效果广告</c:v>
                  </c:pt>
                  <c:pt idx="1">
                    <c:v/>
                  </c:pt>
                  <c:pt idx="2">
                    <c:v/>
                  </c:pt>
                  <c:pt idx="3">
                    <c:v>品牌广告</c:v>
                  </c:pt>
                  <c:pt idx="4">
                    <c:v/>
                  </c:pt>
                  <c:pt idx="5">
                    <c:v>站外广告</c:v>
                  </c:pt>
                  <c:pt idx="6">
                    <c:v/>
                  </c:pt>
                  <c:pt idx="7">
                    <c:v/>
                  </c:pt>
                  <c:pt idx="8">
                    <c:v>内容广告</c:v>
                  </c:pt>
                  <c:pt idx="9">
                    <c:v/>
                  </c:pt>
                </c:lvl>
              </c:multiLvlStrCache>
            </c:multiLvlStrRef>
          </c:cat>
          <c:val>
            <c:numRef>
              <c:f>Sheet1!$C$2:$C$11</c:f>
              <c:numCache>
                <c:formatCode>General</c:formatCode>
                <c:ptCount val="10"/>
                <c:pt idx="0">
                  <c:v>217068</c:v>
                </c:pt>
                <c:pt idx="1">
                  <c:v>377670</c:v>
                </c:pt>
                <c:pt idx="2">
                  <c:v>102462</c:v>
                </c:pt>
                <c:pt idx="3">
                  <c:v>27951</c:v>
                </c:pt>
                <c:pt idx="4">
                  <c:v>733</c:v>
                </c:pt>
                <c:pt idx="5">
                  <c:v>8042</c:v>
                </c:pt>
                <c:pt idx="6">
                  <c:v>17914</c:v>
                </c:pt>
                <c:pt idx="7">
                  <c:v>210</c:v>
                </c:pt>
                <c:pt idx="8">
                  <c:v>1</c:v>
                </c:pt>
                <c:pt idx="9">
                  <c:v>11395</c:v>
                </c:pt>
              </c:numCache>
            </c:numRef>
          </c:val>
          <c:extLst>
            <c:ext xmlns:c16="http://schemas.microsoft.com/office/drawing/2014/chart" uri="{C3380CC4-5D6E-409C-BE32-E72D297353CC}">
              <c16:uniqueId val="{00000000-4F2F-AA4A-AD19-83844A865DCE}"/>
            </c:ext>
          </c:extLst>
        </c:ser>
        <c:ser>
          <c:idx val="0"/>
          <c:order val="1"/>
          <c:tx>
            <c:strRef>
              <c:f>Sheet1!$D$1</c:f>
              <c:strCache>
                <c:ptCount val="1"/>
                <c:pt idx="0">
                  <c:v>23.12访客数</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Sheet1!$A$2:$B$11</c:f>
              <c:multiLvlStrCache>
                <c:ptCount val="10"/>
                <c:lvl>
                  <c:pt idx="0">
                    <c:v>万相台</c:v>
                  </c:pt>
                  <c:pt idx="1">
                    <c:v>引力魔方</c:v>
                  </c:pt>
                  <c:pt idx="2">
                    <c:v>直通车</c:v>
                  </c:pt>
                  <c:pt idx="3">
                    <c:v>品销宝- 品牌专区</c:v>
                  </c:pt>
                  <c:pt idx="4">
                    <c:v>品销宝- 明星店铺</c:v>
                  </c:pt>
                  <c:pt idx="5">
                    <c:v>UD效果投放</c:v>
                  </c:pt>
                  <c:pt idx="6">
                    <c:v>淘宝客</c:v>
                  </c:pt>
                  <c:pt idx="7">
                    <c:v>流量宝</c:v>
                  </c:pt>
                  <c:pt idx="8">
                    <c:v>超级短视频</c:v>
                  </c:pt>
                  <c:pt idx="9">
                    <c:v>超级直播</c:v>
                  </c:pt>
                </c:lvl>
                <c:lvl>
                  <c:pt idx="0">
                    <c:v>效果广告</c:v>
                  </c:pt>
                  <c:pt idx="1">
                    <c:v/>
                  </c:pt>
                  <c:pt idx="2">
                    <c:v/>
                  </c:pt>
                  <c:pt idx="3">
                    <c:v>品牌广告</c:v>
                  </c:pt>
                  <c:pt idx="4">
                    <c:v/>
                  </c:pt>
                  <c:pt idx="5">
                    <c:v>站外广告</c:v>
                  </c:pt>
                  <c:pt idx="6">
                    <c:v/>
                  </c:pt>
                  <c:pt idx="7">
                    <c:v/>
                  </c:pt>
                  <c:pt idx="8">
                    <c:v>内容广告</c:v>
                  </c:pt>
                  <c:pt idx="9">
                    <c:v/>
                  </c:pt>
                </c:lvl>
              </c:multiLvlStrCache>
            </c:multiLvlStrRef>
          </c:cat>
          <c:val>
            <c:numRef>
              <c:f>Sheet1!$D$2:$D$11</c:f>
              <c:numCache>
                <c:formatCode>General</c:formatCode>
                <c:ptCount val="10"/>
                <c:pt idx="0">
                  <c:v>163291</c:v>
                </c:pt>
                <c:pt idx="1">
                  <c:v>105023</c:v>
                </c:pt>
                <c:pt idx="2">
                  <c:v>84711</c:v>
                </c:pt>
                <c:pt idx="3">
                  <c:v>18293</c:v>
                </c:pt>
                <c:pt idx="4">
                  <c:v>256</c:v>
                </c:pt>
                <c:pt idx="5">
                  <c:v>3551</c:v>
                </c:pt>
                <c:pt idx="6">
                  <c:v>13327</c:v>
                </c:pt>
                <c:pt idx="7">
                  <c:v>164</c:v>
                </c:pt>
                <c:pt idx="8">
                  <c:v>88375</c:v>
                </c:pt>
                <c:pt idx="9">
                  <c:v>9456</c:v>
                </c:pt>
              </c:numCache>
            </c:numRef>
          </c:val>
          <c:extLst>
            <c:ext xmlns:c16="http://schemas.microsoft.com/office/drawing/2014/chart" uri="{C3380CC4-5D6E-409C-BE32-E72D297353CC}">
              <c16:uniqueId val="{00000001-4F2F-AA4A-AD19-83844A865DCE}"/>
            </c:ext>
          </c:extLst>
        </c:ser>
        <c:dLbls>
          <c:showLegendKey val="0"/>
          <c:showVal val="0"/>
          <c:showCatName val="0"/>
          <c:showSerName val="0"/>
          <c:showPercent val="0"/>
          <c:showBubbleSize val="0"/>
        </c:dLbls>
        <c:gapWidth val="75"/>
        <c:axId val="1010086624"/>
        <c:axId val="1010072480"/>
      </c:barChart>
      <c:lineChart>
        <c:grouping val="standard"/>
        <c:varyColors val="0"/>
        <c:ser>
          <c:idx val="3"/>
          <c:order val="2"/>
          <c:tx>
            <c:strRef>
              <c:f>Sheet1!$E$1</c:f>
              <c:strCache>
                <c:ptCount val="1"/>
                <c:pt idx="0">
                  <c:v>22.12支付转化率</c:v>
                </c:pt>
              </c:strCache>
            </c:strRef>
          </c:tx>
          <c:spPr>
            <a:ln w="28575" cap="rnd">
              <a:solidFill>
                <a:schemeClr val="accent2">
                  <a:lumMod val="75000"/>
                </a:schemeClr>
              </a:solidFill>
              <a:round/>
            </a:ln>
            <a:effectLst/>
          </c:spPr>
          <c:marker>
            <c:symbol val="none"/>
          </c:marker>
          <c:cat>
            <c:multiLvlStrRef>
              <c:f>Sheet1!$A$2:$B$11</c:f>
              <c:multiLvlStrCache>
                <c:ptCount val="10"/>
                <c:lvl>
                  <c:pt idx="0">
                    <c:v>万相台</c:v>
                  </c:pt>
                  <c:pt idx="1">
                    <c:v>引力魔方</c:v>
                  </c:pt>
                  <c:pt idx="2">
                    <c:v>直通车</c:v>
                  </c:pt>
                  <c:pt idx="3">
                    <c:v>品销宝- 品牌专区</c:v>
                  </c:pt>
                  <c:pt idx="4">
                    <c:v>品销宝- 明星店铺</c:v>
                  </c:pt>
                  <c:pt idx="5">
                    <c:v>UD效果投放</c:v>
                  </c:pt>
                  <c:pt idx="6">
                    <c:v>淘宝客</c:v>
                  </c:pt>
                  <c:pt idx="7">
                    <c:v>流量宝</c:v>
                  </c:pt>
                  <c:pt idx="8">
                    <c:v>超级短视频</c:v>
                  </c:pt>
                  <c:pt idx="9">
                    <c:v>超级直播</c:v>
                  </c:pt>
                </c:lvl>
                <c:lvl>
                  <c:pt idx="0">
                    <c:v>效果广告</c:v>
                  </c:pt>
                  <c:pt idx="1">
                    <c:v/>
                  </c:pt>
                  <c:pt idx="2">
                    <c:v/>
                  </c:pt>
                  <c:pt idx="3">
                    <c:v>品牌广告</c:v>
                  </c:pt>
                  <c:pt idx="4">
                    <c:v/>
                  </c:pt>
                  <c:pt idx="5">
                    <c:v>站外广告</c:v>
                  </c:pt>
                  <c:pt idx="6">
                    <c:v/>
                  </c:pt>
                  <c:pt idx="7">
                    <c:v/>
                  </c:pt>
                  <c:pt idx="8">
                    <c:v>内容广告</c:v>
                  </c:pt>
                  <c:pt idx="9">
                    <c:v/>
                  </c:pt>
                </c:lvl>
              </c:multiLvlStrCache>
            </c:multiLvlStrRef>
          </c:cat>
          <c:val>
            <c:numRef>
              <c:f>Sheet1!$E$2:$E$11</c:f>
              <c:numCache>
                <c:formatCode>General</c:formatCode>
                <c:ptCount val="10"/>
                <c:pt idx="0">
                  <c:v>0.0241905762249617</c:v>
                </c:pt>
                <c:pt idx="1">
                  <c:v>0.00224799428072126</c:v>
                </c:pt>
                <c:pt idx="2">
                  <c:v>0.0284398118326794</c:v>
                </c:pt>
                <c:pt idx="3">
                  <c:v>0.0890486923544774</c:v>
                </c:pt>
                <c:pt idx="4">
                  <c:v>0.0381991814461118</c:v>
                </c:pt>
                <c:pt idx="5">
                  <c:v>0.0</c:v>
                </c:pt>
                <c:pt idx="6">
                  <c:v>0.104666741096349</c:v>
                </c:pt>
                <c:pt idx="7">
                  <c:v>0.0</c:v>
                </c:pt>
                <c:pt idx="8">
                  <c:v>0.0</c:v>
                </c:pt>
                <c:pt idx="9">
                  <c:v>0.0</c:v>
                </c:pt>
              </c:numCache>
            </c:numRef>
          </c:val>
          <c:smooth val="0"/>
          <c:extLst>
            <c:ext xmlns:c16="http://schemas.microsoft.com/office/drawing/2014/chart" uri="{C3380CC4-5D6E-409C-BE32-E72D297353CC}">
              <c16:uniqueId val="{00000002-4F2F-AA4A-AD19-83844A865DCE}"/>
            </c:ext>
          </c:extLst>
        </c:ser>
        <c:ser>
          <c:idx val="2"/>
          <c:order val="3"/>
          <c:tx>
            <c:strRef>
              <c:f>Sheet1!$F$1</c:f>
              <c:strCache>
                <c:ptCount val="1"/>
                <c:pt idx="0">
                  <c:v>23.12支付转化率</c:v>
                </c:pt>
              </c:strCache>
            </c:strRef>
          </c:tx>
          <c:spPr>
            <a:ln w="28575" cap="rnd">
              <a:solidFill>
                <a:schemeClr val="accent1">
                  <a:lumMod val="75000"/>
                </a:schemeClr>
              </a:solidFill>
              <a:round/>
            </a:ln>
            <a:effectLst/>
          </c:spPr>
          <c:marker>
            <c:symbol val="none"/>
          </c:marker>
          <c:cat>
            <c:multiLvlStrRef>
              <c:f>Sheet1!$A$2:$B$11</c:f>
              <c:multiLvlStrCache>
                <c:ptCount val="10"/>
                <c:lvl>
                  <c:pt idx="0">
                    <c:v>万相台</c:v>
                  </c:pt>
                  <c:pt idx="1">
                    <c:v>引力魔方</c:v>
                  </c:pt>
                  <c:pt idx="2">
                    <c:v>直通车</c:v>
                  </c:pt>
                  <c:pt idx="3">
                    <c:v>品销宝- 品牌专区</c:v>
                  </c:pt>
                  <c:pt idx="4">
                    <c:v>品销宝- 明星店铺</c:v>
                  </c:pt>
                  <c:pt idx="5">
                    <c:v>UD效果投放</c:v>
                  </c:pt>
                  <c:pt idx="6">
                    <c:v>淘宝客</c:v>
                  </c:pt>
                  <c:pt idx="7">
                    <c:v>流量宝</c:v>
                  </c:pt>
                  <c:pt idx="8">
                    <c:v>超级短视频</c:v>
                  </c:pt>
                  <c:pt idx="9">
                    <c:v>超级直播</c:v>
                  </c:pt>
                </c:lvl>
                <c:lvl>
                  <c:pt idx="0">
                    <c:v>效果广告</c:v>
                  </c:pt>
                  <c:pt idx="1">
                    <c:v/>
                  </c:pt>
                  <c:pt idx="2">
                    <c:v/>
                  </c:pt>
                  <c:pt idx="3">
                    <c:v>品牌广告</c:v>
                  </c:pt>
                  <c:pt idx="4">
                    <c:v/>
                  </c:pt>
                  <c:pt idx="5">
                    <c:v>站外广告</c:v>
                  </c:pt>
                  <c:pt idx="6">
                    <c:v/>
                  </c:pt>
                  <c:pt idx="7">
                    <c:v/>
                  </c:pt>
                  <c:pt idx="8">
                    <c:v>内容广告</c:v>
                  </c:pt>
                  <c:pt idx="9">
                    <c:v/>
                  </c:pt>
                </c:lvl>
              </c:multiLvlStrCache>
            </c:multiLvlStrRef>
          </c:cat>
          <c:val>
            <c:numRef>
              <c:f>Sheet1!$F$2:$F$11</c:f>
              <c:numCache>
                <c:formatCode>General</c:formatCode>
                <c:ptCount val="10"/>
                <c:pt idx="0">
                  <c:v>0.0164001690233999</c:v>
                </c:pt>
                <c:pt idx="1">
                  <c:v>0.000590346876398503</c:v>
                </c:pt>
                <c:pt idx="2">
                  <c:v>0.0225118343544521</c:v>
                </c:pt>
                <c:pt idx="3">
                  <c:v>0.0827638987590881</c:v>
                </c:pt>
                <c:pt idx="4">
                  <c:v>0.04296875</c:v>
                </c:pt>
                <c:pt idx="5">
                  <c:v>0.0</c:v>
                </c:pt>
                <c:pt idx="6">
                  <c:v>0.0452464920837397</c:v>
                </c:pt>
                <c:pt idx="7">
                  <c:v>0.0</c:v>
                </c:pt>
                <c:pt idx="8">
                  <c:v>0.0</c:v>
                </c:pt>
                <c:pt idx="9">
                  <c:v>0.0</c:v>
                </c:pt>
              </c:numCache>
            </c:numRef>
          </c:val>
          <c:smooth val="0"/>
          <c:extLst>
            <c:ext xmlns:c16="http://schemas.microsoft.com/office/drawing/2014/chart" uri="{C3380CC4-5D6E-409C-BE32-E72D297353CC}">
              <c16:uniqueId val="{00000003-4F2F-AA4A-AD19-83844A865DCE}"/>
            </c:ext>
          </c:extLst>
        </c:ser>
        <c:dLbls>
          <c:showLegendKey val="0"/>
          <c:showVal val="0"/>
          <c:showCatName val="0"/>
          <c:showSerName val="0"/>
          <c:showPercent val="0"/>
          <c:showBubbleSize val="0"/>
        </c:dLbls>
        <c:marker val="1"/>
        <c:smooth val="0"/>
        <c:axId val="1010080096"/>
        <c:axId val="1010079552"/>
      </c:lineChart>
      <c:catAx>
        <c:axId val="10100866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baseline="0">
                <a:solidFill>
                  <a:schemeClr val="tx1">
                    <a:lumMod val="65000"/>
                    <a:lumOff val="35000"/>
                  </a:schemeClr>
                </a:solidFill>
                <a:latin typeface="+mn-ea"/>
                <a:ea typeface="+mn-ea"/>
                <a:cs typeface="+mn-cs"/>
              </a:defRPr>
            </a:pPr>
            <a:endParaRPr lang="zh-CN"/>
          </a:p>
        </c:txPr>
        <c:crossAx val="1010072480"/>
        <c:crosses val="autoZero"/>
        <c:auto val="1"/>
        <c:lblAlgn val="ctr"/>
        <c:lblOffset val="100"/>
        <c:noMultiLvlLbl val="0"/>
      </c:catAx>
      <c:valAx>
        <c:axId val="1010072480"/>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10086624"/>
        <c:crosses val="autoZero"/>
        <c:crossBetween val="between"/>
      </c:valAx>
      <c:valAx>
        <c:axId val="1010079552"/>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10080096"/>
        <c:crosses val="max"/>
        <c:crossBetween val="between"/>
      </c:valAx>
      <c:catAx>
        <c:axId val="1010080096"/>
        <c:scaling>
          <c:orientation val="minMax"/>
        </c:scaling>
        <c:delete val="1"/>
        <c:axPos val="b"/>
        <c:numFmt formatCode="General" sourceLinked="1"/>
        <c:majorTickMark val="out"/>
        <c:minorTickMark val="none"/>
        <c:tickLblPos val="nextTo"/>
        <c:crossAx val="1010079552"/>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r>
              <a:rPr lang="zh-CN" altLang="en-US" b="1" dirty="0"/>
              <a:t>店铺平台流量布局</a:t>
            </a:r>
            <a:r>
              <a:rPr lang="en-US" altLang="zh-CN" b="1" dirty="0"/>
              <a:t>&amp;</a:t>
            </a:r>
            <a:r>
              <a:rPr lang="zh-CN" altLang="en-US" b="1" dirty="0"/>
              <a:t>转化率变化</a:t>
            </a:r>
          </a:p>
        </c:rich>
      </c:tx>
      <c:layout>
        <c:manualLayout>
          <c:xMode val="edge"/>
          <c:yMode val="edge"/>
          <c:x val="0.35364761904761904"/>
          <c:y val="4.0847953216374272E-2"/>
        </c:manualLayout>
      </c:layout>
      <c:overlay val="0"/>
      <c:spPr>
        <a:noFill/>
        <a:ln>
          <a:noFill/>
        </a:ln>
        <a:effectLst/>
      </c:spPr>
      <c:txPr>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5.7027520510226602E-2"/>
          <c:y val="0.24489532748972617"/>
          <c:w val="0.89419811271848804"/>
          <c:h val="0.65582605800208549"/>
        </c:manualLayout>
      </c:layout>
      <c:barChart>
        <c:barDir val="col"/>
        <c:grouping val="clustered"/>
        <c:varyColors val="0"/>
        <c:ser>
          <c:idx val="1"/>
          <c:order val="0"/>
          <c:tx>
            <c:strRef>
              <c:f>Sheet1!$B$1</c:f>
              <c:strCache>
                <c:ptCount val="1"/>
                <c:pt idx="0">
                  <c:v>22.12访客数</c:v>
                </c:pt>
              </c:strCache>
            </c:strRef>
          </c:tx>
          <c:spPr>
            <a:solidFill>
              <a:schemeClr val="accent2"/>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手淘淘宝直播</c:v>
                </c:pt>
                <c:pt idx="2">
                  <c:v>手淘推荐</c:v>
                </c:pt>
                <c:pt idx="3">
                  <c:v>我的淘宝</c:v>
                </c:pt>
                <c:pt idx="4">
                  <c:v>购物车</c:v>
                </c:pt>
                <c:pt idx="5">
                  <c:v>淘内待分类</c:v>
                </c:pt>
                <c:pt idx="6">
                  <c:v>手淘拍立淘</c:v>
                </c:pt>
              </c:strCache>
            </c:strRef>
          </c:cat>
          <c:val>
            <c:numRef>
              <c:f>Sheet1!$B$2:$B$8</c:f>
              <c:numCache>
                <c:formatCode>General</c:formatCode>
                <c:ptCount val="7"/>
                <c:pt idx="0">
                  <c:v>94156</c:v>
                </c:pt>
                <c:pt idx="1">
                  <c:v>79405</c:v>
                </c:pt>
                <c:pt idx="2">
                  <c:v>76790</c:v>
                </c:pt>
                <c:pt idx="3">
                  <c:v>57297</c:v>
                </c:pt>
                <c:pt idx="4">
                  <c:v>53648</c:v>
                </c:pt>
                <c:pt idx="5">
                  <c:v>51267</c:v>
                </c:pt>
                <c:pt idx="6">
                  <c:v>8199</c:v>
                </c:pt>
              </c:numCache>
            </c:numRef>
          </c:val>
          <c:extLst>
            <c:ext xmlns:c16="http://schemas.microsoft.com/office/drawing/2014/chart" uri="{C3380CC4-5D6E-409C-BE32-E72D297353CC}">
              <c16:uniqueId val="{00000000-C300-0342-B8A7-0D8E4B9C94B1}"/>
            </c:ext>
          </c:extLst>
        </c:ser>
        <c:ser>
          <c:idx val="0"/>
          <c:order val="1"/>
          <c:tx>
            <c:strRef>
              <c:f>Sheet1!$C$1</c:f>
              <c:strCache>
                <c:ptCount val="1"/>
                <c:pt idx="0">
                  <c:v>23.12访客数</c:v>
                </c:pt>
              </c:strCache>
            </c:strRef>
          </c:tx>
          <c:spPr>
            <a:solidFill>
              <a:schemeClr val="accent1"/>
            </a:solidFill>
            <a:ln>
              <a:noFill/>
            </a:ln>
            <a:effectLst/>
          </c:spPr>
          <c:invertIfNegative val="0"/>
          <c:dLbls>
            <c:numFmt formatCode="#,##0_);[Red]\(#,##0\)" sourceLinked="0"/>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lumMod val="75000"/>
                        <a:lumOff val="25000"/>
                      </a:schemeClr>
                    </a:solidFill>
                    <a:latin typeface="+mn-ea"/>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手淘搜索</c:v>
                </c:pt>
                <c:pt idx="1">
                  <c:v>手淘淘宝直播</c:v>
                </c:pt>
                <c:pt idx="2">
                  <c:v>手淘推荐</c:v>
                </c:pt>
                <c:pt idx="3">
                  <c:v>我的淘宝</c:v>
                </c:pt>
                <c:pt idx="4">
                  <c:v>购物车</c:v>
                </c:pt>
                <c:pt idx="5">
                  <c:v>淘内待分类</c:v>
                </c:pt>
                <c:pt idx="6">
                  <c:v>手淘拍立淘</c:v>
                </c:pt>
              </c:strCache>
            </c:strRef>
          </c:cat>
          <c:val>
            <c:numRef>
              <c:f>Sheet1!$C$2:$C$8</c:f>
              <c:numCache>
                <c:formatCode>General</c:formatCode>
                <c:ptCount val="7"/>
                <c:pt idx="0">
                  <c:v>96599</c:v>
                </c:pt>
                <c:pt idx="1">
                  <c:v>68500</c:v>
                </c:pt>
                <c:pt idx="2">
                  <c:v>38139</c:v>
                </c:pt>
                <c:pt idx="3">
                  <c:v>35280</c:v>
                </c:pt>
                <c:pt idx="4">
                  <c:v>31071</c:v>
                </c:pt>
                <c:pt idx="5">
                  <c:v>25801</c:v>
                </c:pt>
                <c:pt idx="6">
                  <c:v>12877</c:v>
                </c:pt>
              </c:numCache>
            </c:numRef>
          </c:val>
          <c:extLst>
            <c:ext xmlns:c16="http://schemas.microsoft.com/office/drawing/2014/chart" uri="{C3380CC4-5D6E-409C-BE32-E72D297353CC}">
              <c16:uniqueId val="{00000001-C300-0342-B8A7-0D8E4B9C94B1}"/>
            </c:ext>
          </c:extLst>
        </c:ser>
        <c:dLbls>
          <c:showLegendKey val="0"/>
          <c:showVal val="0"/>
          <c:showCatName val="0"/>
          <c:showSerName val="0"/>
          <c:showPercent val="0"/>
          <c:showBubbleSize val="0"/>
        </c:dLbls>
        <c:gapWidth val="75"/>
        <c:axId val="1010074656"/>
        <c:axId val="1010082816"/>
      </c:barChart>
      <c:lineChart>
        <c:grouping val="standard"/>
        <c:varyColors val="0"/>
        <c:ser>
          <c:idx val="3"/>
          <c:order val="2"/>
          <c:tx>
            <c:strRef>
              <c:f>Sheet1!$D$1</c:f>
              <c:strCache>
                <c:ptCount val="1"/>
                <c:pt idx="0">
                  <c:v>22.12支付转化率</c:v>
                </c:pt>
              </c:strCache>
            </c:strRef>
          </c:tx>
          <c:spPr>
            <a:ln w="19050" cap="rnd">
              <a:solidFill>
                <a:schemeClr val="accent2">
                  <a:lumMod val="75000"/>
                </a:schemeClr>
              </a:solidFill>
              <a:round/>
            </a:ln>
            <a:effectLst/>
          </c:spPr>
          <c:marker>
            <c:symbol val="none"/>
          </c:marker>
          <c:cat>
            <c:strRef>
              <c:f>Sheet1!$A$2:$A$8</c:f>
              <c:strCache>
                <c:ptCount val="7"/>
                <c:pt idx="0">
                  <c:v>手淘搜索</c:v>
                </c:pt>
                <c:pt idx="1">
                  <c:v>手淘淘宝直播</c:v>
                </c:pt>
                <c:pt idx="2">
                  <c:v>手淘推荐</c:v>
                </c:pt>
                <c:pt idx="3">
                  <c:v>我的淘宝</c:v>
                </c:pt>
                <c:pt idx="4">
                  <c:v>购物车</c:v>
                </c:pt>
                <c:pt idx="5">
                  <c:v>淘内待分类</c:v>
                </c:pt>
                <c:pt idx="6">
                  <c:v>手淘拍立淘</c:v>
                </c:pt>
              </c:strCache>
            </c:strRef>
          </c:cat>
          <c:val>
            <c:numRef>
              <c:f>Sheet1!$D$2:$D$8</c:f>
              <c:numCache>
                <c:formatCode>General</c:formatCode>
                <c:ptCount val="7"/>
                <c:pt idx="0">
                  <c:v>0.0476124729172862</c:v>
                </c:pt>
                <c:pt idx="1">
                  <c:v>0.0145582771865751</c:v>
                </c:pt>
                <c:pt idx="2">
                  <c:v>0.013751790597734</c:v>
                </c:pt>
                <c:pt idx="3">
                  <c:v>0.138872890378204</c:v>
                </c:pt>
                <c:pt idx="4">
                  <c:v>0.34252907843722</c:v>
                </c:pt>
                <c:pt idx="5">
                  <c:v>0.0620282052782491</c:v>
                </c:pt>
                <c:pt idx="6">
                  <c:v>0.0423222344188315</c:v>
                </c:pt>
              </c:numCache>
            </c:numRef>
          </c:val>
          <c:smooth val="0"/>
          <c:extLst>
            <c:ext xmlns:c16="http://schemas.microsoft.com/office/drawing/2014/chart" uri="{C3380CC4-5D6E-409C-BE32-E72D297353CC}">
              <c16:uniqueId val="{00000002-C300-0342-B8A7-0D8E4B9C94B1}"/>
            </c:ext>
          </c:extLst>
        </c:ser>
        <c:ser>
          <c:idx val="2"/>
          <c:order val="3"/>
          <c:tx>
            <c:strRef>
              <c:f>Sheet1!$E$1</c:f>
              <c:strCache>
                <c:ptCount val="1"/>
                <c:pt idx="0">
                  <c:v>23.12支付转化率</c:v>
                </c:pt>
              </c:strCache>
            </c:strRef>
          </c:tx>
          <c:spPr>
            <a:ln w="19050" cap="rnd">
              <a:solidFill>
                <a:schemeClr val="accent1">
                  <a:lumMod val="75000"/>
                </a:schemeClr>
              </a:solidFill>
              <a:round/>
            </a:ln>
            <a:effectLst/>
          </c:spPr>
          <c:marker>
            <c:symbol val="none"/>
          </c:marker>
          <c:cat>
            <c:strRef>
              <c:f>Sheet1!$A$2:$A$8</c:f>
              <c:strCache>
                <c:ptCount val="7"/>
                <c:pt idx="0">
                  <c:v>手淘搜索</c:v>
                </c:pt>
                <c:pt idx="1">
                  <c:v>手淘淘宝直播</c:v>
                </c:pt>
                <c:pt idx="2">
                  <c:v>手淘推荐</c:v>
                </c:pt>
                <c:pt idx="3">
                  <c:v>我的淘宝</c:v>
                </c:pt>
                <c:pt idx="4">
                  <c:v>购物车</c:v>
                </c:pt>
                <c:pt idx="5">
                  <c:v>淘内待分类</c:v>
                </c:pt>
                <c:pt idx="6">
                  <c:v>手淘拍立淘</c:v>
                </c:pt>
              </c:strCache>
            </c:strRef>
          </c:cat>
          <c:val>
            <c:numRef>
              <c:f>Sheet1!$E$2:$E$8</c:f>
              <c:numCache>
                <c:formatCode>General</c:formatCode>
                <c:ptCount val="7"/>
                <c:pt idx="0">
                  <c:v>0.0488928456816323</c:v>
                </c:pt>
                <c:pt idx="1">
                  <c:v>0.00687591240875912</c:v>
                </c:pt>
                <c:pt idx="2">
                  <c:v>0.01253310259839</c:v>
                </c:pt>
                <c:pt idx="3">
                  <c:v>0.128628117913832</c:v>
                </c:pt>
                <c:pt idx="4">
                  <c:v>0.239000997714911</c:v>
                </c:pt>
                <c:pt idx="5">
                  <c:v>0.0812759195380024</c:v>
                </c:pt>
                <c:pt idx="6">
                  <c:v>0.0182495922963423</c:v>
                </c:pt>
              </c:numCache>
            </c:numRef>
          </c:val>
          <c:smooth val="0"/>
          <c:extLst>
            <c:ext xmlns:c16="http://schemas.microsoft.com/office/drawing/2014/chart" uri="{C3380CC4-5D6E-409C-BE32-E72D297353CC}">
              <c16:uniqueId val="{00000003-C300-0342-B8A7-0D8E4B9C94B1}"/>
            </c:ext>
          </c:extLst>
        </c:ser>
        <c:dLbls>
          <c:showLegendKey val="0"/>
          <c:showVal val="0"/>
          <c:showCatName val="0"/>
          <c:showSerName val="0"/>
          <c:showPercent val="0"/>
          <c:showBubbleSize val="0"/>
        </c:dLbls>
        <c:marker val="1"/>
        <c:smooth val="0"/>
        <c:axId val="1010076832"/>
        <c:axId val="1010075744"/>
      </c:lineChart>
      <c:catAx>
        <c:axId val="1010074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10082816"/>
        <c:crosses val="autoZero"/>
        <c:auto val="1"/>
        <c:lblAlgn val="ctr"/>
        <c:lblOffset val="100"/>
        <c:noMultiLvlLbl val="0"/>
      </c:catAx>
      <c:valAx>
        <c:axId val="1010082816"/>
        <c:scaling>
          <c:orientation val="minMax"/>
        </c:scaling>
        <c:delete val="0"/>
        <c:axPos val="l"/>
        <c:numFmt formatCode="#,##0_);[Red]\(#,##0\)" sourceLinked="0"/>
        <c:majorTickMark val="out"/>
        <c:minorTickMark val="none"/>
        <c:tickLblPos val="none"/>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10074656"/>
        <c:crosses val="autoZero"/>
        <c:crossBetween val="between"/>
      </c:valAx>
      <c:valAx>
        <c:axId val="1010075744"/>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crossAx val="1010076832"/>
        <c:crosses val="max"/>
        <c:crossBetween val="between"/>
      </c:valAx>
      <c:catAx>
        <c:axId val="1010076832"/>
        <c:scaling>
          <c:orientation val="minMax"/>
        </c:scaling>
        <c:delete val="1"/>
        <c:axPos val="b"/>
        <c:numFmt formatCode="General" sourceLinked="1"/>
        <c:majorTickMark val="out"/>
        <c:minorTickMark val="none"/>
        <c:tickLblPos val="nextTo"/>
        <c:crossAx val="1010075744"/>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ea"/>
              <a:ea typeface="+mn-ea"/>
              <a:cs typeface="+mn-cs"/>
            </a:defRPr>
          </a:pPr>
          <a:endParaRPr lang="zh-CN"/>
        </a:p>
      </c:txPr>
    </c:legend>
    <c:plotVisOnly val="1"/>
    <c:dispBlanksAs val="gap"/>
    <c:showDLblsOverMax val="0"/>
  </c:chart>
  <c:spPr>
    <a:noFill/>
    <a:ln>
      <a:noFill/>
    </a:ln>
    <a:effectLst/>
  </c:spPr>
  <c:txPr>
    <a:bodyPr/>
    <a:lstStyle/>
    <a:p>
      <a:pPr>
        <a:defRPr lang="zh-CN" sz="1200">
          <a:latin typeface="+mn-ea"/>
          <a:ea typeface="+mn-ea"/>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r>
              <a:rPr lang="zh-CN" altLang="en-US" sz="1200" b="1" dirty="0">
                <a:latin typeface="+mn-ea"/>
                <a:ea typeface="+mn-ea"/>
              </a:rPr>
              <a:t>小红书品牌词相关词搜索热度值</a:t>
            </a:r>
            <a:r>
              <a:rPr lang="en-US" altLang="zh-CN" sz="1200" b="1" dirty="0">
                <a:latin typeface="+mn-ea"/>
                <a:ea typeface="+mn-ea"/>
              </a:rPr>
              <a:t>*</a:t>
            </a:r>
          </a:p>
        </c:rich>
      </c:tx>
      <c:layout>
        <c:manualLayout>
          <c:xMode val="edge"/>
          <c:yMode val="edge"/>
          <c:x val="0.29452016230886141"/>
          <c:y val="7.1503305782599606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ea"/>
              <a:ea typeface="+mn-ea"/>
              <a:cs typeface="+mn-cs"/>
            </a:defRPr>
          </a:pPr>
          <a:endParaRPr lang="zh-CN"/>
        </a:p>
      </c:txPr>
    </c:title>
    <c:autoTitleDeleted val="0"/>
    <c:plotArea>
      <c:layout>
        <c:manualLayout>
          <c:layoutTarget val="inner"/>
          <c:xMode val="edge"/>
          <c:yMode val="edge"/>
          <c:x val="0.34405464273594699"/>
          <c:y val="0.15257851180756107"/>
          <c:w val="0.536241804171529"/>
          <c:h val="0.79980507642456211"/>
        </c:manualLayout>
      </c:layout>
      <c:barChart>
        <c:barDir val="bar"/>
        <c:grouping val="clustered"/>
        <c:varyColors val="0"/>
        <c:ser>
          <c:idx val="0"/>
          <c:order val="0"/>
          <c:tx>
            <c:strRef>
              <c:f>Sheet1!$B$1</c:f>
              <c:strCache>
                <c:ptCount val="1"/>
                <c:pt idx="0">
                  <c:v>22.12月</c:v>
                </c:pt>
              </c:strCache>
            </c:strRef>
          </c:tx>
          <c:spPr>
            <a:solidFill>
              <a:schemeClr val="accent3">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Sheet1!$A$2:$A$11</c:f>
              <c:strCache>
                <c:ptCount val="10"/>
                <c:pt idx="0">
                  <c:v>nespresso</c:v>
                </c:pt>
                <c:pt idx="1">
                  <c:v>nespresso胶囊</c:v>
                </c:pt>
                <c:pt idx="2">
                  <c:v>nespresso胶囊咖啡机</c:v>
                </c:pt>
                <c:pt idx="3">
                  <c:v>nespresso咖啡机</c:v>
                </c:pt>
                <c:pt idx="4">
                  <c:v>nespresso vertuo</c:v>
                </c:pt>
                <c:pt idx="5">
                  <c:v>nespresso咖啡</c:v>
                </c:pt>
                <c:pt idx="6">
                  <c:v>nespresso咖啡胶囊</c:v>
                </c:pt>
                <c:pt idx="7">
                  <c:v>胶囊咖啡机nespresso</c:v>
                </c:pt>
                <c:pt idx="8">
                  <c:v>nespresso胶囊咖啡</c:v>
                </c:pt>
                <c:pt idx="9">
                  <c:v>胶囊咖啡nespresso</c:v>
                </c:pt>
              </c:strCache>
            </c:strRef>
          </c:cat>
          <c:val>
            <c:numRef>
              <c:f>Sheet1!$B$2:$B$11</c:f>
              <c:numCache>
                <c:formatCode>General</c:formatCode>
                <c:ptCount val="10"/>
                <c:pt idx="0">
                  <c:v>554</c:v>
                </c:pt>
                <c:pt idx="1">
                  <c:v>142</c:v>
                </c:pt>
                <c:pt idx="2">
                  <c:v>122</c:v>
                </c:pt>
                <c:pt idx="3">
                  <c:v>68</c:v>
                </c:pt>
                <c:pt idx="4">
                  <c:v>90</c:v>
                </c:pt>
                <c:pt idx="5">
                  <c:v>33</c:v>
                </c:pt>
                <c:pt idx="6">
                  <c:v>25</c:v>
                </c:pt>
                <c:pt idx="7">
                  <c:v>46</c:v>
                </c:pt>
                <c:pt idx="8">
                  <c:v>50</c:v>
                </c:pt>
                <c:pt idx="9">
                  <c:v>17</c:v>
                </c:pt>
              </c:numCache>
            </c:numRef>
          </c:val>
          <c:extLst>
            <c:ext xmlns:c16="http://schemas.microsoft.com/office/drawing/2014/chart" uri="{C3380CC4-5D6E-409C-BE32-E72D297353CC}">
              <c16:uniqueId val="{00000000-24C8-0842-AA9D-87B29542A3A4}"/>
            </c:ext>
          </c:extLst>
        </c:ser>
        <c:ser>
          <c:idx val="1"/>
          <c:order val="1"/>
          <c:tx>
            <c:strRef>
              <c:f>Sheet1!$C$1</c:f>
              <c:strCache>
                <c:ptCount val="1"/>
                <c:pt idx="0">
                  <c:v>23.12月</c:v>
                </c:pt>
              </c:strCache>
            </c:strRef>
          </c:tx>
          <c:spPr>
            <a:solidFill>
              <a:schemeClr val="accent2">
                <a:lumMod val="50000"/>
              </a:schemeClr>
            </a:solidFill>
            <a:ln>
              <a:noFill/>
            </a:ln>
            <a:effectLst/>
          </c:spPr>
          <c:invertIfNegative val="0"/>
          <c:dLbls>
            <c:dLbl>
              <c:idx val="0"/>
              <c:layout>
                <c:manualLayout>
                  <c:x val="0"/>
                  <c:y val="-2.884144559199301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4C8-0842-AA9D-87B29542A3A4}"/>
                </c:ext>
              </c:extLst>
            </c:dLbl>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Sheet1!$A$2:$A$11</c:f>
              <c:strCache>
                <c:ptCount val="10"/>
                <c:pt idx="0">
                  <c:v>nespresso</c:v>
                </c:pt>
                <c:pt idx="1">
                  <c:v>nespresso胶囊</c:v>
                </c:pt>
                <c:pt idx="2">
                  <c:v>nespresso胶囊咖啡机</c:v>
                </c:pt>
                <c:pt idx="3">
                  <c:v>nespresso咖啡机</c:v>
                </c:pt>
                <c:pt idx="4">
                  <c:v>nespresso vertuo</c:v>
                </c:pt>
                <c:pt idx="5">
                  <c:v>nespresso咖啡</c:v>
                </c:pt>
                <c:pt idx="6">
                  <c:v>nespresso咖啡胶囊</c:v>
                </c:pt>
                <c:pt idx="7">
                  <c:v>胶囊咖啡机nespresso</c:v>
                </c:pt>
                <c:pt idx="8">
                  <c:v>nespresso胶囊咖啡</c:v>
                </c:pt>
                <c:pt idx="9">
                  <c:v>胶囊咖啡nespresso</c:v>
                </c:pt>
              </c:strCache>
            </c:strRef>
          </c:cat>
          <c:val>
            <c:numRef>
              <c:f>Sheet1!$C$2:$C$11</c:f>
              <c:numCache>
                <c:formatCode>General</c:formatCode>
                <c:ptCount val="10"/>
                <c:pt idx="0">
                  <c:v>758</c:v>
                </c:pt>
                <c:pt idx="1">
                  <c:v>229</c:v>
                </c:pt>
                <c:pt idx="2">
                  <c:v>185</c:v>
                </c:pt>
                <c:pt idx="3">
                  <c:v>180</c:v>
                </c:pt>
                <c:pt idx="4">
                  <c:v>94</c:v>
                </c:pt>
                <c:pt idx="5">
                  <c:v>69</c:v>
                </c:pt>
                <c:pt idx="6">
                  <c:v>51</c:v>
                </c:pt>
                <c:pt idx="7">
                  <c:v>45</c:v>
                </c:pt>
                <c:pt idx="8">
                  <c:v>15</c:v>
                </c:pt>
                <c:pt idx="9">
                  <c:v>4</c:v>
                </c:pt>
              </c:numCache>
            </c:numRef>
          </c:val>
          <c:extLst>
            <c:ext xmlns:c16="http://schemas.microsoft.com/office/drawing/2014/chart" uri="{C3380CC4-5D6E-409C-BE32-E72D297353CC}">
              <c16:uniqueId val="{00000002-24C8-0842-AA9D-87B29542A3A4}"/>
            </c:ext>
          </c:extLst>
        </c:ser>
        <c:dLbls>
          <c:showLegendKey val="0"/>
          <c:showVal val="0"/>
          <c:showCatName val="0"/>
          <c:showSerName val="0"/>
          <c:showPercent val="0"/>
          <c:showBubbleSize val="0"/>
        </c:dLbls>
        <c:gapWidth val="80"/>
        <c:axId val="960505008"/>
        <c:axId val="960507184"/>
      </c:barChart>
      <c:catAx>
        <c:axId val="96050500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ea"/>
                <a:ea typeface="+mn-ea"/>
                <a:cs typeface="+mn-cs"/>
              </a:defRPr>
            </a:pPr>
            <a:endParaRPr lang="zh-CN"/>
          </a:p>
        </c:txPr>
        <c:crossAx val="960507184"/>
        <c:crosses val="autoZero"/>
        <c:auto val="1"/>
        <c:lblAlgn val="ctr"/>
        <c:lblOffset val="100"/>
        <c:noMultiLvlLbl val="0"/>
      </c:catAx>
      <c:valAx>
        <c:axId val="960507184"/>
        <c:scaling>
          <c:orientation val="minMax"/>
        </c:scaling>
        <c:delete val="1"/>
        <c:axPos val="t"/>
        <c:numFmt formatCode="General" sourceLinked="1"/>
        <c:majorTickMark val="none"/>
        <c:minorTickMark val="none"/>
        <c:tickLblPos val="nextTo"/>
        <c:crossAx val="960505008"/>
        <c:crosses val="autoZero"/>
        <c:crossBetween val="between"/>
      </c:valAx>
      <c:spPr>
        <a:noFill/>
        <a:ln>
          <a:noFill/>
        </a:ln>
        <a:effectLst/>
      </c:spPr>
    </c:plotArea>
    <c:legend>
      <c:legendPos val="t"/>
      <c:layout>
        <c:manualLayout>
          <c:xMode val="edge"/>
          <c:yMode val="edge"/>
          <c:x val="0.31843358851080517"/>
          <c:y val="7.6335511969261471E-2"/>
          <c:w val="0.40318295697505774"/>
          <c:h val="5.5390298770537985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sz="1200"/>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omments/modernComment_108_FD257142.xml><?xml version="1.0" encoding="utf-8"?>
<p188:cmLst xmlns:a="http://schemas.openxmlformats.org/drawingml/2006/main" xmlns:r="http://schemas.openxmlformats.org/officeDocument/2006/relationships" xmlns:p188="http://schemas.microsoft.com/office/powerpoint/2018/8/main">
  <p188:cm id="{F67737CF-544A-DD4C-BDEA-1B951EAF1E46}" authorId="{8443ED59-20C7-4FDF-8DCA-8A14D1AA1C8C}" status="resolved" created="2023-11-28T09:43:49.045">
    <pc:sldMkLst xmlns:pc="http://schemas.microsoft.com/office/powerpoint/2013/main/command">
      <pc:docMk/>
      <pc:sldMk cId="4247089474" sldId="264"/>
    </pc:sldMkLst>
    <p188:txBody>
      <a:bodyPr/>
      <a:lstStyle/>
      <a:p>
        <a:r>
          <a:rPr lang="en-CN"/>
          <a:t>人工更新</a:t>
        </a:r>
      </a:p>
    </p188:txBody>
  </p188:cm>
</p188:cmLst>
</file>

<file path=ppt/comments/modernComment_10B_152874D0.xml><?xml version="1.0" encoding="utf-8"?>
<p188:cmLst xmlns:a="http://schemas.openxmlformats.org/drawingml/2006/main" xmlns:r="http://schemas.openxmlformats.org/officeDocument/2006/relationships" xmlns:p188="http://schemas.microsoft.com/office/powerpoint/2018/8/main">
  <p188:cm id="{9EE080A6-CDD9-234E-B797-33C7053739DE}" authorId="{8443ED59-20C7-4FDF-8DCA-8A14D1AA1C8C}" created="2023-12-13T09:39:01.117">
    <pc:sldMkLst xmlns:pc="http://schemas.microsoft.com/office/powerpoint/2013/main/command">
      <pc:docMk/>
      <pc:sldMk cId="354972880" sldId="267"/>
    </pc:sldMkLst>
    <p188:txBody>
      <a:bodyPr/>
      <a:lstStyle/>
      <a:p>
        <a:r>
          <a:rPr lang="en-CN"/>
          <a:t>人工更新：客单价拆解
——from 策略中心</a:t>
        </a:r>
      </a:p>
    </p188:txBody>
  </p188:cm>
</p188:cmLst>
</file>

<file path=ppt/comments/modernComment_10C_79E5B3FB.xml><?xml version="1.0" encoding="utf-8"?>
<p188:cmLst xmlns:a="http://schemas.openxmlformats.org/drawingml/2006/main" xmlns:r="http://schemas.openxmlformats.org/officeDocument/2006/relationships" xmlns:p188="http://schemas.microsoft.com/office/powerpoint/2018/8/main">
  <p188:cm id="{25C63593-A839-C347-AB0A-DF20A5BA65D7}" authorId="{8443ED59-20C7-4FDF-8DCA-8A14D1AA1C8C}" created="2023-12-21T02:23:20.364">
    <pc:sldMkLst xmlns:pc="http://schemas.microsoft.com/office/powerpoint/2013/main/command">
      <pc:docMk/>
      <pc:sldMk cId="2045096955" sldId="268"/>
    </pc:sldMkLst>
    <p188:txBody>
      <a:bodyPr/>
      <a:lstStyle/>
      <a:p>
        <a:r>
          <a:rPr lang="en-CN"/>
          <a:t>人工更新：国际or国产品牌</a:t>
        </a:r>
      </a:p>
    </p188:txBody>
  </p188:cm>
</p188:cmLst>
</file>

<file path=ppt/comments/modernComment_10D_6A61ECE6.xml><?xml version="1.0" encoding="utf-8"?>
<p188:cmLst xmlns:a="http://schemas.openxmlformats.org/drawingml/2006/main" xmlns:r="http://schemas.openxmlformats.org/officeDocument/2006/relationships" xmlns:p188="http://schemas.microsoft.com/office/powerpoint/2018/8/main">
  <p188:cm id="{C344D64E-536B-4E46-B0C6-43AD9ED3160E}" authorId="{8443ED59-20C7-4FDF-8DCA-8A14D1AA1C8C}" status="resolved" created="2023-12-13T09:39:32.039">
    <pc:sldMkLst xmlns:pc="http://schemas.microsoft.com/office/powerpoint/2013/main/command">
      <pc:docMk/>
      <pc:sldMk cId="1784802534" sldId="269"/>
    </pc:sldMkLst>
    <p188:txBody>
      <a:bodyPr/>
      <a:lstStyle/>
      <a:p>
        <a:r>
          <a:rPr lang="en-CN"/>
          <a:t>人工更新</a:t>
        </a:r>
      </a:p>
    </p188:txBody>
  </p188:cm>
</p188:cmLst>
</file>

<file path=ppt/comments/modernComment_112_E46C651D.xml><?xml version="1.0" encoding="utf-8"?>
<p188:cmLst xmlns:a="http://schemas.openxmlformats.org/drawingml/2006/main" xmlns:r="http://schemas.openxmlformats.org/officeDocument/2006/relationships" xmlns:p188="http://schemas.microsoft.com/office/powerpoint/2018/8/main">
  <p188:cm id="{FD4FA8B1-C789-5644-AF0D-684CE822FE48}" authorId="{8443ED59-20C7-4FDF-8DCA-8A14D1AA1C8C}" status="resolved" created="2023-11-28T09:44:04.651">
    <pc:sldMkLst xmlns:pc="http://schemas.microsoft.com/office/powerpoint/2013/main/command">
      <pc:docMk/>
      <pc:sldMk cId="3832309021" sldId="274"/>
    </pc:sldMkLst>
    <p188:txBody>
      <a:bodyPr/>
      <a:lstStyle/>
      <a:p>
        <a:r>
          <a:rPr lang="en-CN"/>
          <a:t>人工更新——from 策略中心</a:t>
        </a:r>
      </a:p>
    </p188:txBody>
  </p188:cm>
  <p188:cm id="{30552E8C-10CA-F140-90F0-5749B8BCCD71}" authorId="{8443ED59-20C7-4FDF-8DCA-8A14D1AA1C8C}" created="2023-12-06T10:02:33.150">
    <pc:sldMkLst xmlns:pc="http://schemas.microsoft.com/office/powerpoint/2013/main/command">
      <pc:docMk/>
      <pc:sldMk cId="3832309021" sldId="274"/>
    </pc:sldMkLst>
    <p188:txBody>
      <a:bodyPr/>
      <a:lstStyle/>
      <a:p>
        <a:r>
          <a:rPr lang="en-CN"/>
          <a:t>人工更新：对比上月新增类目标绿</a:t>
        </a:r>
      </a:p>
    </p188:txBody>
  </p188:cm>
</p188:cmLst>
</file>

<file path=ppt/comments/modernComment_113_A87244F4.xml><?xml version="1.0" encoding="utf-8"?>
<p188:cmLst xmlns:a="http://schemas.openxmlformats.org/drawingml/2006/main" xmlns:r="http://schemas.openxmlformats.org/officeDocument/2006/relationships" xmlns:p188="http://schemas.microsoft.com/office/powerpoint/2018/8/main">
  <p188:cm id="{D54FA254-CF45-DE4A-A335-30F2565B3CC4}" authorId="{8443ED59-20C7-4FDF-8DCA-8A14D1AA1C8C}" status="resolved" created="2023-11-28T09:46:40.462">
    <pc:sldMkLst xmlns:pc="http://schemas.microsoft.com/office/powerpoint/2013/main/command">
      <pc:docMk/>
      <pc:sldMk cId="2826061044" sldId="275"/>
    </pc:sldMkLst>
    <p188:txBody>
      <a:bodyPr/>
      <a:lstStyle/>
      <a:p>
        <a:r>
          <a:rPr lang="en-CN"/>
          <a:t>人工更新——from 达摩盘</a:t>
        </a:r>
      </a:p>
    </p188:txBody>
  </p188:cm>
</p188:cmLst>
</file>

<file path=ppt/comments/modernComment_114_67C476CA.xml><?xml version="1.0" encoding="utf-8"?>
<p188:cmLst xmlns:a="http://schemas.openxmlformats.org/drawingml/2006/main" xmlns:r="http://schemas.openxmlformats.org/officeDocument/2006/relationships" xmlns:p188="http://schemas.microsoft.com/office/powerpoint/2018/8/main">
  <p188:cm id="{30E15310-E867-5443-AAB5-171A80276D29}" authorId="{8443ED59-20C7-4FDF-8DCA-8A14D1AA1C8C}" status="resolved" created="2023-11-28T09:48:05.514">
    <pc:sldMkLst xmlns:pc="http://schemas.microsoft.com/office/powerpoint/2013/main/command">
      <pc:docMk/>
      <pc:sldMk cId="1740928714" sldId="276"/>
    </pc:sldMkLst>
    <p188:txBody>
      <a:bodyPr/>
      <a:lstStyle/>
      <a:p>
        <a:r>
          <a:rPr lang="en-CN"/>
          <a:t>人工更新——from 达摩盘</a:t>
        </a:r>
      </a:p>
    </p188:txBody>
  </p188:cm>
</p188:cmLst>
</file>

<file path=ppt/comments/modernComment_115_1FFBEA30.xml><?xml version="1.0" encoding="utf-8"?>
<p188:cmLst xmlns:a="http://schemas.openxmlformats.org/drawingml/2006/main" xmlns:r="http://schemas.openxmlformats.org/officeDocument/2006/relationships" xmlns:p188="http://schemas.microsoft.com/office/powerpoint/2018/8/main">
  <p188:cm id="{8543A471-E350-F947-A6C8-D0A23C5A8E8D}" authorId="{8443ED59-20C7-4FDF-8DCA-8A14D1AA1C8C}" status="resolved" created="2023-11-28T09:48:48.484">
    <pc:sldMkLst xmlns:pc="http://schemas.microsoft.com/office/powerpoint/2013/main/command">
      <pc:docMk/>
      <pc:sldMk cId="536603184" sldId="277"/>
    </pc:sldMkLst>
    <p188:txBody>
      <a:bodyPr/>
      <a:lstStyle/>
      <a:p>
        <a:r>
          <a:rPr lang="en-CN"/>
          <a:t>人工更新</a:t>
        </a:r>
      </a:p>
    </p188:txBody>
  </p188:cm>
</p188:cmLst>
</file>

<file path=ppt/comments/modernComment_117_82442FC7.xml><?xml version="1.0" encoding="utf-8"?>
<p188:cmLst xmlns:a="http://schemas.openxmlformats.org/drawingml/2006/main" xmlns:r="http://schemas.openxmlformats.org/officeDocument/2006/relationships" xmlns:p188="http://schemas.microsoft.com/office/powerpoint/2018/8/main">
  <p188:cm id="{C40AD341-82A1-8E41-8097-025648D650BE}" authorId="{8443ED59-20C7-4FDF-8DCA-8A14D1AA1C8C}" status="resolved" created="2023-11-28T09:49:12.019">
    <pc:sldMkLst xmlns:pc="http://schemas.microsoft.com/office/powerpoint/2013/main/command">
      <pc:docMk/>
      <pc:sldMk cId="2185506759" sldId="279"/>
    </pc:sldMkLst>
    <p188:txBody>
      <a:bodyPr/>
      <a:lstStyle/>
      <a:p>
        <a:r>
          <a:rPr lang="en-CN"/>
          <a:t>人工更新——from 策略中心</a:t>
        </a:r>
      </a:p>
    </p188:txBody>
  </p188:cm>
</p188:cmLst>
</file>

<file path=ppt/comments/modernComment_118_4F530564.xml><?xml version="1.0" encoding="utf-8"?>
<p188:cmLst xmlns:a="http://schemas.openxmlformats.org/drawingml/2006/main" xmlns:r="http://schemas.openxmlformats.org/officeDocument/2006/relationships" xmlns:p188="http://schemas.microsoft.com/office/powerpoint/2018/8/main">
  <p188:cm id="{736055F5-5BDD-C64B-B4E3-EE246D3C6838}" authorId="{8443ED59-20C7-4FDF-8DCA-8A14D1AA1C8C}" created="2023-11-28T09:49:55.709">
    <pc:sldMkLst xmlns:pc="http://schemas.microsoft.com/office/powerpoint/2013/main/command">
      <pc:docMk/>
      <pc:sldMk cId="1330840932" sldId="280"/>
    </pc:sldMkLst>
    <p188:txBody>
      <a:bodyPr/>
      <a:lstStyle/>
      <a:p>
        <a:r>
          <a:rPr lang="en-CN"/>
          <a:t>人工更新：单品首图</a:t>
        </a:r>
      </a:p>
    </p188:txBody>
  </p188:cm>
</p188:cmLst>
</file>

<file path=ppt/comments/modernComment_11E_C15DE9F5.xml><?xml version="1.0" encoding="utf-8"?>
<p188:cmLst xmlns:a="http://schemas.openxmlformats.org/drawingml/2006/main" xmlns:r="http://schemas.openxmlformats.org/officeDocument/2006/relationships" xmlns:p188="http://schemas.microsoft.com/office/powerpoint/2018/8/main">
  <p188:cm id="{28710BD4-E46F-5042-BEFF-357DB6F6501C}" authorId="{8443ED59-20C7-4FDF-8DCA-8A14D1AA1C8C}" created="2023-11-28T09:50:37.321">
    <pc:sldMkLst xmlns:pc="http://schemas.microsoft.com/office/powerpoint/2013/main/command">
      <pc:docMk/>
      <pc:sldMk cId="3244157429" sldId="286"/>
    </pc:sldMkLst>
    <p188:txBody>
      <a:bodyPr/>
      <a:lstStyle/>
      <a:p>
        <a:r>
          <a:rPr lang="en-CN"/>
          <a:t>人工更新</a:t>
        </a:r>
      </a:p>
    </p188:txBody>
  </p188:cm>
</p188:cmLst>
</file>

<file path=ppt/comments/modernComment_127_1AAE637F.xml><?xml version="1.0" encoding="utf-8"?>
<p188:cmLst xmlns:a="http://schemas.openxmlformats.org/drawingml/2006/main" xmlns:r="http://schemas.openxmlformats.org/officeDocument/2006/relationships" xmlns:p188="http://schemas.microsoft.com/office/powerpoint/2018/8/main">
  <p188:cm id="{557E8FEB-F65C-684E-8BC1-6BEBB4A9B0E8}" authorId="{8443ED59-20C7-4FDF-8DCA-8A14D1AA1C8C}" status="resolved" created="2023-12-13T10:37:19.036">
    <pc:sldMkLst xmlns:pc="http://schemas.microsoft.com/office/powerpoint/2013/main/command">
      <pc:docMk/>
      <pc:sldMk cId="447636351" sldId="295"/>
    </pc:sldMkLst>
    <p188:txBody>
      <a:bodyPr/>
      <a:lstStyle/>
      <a:p>
        <a:r>
          <a:rPr lang="en-CN"/>
          <a:t>人工更新</a:t>
        </a:r>
      </a:p>
    </p188:txBody>
  </p188:cm>
</p188:cmLst>
</file>

<file path=ppt/comments/modernComment_12C_A47B61D8.xml><?xml version="1.0" encoding="utf-8"?>
<p188:cmLst xmlns:a="http://schemas.openxmlformats.org/drawingml/2006/main" xmlns:r="http://schemas.openxmlformats.org/officeDocument/2006/relationships" xmlns:p188="http://schemas.microsoft.com/office/powerpoint/2018/8/main">
  <p188:cm id="{D152276D-CC92-2B45-B60D-81AD59D8605F}" authorId="{8443ED59-20C7-4FDF-8DCA-8A14D1AA1C8C}" status="resolved" created="2023-11-28T09:51:27.386">
    <pc:sldMkLst xmlns:pc="http://schemas.microsoft.com/office/powerpoint/2013/main/command">
      <pc:docMk/>
      <pc:sldMk cId="2759549400" sldId="300"/>
    </pc:sldMkLst>
    <p188:txBody>
      <a:bodyPr/>
      <a:lstStyle/>
      <a:p>
        <a:r>
          <a:rPr lang="en-CN"/>
          <a:t>人工更新——from 策略中心</a:t>
        </a:r>
      </a:p>
    </p188:txBody>
  </p188:cm>
  <p188:cm id="{4208B0F1-2FEB-E04A-959A-7A4EF6D15844}" authorId="{8443ED59-20C7-4FDF-8DCA-8A14D1AA1C8C}" created="2023-12-01T07:51:40.163">
    <pc:sldMkLst xmlns:pc="http://schemas.microsoft.com/office/powerpoint/2013/main/command">
      <pc:docMk/>
      <pc:sldMk cId="2759549400" sldId="300"/>
    </pc:sldMkLst>
    <p188:txBody>
      <a:bodyPr/>
      <a:lstStyle/>
      <a:p>
        <a:r>
          <a:rPr lang="en-CN"/>
          <a:t>人工标注与上月新客来源不同类目</a:t>
        </a:r>
      </a:p>
    </p188:txBody>
  </p188:cm>
</p188:cmLst>
</file>

<file path=ppt/comments/modernComment_12D_9DC42DD0.xml><?xml version="1.0" encoding="utf-8"?>
<p188:cmLst xmlns:a="http://schemas.openxmlformats.org/drawingml/2006/main" xmlns:r="http://schemas.openxmlformats.org/officeDocument/2006/relationships" xmlns:p188="http://schemas.microsoft.com/office/powerpoint/2018/8/main">
  <p188:cm id="{7F8350A9-379F-C446-8093-D5A549271DFC}" authorId="{8443ED59-20C7-4FDF-8DCA-8A14D1AA1C8C}" status="resolved" created="2023-11-28T09:51:52.338">
    <pc:sldMkLst xmlns:pc="http://schemas.microsoft.com/office/powerpoint/2013/main/command">
      <pc:docMk/>
      <pc:sldMk cId="2646879696" sldId="301"/>
    </pc:sldMkLst>
    <p188:txBody>
      <a:bodyPr/>
      <a:lstStyle/>
      <a:p>
        <a:r>
          <a:rPr lang="en-CN"/>
          <a:t>人工更新——from 策略中心</a:t>
        </a:r>
      </a:p>
    </p188:txBody>
  </p188:cm>
</p188:cmLst>
</file>

<file path=ppt/comments/modernComment_12E_DA8194F0.xml><?xml version="1.0" encoding="utf-8"?>
<p188:cmLst xmlns:a="http://schemas.openxmlformats.org/drawingml/2006/main" xmlns:r="http://schemas.openxmlformats.org/officeDocument/2006/relationships" xmlns:p188="http://schemas.microsoft.com/office/powerpoint/2018/8/main">
  <p188:cm id="{58B7A97C-6967-8B4A-BFE1-89980D2B36ED}" authorId="{8443ED59-20C7-4FDF-8DCA-8A14D1AA1C8C}" status="resolved" created="2023-11-28T09:52:18.798">
    <pc:sldMkLst xmlns:pc="http://schemas.microsoft.com/office/powerpoint/2013/main/command">
      <pc:docMk/>
      <pc:sldMk cId="3665925360" sldId="302"/>
    </pc:sldMkLst>
    <p188:txBody>
      <a:bodyPr/>
      <a:lstStyle/>
      <a:p>
        <a:r>
          <a:rPr lang="en-CN"/>
          <a:t>人工更新——from 达摩盘</a:t>
        </a:r>
      </a:p>
    </p188:txBody>
  </p188:cm>
</p188:cmLst>
</file>

<file path=ppt/comments/modernComment_130_7990E50B.xml><?xml version="1.0" encoding="utf-8"?>
<p188:cmLst xmlns:a="http://schemas.openxmlformats.org/drawingml/2006/main" xmlns:r="http://schemas.openxmlformats.org/officeDocument/2006/relationships" xmlns:p188="http://schemas.microsoft.com/office/powerpoint/2018/8/main">
  <p188:cm id="{D486B1BC-4276-4149-AFE1-48ED5239CFA3}" authorId="{8443ED59-20C7-4FDF-8DCA-8A14D1AA1C8C}" created="2023-11-28T09:52:37.248">
    <pc:sldMkLst xmlns:pc="http://schemas.microsoft.com/office/powerpoint/2013/main/command">
      <pc:docMk/>
      <pc:sldMk cId="2039538955" sldId="304"/>
    </pc:sldMkLst>
    <p188:txBody>
      <a:bodyPr/>
      <a:lstStyle/>
      <a:p>
        <a:r>
          <a:rPr lang="en-CN"/>
          <a:t>人工更新——from 策略中心</a:t>
        </a:r>
      </a:p>
    </p188:txBody>
  </p188:cm>
</p188:cmLst>
</file>

<file path=ppt/comments/modernComment_131_A498FDBA.xml><?xml version="1.0" encoding="utf-8"?>
<p188:cmLst xmlns:a="http://schemas.openxmlformats.org/drawingml/2006/main" xmlns:r="http://schemas.openxmlformats.org/officeDocument/2006/relationships" xmlns:p188="http://schemas.microsoft.com/office/powerpoint/2018/8/main">
  <p188:cm id="{B578205A-E6BA-C542-BCB2-C4BCDA6EAC22}" authorId="{8443ED59-20C7-4FDF-8DCA-8A14D1AA1C8C}" created="2023-11-28T09:53:06.313">
    <pc:sldMkLst xmlns:pc="http://schemas.microsoft.com/office/powerpoint/2013/main/command">
      <pc:docMk/>
      <pc:sldMk cId="2761489850" sldId="305"/>
    </pc:sldMkLst>
    <p188:txBody>
      <a:bodyPr/>
      <a:lstStyle/>
      <a:p>
        <a:r>
          <a:rPr lang="en-CN"/>
          <a:t>人工更新：单品首图</a:t>
        </a:r>
      </a:p>
    </p188:txBody>
  </p188:cm>
</p188:cmLst>
</file>

<file path=ppt/comments/modernComment_137_5D711B1E.xml><?xml version="1.0" encoding="utf-8"?>
<p188:cmLst xmlns:a="http://schemas.openxmlformats.org/drawingml/2006/main" xmlns:r="http://schemas.openxmlformats.org/officeDocument/2006/relationships" xmlns:p188="http://schemas.microsoft.com/office/powerpoint/2018/8/main">
  <p188:cm id="{C51AAE4C-F3A8-FA40-9615-FEC5499B1698}" authorId="{8443ED59-20C7-4FDF-8DCA-8A14D1AA1C8C}" created="2023-11-28T09:53:25.722">
    <pc:sldMkLst xmlns:pc="http://schemas.microsoft.com/office/powerpoint/2013/main/command">
      <pc:docMk/>
      <pc:sldMk cId="1567693598" sldId="311"/>
    </pc:sldMkLst>
    <p188:txBody>
      <a:bodyPr/>
      <a:lstStyle/>
      <a:p>
        <a:r>
          <a:rPr lang="en-CN"/>
          <a:t>人工更新</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FB9085F-1093-4D9B-9435-659529C77C1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A78577D0-BB91-4E32-875F-85DD98AF612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8C705D5-D610-47BF-B9FD-B14F12DF23ED}" type="datetimeFigureOut">
              <a:rPr lang="zh-CN" altLang="en-US" smtClean="0"/>
              <a:t>2024/1/22</a:t>
            </a:fld>
            <a:endParaRPr lang="zh-CN" altLang="en-US"/>
          </a:p>
        </p:txBody>
      </p:sp>
      <p:sp>
        <p:nvSpPr>
          <p:cNvPr id="4" name="页脚占位符 3">
            <a:extLst>
              <a:ext uri="{FF2B5EF4-FFF2-40B4-BE49-F238E27FC236}">
                <a16:creationId xmlns:a16="http://schemas.microsoft.com/office/drawing/2014/main" id="{BB57AB9B-A1EF-4768-B134-0C6950DD2EA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30AB5C0D-3B2B-48EA-85E4-C06A7E8ACC5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569C3E0-66B8-4323-AC2D-AE31938F336C}" type="slidenum">
              <a:rPr lang="zh-CN" altLang="en-US" smtClean="0"/>
              <a:t>‹#›</a:t>
            </a:fld>
            <a:endParaRPr lang="zh-CN" altLang="en-US"/>
          </a:p>
        </p:txBody>
      </p:sp>
    </p:spTree>
    <p:extLst>
      <p:ext uri="{BB962C8B-B14F-4D97-AF65-F5344CB8AC3E}">
        <p14:creationId xmlns:p14="http://schemas.microsoft.com/office/powerpoint/2010/main" val="16429200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696677-01FE-4E90-86A2-8C6BC7764786}" type="datetimeFigureOut">
              <a:rPr lang="zh-CN" altLang="en-US" smtClean="0"/>
              <a:t>2024/1/22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B69012-462A-454A-A154-A81C04374850}" type="slidenum">
              <a:rPr lang="zh-CN" altLang="en-US" smtClean="0"/>
              <a:t>‹#›</a:t>
            </a:fld>
            <a:endParaRPr lang="zh-CN" altLang="en-US"/>
          </a:p>
        </p:txBody>
      </p:sp>
    </p:spTree>
    <p:extLst>
      <p:ext uri="{BB962C8B-B14F-4D97-AF65-F5344CB8AC3E}">
        <p14:creationId xmlns:p14="http://schemas.microsoft.com/office/powerpoint/2010/main" val="812945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5.jpg"/><Relationship Id="rId4" Type="http://schemas.openxmlformats.org/officeDocument/2006/relationships/image" Target="../media/image6.jpeg"/><Relationship Id="rId5" Type="http://schemas.openxmlformats.org/officeDocument/2006/relationships/image" Target="../media/image7.png"/><Relationship Id="rId6" Type="http://schemas.microsoft.com/office/2007/relationships/hdphoto" Target="../media/hdphoto2.wdp"/><Relationship Id="rId7"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g"/><Relationship Id="rId3" Type="http://schemas.openxmlformats.org/officeDocument/2006/relationships/image" Target="../media/image5.jpg"/><Relationship Id="rId4" Type="http://schemas.openxmlformats.org/officeDocument/2006/relationships/image" Target="../media/image6.jpeg"/><Relationship Id="rId5" Type="http://schemas.openxmlformats.org/officeDocument/2006/relationships/image" Target="../media/image7.png"/><Relationship Id="rId6" Type="http://schemas.microsoft.com/office/2007/relationships/hdphoto" Target="../media/hdphoto2.wdp"/><Relationship Id="rId7"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eg"/><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g"/><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jpg"/><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jpeg"/><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7.png"/><Relationship Id="rId4" Type="http://schemas.microsoft.com/office/2007/relationships/hdphoto" Target="../media/hdphoto2.wdp"/><Relationship Id="rId5"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E401D091-8BCE-430B-AB1D-1A5C830356CB}"/>
              </a:ext>
            </a:extLst>
          </p:cNvPr>
          <p:cNvSpPr/>
          <p:nvPr userDrawn="1"/>
        </p:nvSpPr>
        <p:spPr>
          <a:xfrm>
            <a:off x="0" y="0"/>
            <a:ext cx="12192000" cy="6858000"/>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bg1"/>
              </a:solidFill>
            </a:endParaRPr>
          </a:p>
        </p:txBody>
      </p:sp>
      <p:grpSp>
        <p:nvGrpSpPr>
          <p:cNvPr id="4" name="组合 3">
            <a:extLst>
              <a:ext uri="{FF2B5EF4-FFF2-40B4-BE49-F238E27FC236}">
                <a16:creationId xmlns:a16="http://schemas.microsoft.com/office/drawing/2014/main" id="{749E853D-4C24-455A-952E-99ED8ADF13A5}"/>
              </a:ext>
            </a:extLst>
          </p:cNvPr>
          <p:cNvGrpSpPr>
            <a:grpSpLocks noChangeAspect="1"/>
          </p:cNvGrpSpPr>
          <p:nvPr userDrawn="1"/>
        </p:nvGrpSpPr>
        <p:grpSpPr>
          <a:xfrm>
            <a:off x="3216358" y="4583454"/>
            <a:ext cx="1688015" cy="396000"/>
            <a:chOff x="2479758" y="4621554"/>
            <a:chExt cx="1841471" cy="432000"/>
          </a:xfrm>
        </p:grpSpPr>
        <p:grpSp>
          <p:nvGrpSpPr>
            <p:cNvPr id="5" name="组合 4">
              <a:extLst>
                <a:ext uri="{FF2B5EF4-FFF2-40B4-BE49-F238E27FC236}">
                  <a16:creationId xmlns:a16="http://schemas.microsoft.com/office/drawing/2014/main" id="{3F9432F3-0761-4E51-9F88-E89E2477C588}"/>
                </a:ext>
              </a:extLst>
            </p:cNvPr>
            <p:cNvGrpSpPr/>
            <p:nvPr/>
          </p:nvGrpSpPr>
          <p:grpSpPr>
            <a:xfrm>
              <a:off x="2479758" y="4765554"/>
              <a:ext cx="144000" cy="144000"/>
              <a:chOff x="2009812" y="5454318"/>
              <a:chExt cx="144000" cy="144000"/>
            </a:xfrm>
          </p:grpSpPr>
          <p:cxnSp>
            <p:nvCxnSpPr>
              <p:cNvPr id="7" name="直线连接符 38">
                <a:extLst>
                  <a:ext uri="{FF2B5EF4-FFF2-40B4-BE49-F238E27FC236}">
                    <a16:creationId xmlns:a16="http://schemas.microsoft.com/office/drawing/2014/main" id="{9A278C4F-DBFD-40C0-8320-2BD8DEAB057B}"/>
                  </a:ext>
                </a:extLst>
              </p:cNvPr>
              <p:cNvCxnSpPr/>
              <p:nvPr/>
            </p:nvCxnSpPr>
            <p:spPr>
              <a:xfrm>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线连接符 39">
                <a:extLst>
                  <a:ext uri="{FF2B5EF4-FFF2-40B4-BE49-F238E27FC236}">
                    <a16:creationId xmlns:a16="http://schemas.microsoft.com/office/drawing/2014/main" id="{EE66D65C-9485-4220-B6B0-58B346B94E2D}"/>
                  </a:ext>
                </a:extLst>
              </p:cNvPr>
              <p:cNvCxnSpPr/>
              <p:nvPr/>
            </p:nvCxnSpPr>
            <p:spPr>
              <a:xfrm flipH="1">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6" name="Picture 4" descr="https://img1.baidu.com/it/u=545087153,1257995337&amp;fm=253&amp;fmt=auto&amp;app=138&amp;f=JPEG?w=2048&amp;h=500">
              <a:extLst>
                <a:ext uri="{FF2B5EF4-FFF2-40B4-BE49-F238E27FC236}">
                  <a16:creationId xmlns:a16="http://schemas.microsoft.com/office/drawing/2014/main" id="{859FEB37-965C-4C20-9E86-F58173FC4B21}"/>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8799" y1="31200" x2="19189" y2="44400"/>
                          <a14:foregroundMark x1="17578" y1="64000" x2="18408" y2="69000"/>
                          <a14:foregroundMark x1="25977" y1="57400" x2="29590" y2="67200"/>
                          <a14:foregroundMark x1="35205" y1="54200" x2="38037" y2="59000"/>
                          <a14:foregroundMark x1="43213" y1="60800" x2="45215" y2="62400"/>
                          <a14:foregroundMark x1="57666" y1="52600" x2="59229" y2="55800"/>
                          <a14:foregroundMark x1="68848" y1="50800" x2="70459" y2="52600"/>
                          <a14:foregroundMark x1="76855" y1="55800" x2="78857" y2="57400"/>
                          <a14:foregroundMark x1="85303" y1="54200" x2="86084" y2="54200"/>
                        </a14:backgroundRemoval>
                      </a14:imgEffect>
                    </a14:imgLayer>
                  </a14:imgProps>
                </a:ext>
                <a:ext uri="{28A0092B-C50C-407E-A947-70E740481C1C}">
                  <a14:useLocalDpi xmlns:a14="http://schemas.microsoft.com/office/drawing/2010/main" val="0"/>
                </a:ext>
              </a:extLst>
            </a:blip>
            <a:srcRect/>
            <a:stretch>
              <a:fillRect/>
            </a:stretch>
          </p:blipFill>
          <p:spPr bwMode="auto">
            <a:xfrm>
              <a:off x="2551758" y="4621554"/>
              <a:ext cx="1769471"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图片 8">
            <a:extLst>
              <a:ext uri="{FF2B5EF4-FFF2-40B4-BE49-F238E27FC236}">
                <a16:creationId xmlns:a16="http://schemas.microsoft.com/office/drawing/2014/main" id="{51A742E5-9DA6-49B2-8141-A389264F0E7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7364" y="4688953"/>
            <a:ext cx="2208316" cy="360000"/>
          </a:xfrm>
          <a:prstGeom prst="rect">
            <a:avLst/>
          </a:prstGeom>
        </p:spPr>
      </p:pic>
      <p:sp>
        <p:nvSpPr>
          <p:cNvPr id="10" name="标题 1">
            <a:extLst>
              <a:ext uri="{FF2B5EF4-FFF2-40B4-BE49-F238E27FC236}">
                <a16:creationId xmlns:a16="http://schemas.microsoft.com/office/drawing/2014/main" id="{1C0B7FE4-A3DC-4213-A5D5-E0E4A0D00352}"/>
              </a:ext>
            </a:extLst>
          </p:cNvPr>
          <p:cNvSpPr>
            <a:spLocks noGrp="1"/>
          </p:cNvSpPr>
          <p:nvPr>
            <p:ph type="title"/>
          </p:nvPr>
        </p:nvSpPr>
        <p:spPr>
          <a:xfrm>
            <a:off x="937364" y="2964330"/>
            <a:ext cx="6979719" cy="713226"/>
          </a:xfrm>
          <a:prstGeom prst="rect">
            <a:avLst/>
          </a:prstGeom>
        </p:spPr>
        <p:txBody>
          <a:bodyPr anchor="t">
            <a:noAutofit/>
          </a:bodyPr>
          <a:lstStyle>
            <a:lvl1pPr>
              <a:defRPr lang="zh-CN" altLang="en-US" sz="4400" b="1" kern="1200" dirty="0">
                <a:solidFill>
                  <a:schemeClr val="bg1"/>
                </a:solidFill>
                <a:latin typeface="+mn-lt"/>
                <a:ea typeface="微软雅黑" panose="020B0503020204020204" pitchFamily="34" charset="-122"/>
                <a:cs typeface="+mn-cs"/>
              </a:defRPr>
            </a:lvl1pPr>
          </a:lstStyle>
          <a:p>
            <a:r>
              <a:rPr kumimoji="1" lang="zh-CN" altLang="en-US" dirty="0"/>
              <a:t>单击此处编辑母版标题样式</a:t>
            </a:r>
          </a:p>
        </p:txBody>
      </p:sp>
      <p:sp>
        <p:nvSpPr>
          <p:cNvPr id="11" name="文本框 10">
            <a:extLst>
              <a:ext uri="{FF2B5EF4-FFF2-40B4-BE49-F238E27FC236}">
                <a16:creationId xmlns:a16="http://schemas.microsoft.com/office/drawing/2014/main" id="{0EF8D2D0-7158-47CF-AEE9-5BBAB4B318A4}"/>
              </a:ext>
            </a:extLst>
          </p:cNvPr>
          <p:cNvSpPr txBox="1"/>
          <p:nvPr userDrawn="1"/>
        </p:nvSpPr>
        <p:spPr>
          <a:xfrm>
            <a:off x="839789" y="5877273"/>
            <a:ext cx="3095971" cy="276999"/>
          </a:xfrm>
          <a:prstGeom prst="rect">
            <a:avLst/>
          </a:prstGeom>
          <a:noFill/>
        </p:spPr>
        <p:txBody>
          <a:bodyPr wrap="square" rtlCol="0">
            <a:spAutoFit/>
          </a:bodyPr>
          <a:lstStyle/>
          <a:p>
            <a:r>
              <a:rPr lang="en-US" altLang="zh-CN" sz="1200" dirty="0">
                <a:solidFill>
                  <a:schemeClr val="bg1"/>
                </a:solidFill>
                <a:ea typeface="FZLanTingHeiS-R-GB" panose="02000000000000000000" pitchFamily="2" charset="-122"/>
                <a:cs typeface="Arial" panose="020B0604020202020204" pitchFamily="34" charset="0"/>
              </a:rPr>
              <a:t>©2022 Yinfinity. All rights reserved.</a:t>
            </a:r>
          </a:p>
        </p:txBody>
      </p:sp>
      <p:sp>
        <p:nvSpPr>
          <p:cNvPr id="13" name="圆角矩形 15">
            <a:extLst>
              <a:ext uri="{FF2B5EF4-FFF2-40B4-BE49-F238E27FC236}">
                <a16:creationId xmlns:a16="http://schemas.microsoft.com/office/drawing/2014/main" id="{A7736C57-F89F-4C58-BF9A-64D33E3B91BA}"/>
              </a:ext>
            </a:extLst>
          </p:cNvPr>
          <p:cNvSpPr/>
          <p:nvPr userDrawn="1"/>
        </p:nvSpPr>
        <p:spPr>
          <a:xfrm>
            <a:off x="937364"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a:t>
            </a:r>
          </a:p>
        </p:txBody>
      </p:sp>
      <p:sp>
        <p:nvSpPr>
          <p:cNvPr id="14" name="圆角矩形 16">
            <a:extLst>
              <a:ext uri="{FF2B5EF4-FFF2-40B4-BE49-F238E27FC236}">
                <a16:creationId xmlns:a16="http://schemas.microsoft.com/office/drawing/2014/main" id="{D89F05C9-9A2F-422F-918D-4A796F60E411}"/>
              </a:ext>
            </a:extLst>
          </p:cNvPr>
          <p:cNvSpPr/>
          <p:nvPr userDrawn="1"/>
        </p:nvSpPr>
        <p:spPr>
          <a:xfrm>
            <a:off x="1877179"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咖啡机</a:t>
            </a:r>
          </a:p>
        </p:txBody>
      </p:sp>
      <p:sp>
        <p:nvSpPr>
          <p:cNvPr id="15" name="圆角矩形 17">
            <a:extLst>
              <a:ext uri="{FF2B5EF4-FFF2-40B4-BE49-F238E27FC236}">
                <a16:creationId xmlns:a16="http://schemas.microsoft.com/office/drawing/2014/main" id="{7E50CE22-442B-4D5A-ACEE-5EA43190D334}"/>
              </a:ext>
            </a:extLst>
          </p:cNvPr>
          <p:cNvSpPr/>
          <p:nvPr userDrawn="1"/>
        </p:nvSpPr>
        <p:spPr>
          <a:xfrm>
            <a:off x="2816993"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rPr>
              <a:t>营销</a:t>
            </a:r>
          </a:p>
        </p:txBody>
      </p:sp>
    </p:spTree>
    <p:extLst>
      <p:ext uri="{BB962C8B-B14F-4D97-AF65-F5344CB8AC3E}">
        <p14:creationId xmlns:p14="http://schemas.microsoft.com/office/powerpoint/2010/main" val="3310821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spTree>
    <p:extLst>
      <p:ext uri="{BB962C8B-B14F-4D97-AF65-F5344CB8AC3E}">
        <p14:creationId xmlns:p14="http://schemas.microsoft.com/office/powerpoint/2010/main" val="180534400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市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9812" y="-22671"/>
            <a:ext cx="576000" cy="596566"/>
            <a:chOff x="2936880" y="3676550"/>
            <a:chExt cx="576000" cy="596566"/>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2953013" y="3676550"/>
              <a:ext cx="543739" cy="307777"/>
            </a:xfrm>
            <a:prstGeom prst="rect">
              <a:avLst/>
            </a:prstGeom>
            <a:noFill/>
          </p:spPr>
          <p:txBody>
            <a:bodyPr wrap="none" rtlCol="0">
              <a:spAutoFit/>
            </a:bodyPr>
            <a:lstStyle/>
            <a:p>
              <a:pPr algn="ctr"/>
              <a:r>
                <a:rPr lang="zh-CN" altLang="en-US" sz="1400" dirty="0">
                  <a:solidFill>
                    <a:schemeClr val="bg1"/>
                  </a:solidFill>
                  <a:latin typeface="+mn-ea"/>
                  <a:ea typeface="+mn-ea"/>
                </a:rPr>
                <a:t>市场</a:t>
              </a:r>
            </a:p>
          </p:txBody>
        </p:sp>
      </p:grpSp>
    </p:spTree>
    <p:extLst>
      <p:ext uri="{BB962C8B-B14F-4D97-AF65-F5344CB8AC3E}">
        <p14:creationId xmlns:p14="http://schemas.microsoft.com/office/powerpoint/2010/main" val="318085132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货">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15253" y="-35804"/>
            <a:ext cx="576000" cy="611952"/>
            <a:chOff x="2936880" y="3661164"/>
            <a:chExt cx="576000" cy="611952"/>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3029955" y="3661164"/>
              <a:ext cx="389851" cy="338554"/>
            </a:xfrm>
            <a:prstGeom prst="rect">
              <a:avLst/>
            </a:prstGeom>
            <a:noFill/>
          </p:spPr>
          <p:txBody>
            <a:bodyPr wrap="none" rtlCol="0">
              <a:spAutoFit/>
            </a:bodyPr>
            <a:lstStyle/>
            <a:p>
              <a:pPr algn="ctr"/>
              <a:r>
                <a:rPr lang="zh-CN" altLang="en-US" sz="1600" dirty="0">
                  <a:solidFill>
                    <a:schemeClr val="bg1"/>
                  </a:solidFill>
                  <a:latin typeface="+mn-ea"/>
                  <a:ea typeface="+mn-ea"/>
                </a:rPr>
                <a:t>货</a:t>
              </a:r>
            </a:p>
          </p:txBody>
        </p:sp>
      </p:grpSp>
    </p:spTree>
    <p:extLst>
      <p:ext uri="{BB962C8B-B14F-4D97-AF65-F5344CB8AC3E}">
        <p14:creationId xmlns:p14="http://schemas.microsoft.com/office/powerpoint/2010/main" val="20167839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7" name="组合 6">
            <a:extLst>
              <a:ext uri="{FF2B5EF4-FFF2-40B4-BE49-F238E27FC236}">
                <a16:creationId xmlns:a16="http://schemas.microsoft.com/office/drawing/2014/main" id="{2240F827-C0F4-A617-5CD4-41A51410509E}"/>
              </a:ext>
            </a:extLst>
          </p:cNvPr>
          <p:cNvGrpSpPr/>
          <p:nvPr userDrawn="1"/>
        </p:nvGrpSpPr>
        <p:grpSpPr>
          <a:xfrm rot="-2700000">
            <a:off x="-15253" y="-35804"/>
            <a:ext cx="576000" cy="611952"/>
            <a:chOff x="2936880" y="3661164"/>
            <a:chExt cx="576000" cy="611952"/>
          </a:xfrm>
        </p:grpSpPr>
        <p:sp>
          <p:nvSpPr>
            <p:cNvPr id="9" name="直角三角形 8">
              <a:extLst>
                <a:ext uri="{FF2B5EF4-FFF2-40B4-BE49-F238E27FC236}">
                  <a16:creationId xmlns:a16="http://schemas.microsoft.com/office/drawing/2014/main" id="{56F3E4C3-74D3-37AF-B0F0-6527D6C1966B}"/>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1" name="文本框 10">
              <a:extLst>
                <a:ext uri="{FF2B5EF4-FFF2-40B4-BE49-F238E27FC236}">
                  <a16:creationId xmlns:a16="http://schemas.microsoft.com/office/drawing/2014/main" id="{AFCB40D1-6098-5626-390E-D4BE5E847723}"/>
                </a:ext>
              </a:extLst>
            </p:cNvPr>
            <p:cNvSpPr txBox="1"/>
            <p:nvPr userDrawn="1"/>
          </p:nvSpPr>
          <p:spPr>
            <a:xfrm>
              <a:off x="3029956" y="3661164"/>
              <a:ext cx="389851" cy="338554"/>
            </a:xfrm>
            <a:prstGeom prst="rect">
              <a:avLst/>
            </a:prstGeom>
            <a:noFill/>
          </p:spPr>
          <p:txBody>
            <a:bodyPr wrap="none" rtlCol="0">
              <a:spAutoFit/>
            </a:bodyPr>
            <a:lstStyle/>
            <a:p>
              <a:pPr algn="ctr"/>
              <a:r>
                <a:rPr lang="zh-CN" altLang="en-US" sz="1600" dirty="0">
                  <a:solidFill>
                    <a:schemeClr val="bg1"/>
                  </a:solidFill>
                  <a:latin typeface="+mn-ea"/>
                  <a:ea typeface="+mn-ea"/>
                </a:rPr>
                <a:t>场</a:t>
              </a:r>
            </a:p>
          </p:txBody>
        </p:sp>
      </p:grpSp>
    </p:spTree>
    <p:extLst>
      <p:ext uri="{BB962C8B-B14F-4D97-AF65-F5344CB8AC3E}">
        <p14:creationId xmlns:p14="http://schemas.microsoft.com/office/powerpoint/2010/main" val="2772092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15253" y="-35803"/>
            <a:ext cx="576000" cy="611951"/>
            <a:chOff x="2936880" y="3661165"/>
            <a:chExt cx="576000" cy="611951"/>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3029956" y="3661165"/>
              <a:ext cx="389850" cy="338554"/>
            </a:xfrm>
            <a:prstGeom prst="rect">
              <a:avLst/>
            </a:prstGeom>
            <a:noFill/>
          </p:spPr>
          <p:txBody>
            <a:bodyPr wrap="none" rtlCol="0">
              <a:spAutoFit/>
            </a:bodyPr>
            <a:lstStyle/>
            <a:p>
              <a:pPr algn="ctr"/>
              <a:r>
                <a:rPr lang="zh-CN" altLang="en-US" sz="1600" dirty="0">
                  <a:solidFill>
                    <a:schemeClr val="bg1"/>
                  </a:solidFill>
                  <a:latin typeface="+mn-ea"/>
                  <a:ea typeface="+mn-ea"/>
                </a:rPr>
                <a:t>人</a:t>
              </a:r>
            </a:p>
          </p:txBody>
        </p:sp>
      </p:grpSp>
    </p:spTree>
    <p:extLst>
      <p:ext uri="{BB962C8B-B14F-4D97-AF65-F5344CB8AC3E}">
        <p14:creationId xmlns:p14="http://schemas.microsoft.com/office/powerpoint/2010/main" val="20345836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EP DIVE">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10" name="组合 9">
            <a:extLst>
              <a:ext uri="{FF2B5EF4-FFF2-40B4-BE49-F238E27FC236}">
                <a16:creationId xmlns:a16="http://schemas.microsoft.com/office/drawing/2014/main" id="{DEC7E3CF-D7E3-44E1-9208-66425159201E}"/>
              </a:ext>
            </a:extLst>
          </p:cNvPr>
          <p:cNvGrpSpPr/>
          <p:nvPr userDrawn="1"/>
        </p:nvGrpSpPr>
        <p:grpSpPr>
          <a:xfrm rot="-2700000">
            <a:off x="-26135" y="-62075"/>
            <a:ext cx="576000" cy="642731"/>
            <a:chOff x="2936880" y="3630385"/>
            <a:chExt cx="576000" cy="642731"/>
          </a:xfrm>
        </p:grpSpPr>
        <p:sp>
          <p:nvSpPr>
            <p:cNvPr id="11" name="直角三角形 10">
              <a:extLst>
                <a:ext uri="{FF2B5EF4-FFF2-40B4-BE49-F238E27FC236}">
                  <a16:creationId xmlns:a16="http://schemas.microsoft.com/office/drawing/2014/main" id="{52E4FA91-7210-4886-ADCD-16C79D1D757C}"/>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2" name="文本框 11">
              <a:extLst>
                <a:ext uri="{FF2B5EF4-FFF2-40B4-BE49-F238E27FC236}">
                  <a16:creationId xmlns:a16="http://schemas.microsoft.com/office/drawing/2014/main" id="{B98E42DE-F5E5-413B-9312-7A4674380DDF}"/>
                </a:ext>
              </a:extLst>
            </p:cNvPr>
            <p:cNvSpPr txBox="1"/>
            <p:nvPr userDrawn="1"/>
          </p:nvSpPr>
          <p:spPr>
            <a:xfrm>
              <a:off x="2973851" y="3630385"/>
              <a:ext cx="502061" cy="400110"/>
            </a:xfrm>
            <a:prstGeom prst="rect">
              <a:avLst/>
            </a:prstGeom>
            <a:noFill/>
          </p:spPr>
          <p:txBody>
            <a:bodyPr wrap="none" rtlCol="0">
              <a:spAutoFit/>
            </a:bodyPr>
            <a:lstStyle/>
            <a:p>
              <a:pPr algn="ctr"/>
              <a:r>
                <a:rPr lang="en-US" altLang="zh-CN" sz="1000" dirty="0">
                  <a:solidFill>
                    <a:schemeClr val="bg1"/>
                  </a:solidFill>
                  <a:latin typeface="+mn-ea"/>
                  <a:ea typeface="+mn-ea"/>
                </a:rPr>
                <a:t>DEEP</a:t>
              </a:r>
            </a:p>
            <a:p>
              <a:pPr algn="ctr"/>
              <a:r>
                <a:rPr lang="en-US" altLang="zh-CN" sz="1000" dirty="0">
                  <a:solidFill>
                    <a:schemeClr val="bg1"/>
                  </a:solidFill>
                  <a:latin typeface="+mn-ea"/>
                  <a:ea typeface="+mn-ea"/>
                </a:rPr>
                <a:t>DIVE</a:t>
              </a:r>
              <a:endParaRPr lang="zh-CN" altLang="en-US" sz="1000" dirty="0">
                <a:solidFill>
                  <a:schemeClr val="bg1"/>
                </a:solidFill>
                <a:latin typeface="+mn-ea"/>
                <a:ea typeface="+mn-ea"/>
              </a:endParaRPr>
            </a:p>
          </p:txBody>
        </p:sp>
      </p:grpSp>
    </p:spTree>
    <p:extLst>
      <p:ext uri="{BB962C8B-B14F-4D97-AF65-F5344CB8AC3E}">
        <p14:creationId xmlns:p14="http://schemas.microsoft.com/office/powerpoint/2010/main" val="50057385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3" name="组合 2">
            <a:extLst>
              <a:ext uri="{FF2B5EF4-FFF2-40B4-BE49-F238E27FC236}">
                <a16:creationId xmlns:a16="http://schemas.microsoft.com/office/drawing/2014/main" id="{D03F3317-E648-4EA6-0EE1-798443008693}"/>
              </a:ext>
            </a:extLst>
          </p:cNvPr>
          <p:cNvGrpSpPr/>
          <p:nvPr userDrawn="1"/>
        </p:nvGrpSpPr>
        <p:grpSpPr>
          <a:xfrm>
            <a:off x="285023" y="1133938"/>
            <a:ext cx="3665717" cy="5482453"/>
            <a:chOff x="397621" y="1133939"/>
            <a:chExt cx="3665717" cy="5482453"/>
          </a:xfrm>
        </p:grpSpPr>
        <p:sp>
          <p:nvSpPr>
            <p:cNvPr id="4" name="îṩḷíḋé">
              <a:extLst>
                <a:ext uri="{FF2B5EF4-FFF2-40B4-BE49-F238E27FC236}">
                  <a16:creationId xmlns:a16="http://schemas.microsoft.com/office/drawing/2014/main" id="{DA8C09F8-ABAE-7B90-FD0E-DE3B22DCBA08}"/>
                </a:ext>
              </a:extLst>
            </p:cNvPr>
            <p:cNvSpPr>
              <a:spLocks/>
            </p:cNvSpPr>
            <p:nvPr/>
          </p:nvSpPr>
          <p:spPr>
            <a:xfrm>
              <a:off x="397621"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5" name="直接连接符 11">
              <a:extLst>
                <a:ext uri="{FF2B5EF4-FFF2-40B4-BE49-F238E27FC236}">
                  <a16:creationId xmlns:a16="http://schemas.microsoft.com/office/drawing/2014/main" id="{AF2B5EBD-F9E5-36CE-979C-A3D70628AF54}"/>
                </a:ext>
              </a:extLst>
            </p:cNvPr>
            <p:cNvCxnSpPr>
              <a:cxnSpLocks/>
            </p:cNvCxnSpPr>
            <p:nvPr/>
          </p:nvCxnSpPr>
          <p:spPr>
            <a:xfrm>
              <a:off x="599839"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 name="íṥ1iḑé">
              <a:extLst>
                <a:ext uri="{FF2B5EF4-FFF2-40B4-BE49-F238E27FC236}">
                  <a16:creationId xmlns:a16="http://schemas.microsoft.com/office/drawing/2014/main" id="{F4E5067D-FC2D-7D02-B43F-6E21FD514878}"/>
                </a:ext>
              </a:extLst>
            </p:cNvPr>
            <p:cNvSpPr txBox="1"/>
            <p:nvPr/>
          </p:nvSpPr>
          <p:spPr>
            <a:xfrm>
              <a:off x="518091"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01 </a:t>
              </a:r>
              <a:r>
                <a:rPr lang="zh-CN" altLang="en-US" sz="1600" b="1" dirty="0">
                  <a:solidFill>
                    <a:schemeClr val="bg1"/>
                  </a:solidFill>
                  <a:latin typeface="+mn-ea"/>
                  <a:ea typeface="+mn-ea"/>
                </a:rPr>
                <a:t>整体生意</a:t>
              </a:r>
              <a:endParaRPr lang="en-US" altLang="zh-CN" sz="1600" b="1" dirty="0">
                <a:solidFill>
                  <a:schemeClr val="bg1"/>
                </a:solidFill>
                <a:latin typeface="+mn-ea"/>
                <a:ea typeface="+mn-ea"/>
              </a:endParaRPr>
            </a:p>
          </p:txBody>
        </p:sp>
        <p:sp>
          <p:nvSpPr>
            <p:cNvPr id="8" name="two-coin-stacks_72132">
              <a:extLst>
                <a:ext uri="{FF2B5EF4-FFF2-40B4-BE49-F238E27FC236}">
                  <a16:creationId xmlns:a16="http://schemas.microsoft.com/office/drawing/2014/main" id="{179249BA-A926-7450-1AAD-4B08C734AD5F}"/>
                </a:ext>
              </a:extLst>
            </p:cNvPr>
            <p:cNvSpPr>
              <a:spLocks/>
            </p:cNvSpPr>
            <p:nvPr/>
          </p:nvSpPr>
          <p:spPr bwMode="auto">
            <a:xfrm>
              <a:off x="2039592" y="1196939"/>
              <a:ext cx="381774" cy="381774"/>
            </a:xfrm>
            <a:custGeom>
              <a:avLst/>
              <a:gdLst>
                <a:gd name="connsiteX0" fmla="*/ 261001 w 608698"/>
                <a:gd name="connsiteY0" fmla="*/ 479068 h 600088"/>
                <a:gd name="connsiteX1" fmla="*/ 432425 w 608698"/>
                <a:gd name="connsiteY1" fmla="*/ 554184 h 600088"/>
                <a:gd name="connsiteX2" fmla="*/ 603774 w 608698"/>
                <a:gd name="connsiteY2" fmla="*/ 479068 h 600088"/>
                <a:gd name="connsiteX3" fmla="*/ 608697 w 608698"/>
                <a:gd name="connsiteY3" fmla="*/ 502020 h 600088"/>
                <a:gd name="connsiteX4" fmla="*/ 432425 w 608698"/>
                <a:gd name="connsiteY4" fmla="*/ 600088 h 600088"/>
                <a:gd name="connsiteX5" fmla="*/ 256152 w 608698"/>
                <a:gd name="connsiteY5" fmla="*/ 502020 h 600088"/>
                <a:gd name="connsiteX6" fmla="*/ 261001 w 608698"/>
                <a:gd name="connsiteY6" fmla="*/ 479068 h 600088"/>
                <a:gd name="connsiteX7" fmla="*/ 4924 w 608698"/>
                <a:gd name="connsiteY7" fmla="*/ 382605 h 600088"/>
                <a:gd name="connsiteX8" fmla="*/ 176285 w 608698"/>
                <a:gd name="connsiteY8" fmla="*/ 457793 h 600088"/>
                <a:gd name="connsiteX9" fmla="*/ 236041 w 608698"/>
                <a:gd name="connsiteY9" fmla="*/ 451980 h 600088"/>
                <a:gd name="connsiteX10" fmla="*/ 231640 w 608698"/>
                <a:gd name="connsiteY10" fmla="*/ 462264 h 600088"/>
                <a:gd name="connsiteX11" fmla="*/ 225000 w 608698"/>
                <a:gd name="connsiteY11" fmla="*/ 493412 h 600088"/>
                <a:gd name="connsiteX12" fmla="*/ 225298 w 608698"/>
                <a:gd name="connsiteY12" fmla="*/ 499820 h 600088"/>
                <a:gd name="connsiteX13" fmla="*/ 176285 w 608698"/>
                <a:gd name="connsiteY13" fmla="*/ 503695 h 600088"/>
                <a:gd name="connsiteX14" fmla="*/ 0 w 608698"/>
                <a:gd name="connsiteY14" fmla="*/ 405556 h 600088"/>
                <a:gd name="connsiteX15" fmla="*/ 4924 w 608698"/>
                <a:gd name="connsiteY15" fmla="*/ 382605 h 600088"/>
                <a:gd name="connsiteX16" fmla="*/ 261001 w 608698"/>
                <a:gd name="connsiteY16" fmla="*/ 375478 h 600088"/>
                <a:gd name="connsiteX17" fmla="*/ 432425 w 608698"/>
                <a:gd name="connsiteY17" fmla="*/ 450622 h 600088"/>
                <a:gd name="connsiteX18" fmla="*/ 603774 w 608698"/>
                <a:gd name="connsiteY18" fmla="*/ 375478 h 600088"/>
                <a:gd name="connsiteX19" fmla="*/ 608697 w 608698"/>
                <a:gd name="connsiteY19" fmla="*/ 398416 h 600088"/>
                <a:gd name="connsiteX20" fmla="*/ 432425 w 608698"/>
                <a:gd name="connsiteY20" fmla="*/ 496498 h 600088"/>
                <a:gd name="connsiteX21" fmla="*/ 256152 w 608698"/>
                <a:gd name="connsiteY21" fmla="*/ 398416 h 600088"/>
                <a:gd name="connsiteX22" fmla="*/ 261001 w 608698"/>
                <a:gd name="connsiteY22" fmla="*/ 375478 h 600088"/>
                <a:gd name="connsiteX23" fmla="*/ 4924 w 608698"/>
                <a:gd name="connsiteY23" fmla="*/ 279086 h 600088"/>
                <a:gd name="connsiteX24" fmla="*/ 176285 w 608698"/>
                <a:gd name="connsiteY24" fmla="*/ 354274 h 600088"/>
                <a:gd name="connsiteX25" fmla="*/ 236041 w 608698"/>
                <a:gd name="connsiteY25" fmla="*/ 348461 h 600088"/>
                <a:gd name="connsiteX26" fmla="*/ 231640 w 608698"/>
                <a:gd name="connsiteY26" fmla="*/ 358745 h 600088"/>
                <a:gd name="connsiteX27" fmla="*/ 225000 w 608698"/>
                <a:gd name="connsiteY27" fmla="*/ 389818 h 600088"/>
                <a:gd name="connsiteX28" fmla="*/ 225298 w 608698"/>
                <a:gd name="connsiteY28" fmla="*/ 396301 h 600088"/>
                <a:gd name="connsiteX29" fmla="*/ 176285 w 608698"/>
                <a:gd name="connsiteY29" fmla="*/ 400176 h 600088"/>
                <a:gd name="connsiteX30" fmla="*/ 0 w 608698"/>
                <a:gd name="connsiteY30" fmla="*/ 302037 h 600088"/>
                <a:gd name="connsiteX31" fmla="*/ 4924 w 608698"/>
                <a:gd name="connsiteY31" fmla="*/ 279086 h 600088"/>
                <a:gd name="connsiteX32" fmla="*/ 261001 w 608698"/>
                <a:gd name="connsiteY32" fmla="*/ 271959 h 600088"/>
                <a:gd name="connsiteX33" fmla="*/ 432425 w 608698"/>
                <a:gd name="connsiteY33" fmla="*/ 347103 h 600088"/>
                <a:gd name="connsiteX34" fmla="*/ 603774 w 608698"/>
                <a:gd name="connsiteY34" fmla="*/ 271959 h 600088"/>
                <a:gd name="connsiteX35" fmla="*/ 608697 w 608698"/>
                <a:gd name="connsiteY35" fmla="*/ 294897 h 600088"/>
                <a:gd name="connsiteX36" fmla="*/ 432425 w 608698"/>
                <a:gd name="connsiteY36" fmla="*/ 392979 h 600088"/>
                <a:gd name="connsiteX37" fmla="*/ 256152 w 608698"/>
                <a:gd name="connsiteY37" fmla="*/ 294897 h 600088"/>
                <a:gd name="connsiteX38" fmla="*/ 261001 w 608698"/>
                <a:gd name="connsiteY38" fmla="*/ 271959 h 600088"/>
                <a:gd name="connsiteX39" fmla="*/ 4924 w 608698"/>
                <a:gd name="connsiteY39" fmla="*/ 175567 h 600088"/>
                <a:gd name="connsiteX40" fmla="*/ 176285 w 608698"/>
                <a:gd name="connsiteY40" fmla="*/ 250713 h 600088"/>
                <a:gd name="connsiteX41" fmla="*/ 236041 w 608698"/>
                <a:gd name="connsiteY41" fmla="*/ 244904 h 600088"/>
                <a:gd name="connsiteX42" fmla="*/ 231640 w 608698"/>
                <a:gd name="connsiteY42" fmla="*/ 255182 h 600088"/>
                <a:gd name="connsiteX43" fmla="*/ 225000 w 608698"/>
                <a:gd name="connsiteY43" fmla="*/ 286238 h 600088"/>
                <a:gd name="connsiteX44" fmla="*/ 225298 w 608698"/>
                <a:gd name="connsiteY44" fmla="*/ 292718 h 600088"/>
                <a:gd name="connsiteX45" fmla="*/ 176285 w 608698"/>
                <a:gd name="connsiteY45" fmla="*/ 296516 h 600088"/>
                <a:gd name="connsiteX46" fmla="*/ 0 w 608698"/>
                <a:gd name="connsiteY46" fmla="*/ 198506 h 600088"/>
                <a:gd name="connsiteX47" fmla="*/ 4924 w 608698"/>
                <a:gd name="connsiteY47" fmla="*/ 175567 h 600088"/>
                <a:gd name="connsiteX48" fmla="*/ 432425 w 608698"/>
                <a:gd name="connsiteY48" fmla="*/ 96392 h 600088"/>
                <a:gd name="connsiteX49" fmla="*/ 608698 w 608698"/>
                <a:gd name="connsiteY49" fmla="*/ 194443 h 600088"/>
                <a:gd name="connsiteX50" fmla="*/ 432425 w 608698"/>
                <a:gd name="connsiteY50" fmla="*/ 292494 h 600088"/>
                <a:gd name="connsiteX51" fmla="*/ 256152 w 608698"/>
                <a:gd name="connsiteY51" fmla="*/ 194443 h 600088"/>
                <a:gd name="connsiteX52" fmla="*/ 432425 w 608698"/>
                <a:gd name="connsiteY52" fmla="*/ 96392 h 600088"/>
                <a:gd name="connsiteX53" fmla="*/ 176258 w 608698"/>
                <a:gd name="connsiteY53" fmla="*/ 0 h 600088"/>
                <a:gd name="connsiteX54" fmla="*/ 347817 w 608698"/>
                <a:gd name="connsiteY54" fmla="*/ 75446 h 600088"/>
                <a:gd name="connsiteX55" fmla="*/ 224966 w 608698"/>
                <a:gd name="connsiteY55" fmla="*/ 185823 h 600088"/>
                <a:gd name="connsiteX56" fmla="*/ 225264 w 608698"/>
                <a:gd name="connsiteY56" fmla="*/ 192228 h 600088"/>
                <a:gd name="connsiteX57" fmla="*/ 176258 w 608698"/>
                <a:gd name="connsiteY57" fmla="*/ 196101 h 600088"/>
                <a:gd name="connsiteX58" fmla="*/ 0 w 608698"/>
                <a:gd name="connsiteY58" fmla="*/ 98013 h 600088"/>
                <a:gd name="connsiteX59" fmla="*/ 176258 w 608698"/>
                <a:gd name="connsiteY59" fmla="*/ 0 h 6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8698" h="600088">
                  <a:moveTo>
                    <a:pt x="261001" y="479068"/>
                  </a:moveTo>
                  <a:cubicBezTo>
                    <a:pt x="279575" y="522140"/>
                    <a:pt x="349249" y="554184"/>
                    <a:pt x="432425" y="554184"/>
                  </a:cubicBezTo>
                  <a:cubicBezTo>
                    <a:pt x="515600" y="554184"/>
                    <a:pt x="585199" y="522140"/>
                    <a:pt x="603774" y="479068"/>
                  </a:cubicBezTo>
                  <a:cubicBezTo>
                    <a:pt x="606981" y="486371"/>
                    <a:pt x="608697" y="494046"/>
                    <a:pt x="608697" y="502020"/>
                  </a:cubicBezTo>
                  <a:cubicBezTo>
                    <a:pt x="608697" y="556196"/>
                    <a:pt x="529774" y="600088"/>
                    <a:pt x="432425" y="600088"/>
                  </a:cubicBezTo>
                  <a:cubicBezTo>
                    <a:pt x="335076" y="600088"/>
                    <a:pt x="256152" y="556196"/>
                    <a:pt x="256152" y="502020"/>
                  </a:cubicBezTo>
                  <a:cubicBezTo>
                    <a:pt x="256152" y="494046"/>
                    <a:pt x="257868" y="486371"/>
                    <a:pt x="261001" y="479068"/>
                  </a:cubicBezTo>
                  <a:close/>
                  <a:moveTo>
                    <a:pt x="4924" y="382605"/>
                  </a:moveTo>
                  <a:cubicBezTo>
                    <a:pt x="23425" y="425750"/>
                    <a:pt x="93103" y="457793"/>
                    <a:pt x="176285" y="457793"/>
                  </a:cubicBezTo>
                  <a:cubicBezTo>
                    <a:pt x="197248" y="457793"/>
                    <a:pt x="217391" y="455781"/>
                    <a:pt x="236041" y="451980"/>
                  </a:cubicBezTo>
                  <a:lnTo>
                    <a:pt x="231640" y="462264"/>
                  </a:lnTo>
                  <a:cubicBezTo>
                    <a:pt x="227238" y="472398"/>
                    <a:pt x="225000" y="482905"/>
                    <a:pt x="225000" y="493412"/>
                  </a:cubicBezTo>
                  <a:cubicBezTo>
                    <a:pt x="225000" y="495573"/>
                    <a:pt x="225149" y="497734"/>
                    <a:pt x="225298" y="499820"/>
                  </a:cubicBezTo>
                  <a:cubicBezTo>
                    <a:pt x="209781" y="502354"/>
                    <a:pt x="193294" y="503695"/>
                    <a:pt x="176285" y="503695"/>
                  </a:cubicBezTo>
                  <a:cubicBezTo>
                    <a:pt x="78929" y="503695"/>
                    <a:pt x="0" y="459730"/>
                    <a:pt x="0" y="405556"/>
                  </a:cubicBezTo>
                  <a:cubicBezTo>
                    <a:pt x="0" y="397657"/>
                    <a:pt x="1716" y="389982"/>
                    <a:pt x="4924" y="382605"/>
                  </a:cubicBezTo>
                  <a:close/>
                  <a:moveTo>
                    <a:pt x="261001" y="375478"/>
                  </a:moveTo>
                  <a:cubicBezTo>
                    <a:pt x="279575" y="418598"/>
                    <a:pt x="349249" y="450622"/>
                    <a:pt x="432425" y="450622"/>
                  </a:cubicBezTo>
                  <a:cubicBezTo>
                    <a:pt x="515600" y="450622"/>
                    <a:pt x="585199" y="418598"/>
                    <a:pt x="603774" y="375478"/>
                  </a:cubicBezTo>
                  <a:cubicBezTo>
                    <a:pt x="606981" y="382851"/>
                    <a:pt x="608697" y="390522"/>
                    <a:pt x="608697" y="398416"/>
                  </a:cubicBezTo>
                  <a:cubicBezTo>
                    <a:pt x="608697" y="452558"/>
                    <a:pt x="529774" y="496498"/>
                    <a:pt x="432425" y="496498"/>
                  </a:cubicBezTo>
                  <a:cubicBezTo>
                    <a:pt x="335076" y="496498"/>
                    <a:pt x="256152" y="452558"/>
                    <a:pt x="256152" y="398416"/>
                  </a:cubicBezTo>
                  <a:cubicBezTo>
                    <a:pt x="256152" y="390522"/>
                    <a:pt x="257868" y="382851"/>
                    <a:pt x="261001" y="375478"/>
                  </a:cubicBezTo>
                  <a:close/>
                  <a:moveTo>
                    <a:pt x="4924" y="279086"/>
                  </a:moveTo>
                  <a:cubicBezTo>
                    <a:pt x="23425" y="322231"/>
                    <a:pt x="93103" y="354274"/>
                    <a:pt x="176285" y="354274"/>
                  </a:cubicBezTo>
                  <a:cubicBezTo>
                    <a:pt x="197248" y="354274"/>
                    <a:pt x="217391" y="352187"/>
                    <a:pt x="236041" y="348461"/>
                  </a:cubicBezTo>
                  <a:lnTo>
                    <a:pt x="231640" y="358745"/>
                  </a:lnTo>
                  <a:cubicBezTo>
                    <a:pt x="227238" y="368879"/>
                    <a:pt x="225000" y="379311"/>
                    <a:pt x="225000" y="389818"/>
                  </a:cubicBezTo>
                  <a:cubicBezTo>
                    <a:pt x="225000" y="392054"/>
                    <a:pt x="225149" y="394140"/>
                    <a:pt x="225298" y="396301"/>
                  </a:cubicBezTo>
                  <a:cubicBezTo>
                    <a:pt x="209781" y="398835"/>
                    <a:pt x="193294" y="400176"/>
                    <a:pt x="176285" y="400176"/>
                  </a:cubicBezTo>
                  <a:cubicBezTo>
                    <a:pt x="78929" y="400176"/>
                    <a:pt x="0" y="356211"/>
                    <a:pt x="0" y="302037"/>
                  </a:cubicBezTo>
                  <a:cubicBezTo>
                    <a:pt x="0" y="294138"/>
                    <a:pt x="1716" y="286463"/>
                    <a:pt x="4924" y="279086"/>
                  </a:cubicBezTo>
                  <a:close/>
                  <a:moveTo>
                    <a:pt x="261001" y="271959"/>
                  </a:moveTo>
                  <a:cubicBezTo>
                    <a:pt x="279575" y="315079"/>
                    <a:pt x="349249" y="347103"/>
                    <a:pt x="432425" y="347103"/>
                  </a:cubicBezTo>
                  <a:cubicBezTo>
                    <a:pt x="515600" y="347103"/>
                    <a:pt x="585199" y="315079"/>
                    <a:pt x="603774" y="271959"/>
                  </a:cubicBezTo>
                  <a:cubicBezTo>
                    <a:pt x="606981" y="279332"/>
                    <a:pt x="608697" y="287003"/>
                    <a:pt x="608697" y="294897"/>
                  </a:cubicBezTo>
                  <a:cubicBezTo>
                    <a:pt x="608697" y="349039"/>
                    <a:pt x="529774" y="392979"/>
                    <a:pt x="432425" y="392979"/>
                  </a:cubicBezTo>
                  <a:cubicBezTo>
                    <a:pt x="335076" y="392979"/>
                    <a:pt x="256152" y="349039"/>
                    <a:pt x="256152" y="294897"/>
                  </a:cubicBezTo>
                  <a:cubicBezTo>
                    <a:pt x="256152" y="287003"/>
                    <a:pt x="257868" y="279332"/>
                    <a:pt x="261001" y="271959"/>
                  </a:cubicBezTo>
                  <a:close/>
                  <a:moveTo>
                    <a:pt x="4924" y="175567"/>
                  </a:moveTo>
                  <a:cubicBezTo>
                    <a:pt x="23425" y="218689"/>
                    <a:pt x="93103" y="250713"/>
                    <a:pt x="176285" y="250713"/>
                  </a:cubicBezTo>
                  <a:cubicBezTo>
                    <a:pt x="197248" y="250713"/>
                    <a:pt x="217391" y="248628"/>
                    <a:pt x="236041" y="244904"/>
                  </a:cubicBezTo>
                  <a:lnTo>
                    <a:pt x="231640" y="255182"/>
                  </a:lnTo>
                  <a:cubicBezTo>
                    <a:pt x="227238" y="265311"/>
                    <a:pt x="225000" y="275737"/>
                    <a:pt x="225000" y="286238"/>
                  </a:cubicBezTo>
                  <a:cubicBezTo>
                    <a:pt x="225000" y="288398"/>
                    <a:pt x="225149" y="290558"/>
                    <a:pt x="225298" y="292718"/>
                  </a:cubicBezTo>
                  <a:cubicBezTo>
                    <a:pt x="209781" y="295175"/>
                    <a:pt x="193294" y="296516"/>
                    <a:pt x="176285" y="296516"/>
                  </a:cubicBezTo>
                  <a:cubicBezTo>
                    <a:pt x="78929" y="296516"/>
                    <a:pt x="0" y="252650"/>
                    <a:pt x="0" y="198506"/>
                  </a:cubicBezTo>
                  <a:cubicBezTo>
                    <a:pt x="0" y="190611"/>
                    <a:pt x="1716" y="182940"/>
                    <a:pt x="4924" y="175567"/>
                  </a:cubicBezTo>
                  <a:close/>
                  <a:moveTo>
                    <a:pt x="432425" y="96392"/>
                  </a:moveTo>
                  <a:cubicBezTo>
                    <a:pt x="529778" y="96392"/>
                    <a:pt x="608698" y="140291"/>
                    <a:pt x="608698" y="194443"/>
                  </a:cubicBezTo>
                  <a:cubicBezTo>
                    <a:pt x="608698" y="248595"/>
                    <a:pt x="529778" y="292494"/>
                    <a:pt x="432425" y="292494"/>
                  </a:cubicBezTo>
                  <a:cubicBezTo>
                    <a:pt x="335072" y="292494"/>
                    <a:pt x="256152" y="248595"/>
                    <a:pt x="256152" y="194443"/>
                  </a:cubicBezTo>
                  <a:cubicBezTo>
                    <a:pt x="256152" y="140291"/>
                    <a:pt x="335072" y="96392"/>
                    <a:pt x="432425" y="96392"/>
                  </a:cubicBezTo>
                  <a:close/>
                  <a:moveTo>
                    <a:pt x="176258" y="0"/>
                  </a:moveTo>
                  <a:cubicBezTo>
                    <a:pt x="259651" y="0"/>
                    <a:pt x="329542" y="32175"/>
                    <a:pt x="347817" y="75446"/>
                  </a:cubicBezTo>
                  <a:cubicBezTo>
                    <a:pt x="275166" y="92800"/>
                    <a:pt x="224966" y="135103"/>
                    <a:pt x="224966" y="185823"/>
                  </a:cubicBezTo>
                  <a:cubicBezTo>
                    <a:pt x="224966" y="187983"/>
                    <a:pt x="225115" y="190143"/>
                    <a:pt x="225264" y="192228"/>
                  </a:cubicBezTo>
                  <a:cubicBezTo>
                    <a:pt x="209749" y="194760"/>
                    <a:pt x="193265" y="196101"/>
                    <a:pt x="176258" y="196101"/>
                  </a:cubicBezTo>
                  <a:cubicBezTo>
                    <a:pt x="78917" y="196101"/>
                    <a:pt x="0" y="152159"/>
                    <a:pt x="0" y="98013"/>
                  </a:cubicBezTo>
                  <a:cubicBezTo>
                    <a:pt x="0" y="43868"/>
                    <a:pt x="78917" y="0"/>
                    <a:pt x="176258" y="0"/>
                  </a:cubicBezTo>
                  <a:close/>
                </a:path>
              </a:pathLst>
            </a:custGeom>
            <a:solidFill>
              <a:schemeClr val="accent5">
                <a:lumMod val="75000"/>
              </a:schemeClr>
            </a:solidFill>
            <a:ln>
              <a:noFill/>
            </a:ln>
          </p:spPr>
        </p:sp>
      </p:grpSp>
      <p:grpSp>
        <p:nvGrpSpPr>
          <p:cNvPr id="9" name="组合 8">
            <a:extLst>
              <a:ext uri="{FF2B5EF4-FFF2-40B4-BE49-F238E27FC236}">
                <a16:creationId xmlns:a16="http://schemas.microsoft.com/office/drawing/2014/main" id="{5B7EB39B-788F-3FB3-8E1E-27925565C40E}"/>
              </a:ext>
            </a:extLst>
          </p:cNvPr>
          <p:cNvGrpSpPr/>
          <p:nvPr userDrawn="1"/>
        </p:nvGrpSpPr>
        <p:grpSpPr>
          <a:xfrm>
            <a:off x="4263142" y="1133938"/>
            <a:ext cx="3665717" cy="5482453"/>
            <a:chOff x="4263142" y="1133939"/>
            <a:chExt cx="3665717" cy="5482453"/>
          </a:xfrm>
        </p:grpSpPr>
        <p:grpSp>
          <p:nvGrpSpPr>
            <p:cNvPr id="10" name="组合 9">
              <a:extLst>
                <a:ext uri="{FF2B5EF4-FFF2-40B4-BE49-F238E27FC236}">
                  <a16:creationId xmlns:a16="http://schemas.microsoft.com/office/drawing/2014/main" id="{39BC56DB-CC02-39F6-40F9-D1DD2754A8AD}"/>
                </a:ext>
              </a:extLst>
            </p:cNvPr>
            <p:cNvGrpSpPr/>
            <p:nvPr/>
          </p:nvGrpSpPr>
          <p:grpSpPr>
            <a:xfrm>
              <a:off x="4263142" y="1133939"/>
              <a:ext cx="3665717" cy="5482453"/>
              <a:chOff x="4135338" y="1133939"/>
              <a:chExt cx="3665717" cy="5482453"/>
            </a:xfrm>
          </p:grpSpPr>
          <p:sp>
            <p:nvSpPr>
              <p:cNvPr id="12" name="îṩḷíḋé">
                <a:extLst>
                  <a:ext uri="{FF2B5EF4-FFF2-40B4-BE49-F238E27FC236}">
                    <a16:creationId xmlns:a16="http://schemas.microsoft.com/office/drawing/2014/main" id="{52299C58-7197-25A5-4CD7-B285991CAE42}"/>
                  </a:ext>
                </a:extLst>
              </p:cNvPr>
              <p:cNvSpPr>
                <a:spLocks/>
              </p:cNvSpPr>
              <p:nvPr/>
            </p:nvSpPr>
            <p:spPr>
              <a:xfrm>
                <a:off x="4135338"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3" name="直接连接符 11">
                <a:extLst>
                  <a:ext uri="{FF2B5EF4-FFF2-40B4-BE49-F238E27FC236}">
                    <a16:creationId xmlns:a16="http://schemas.microsoft.com/office/drawing/2014/main" id="{A3D7E4D6-D653-3A10-4549-292DF6540954}"/>
                  </a:ext>
                </a:extLst>
              </p:cNvPr>
              <p:cNvCxnSpPr>
                <a:cxnSpLocks/>
              </p:cNvCxnSpPr>
              <p:nvPr/>
            </p:nvCxnSpPr>
            <p:spPr>
              <a:xfrm>
                <a:off x="4337556"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4" name="íṥ1iḑé">
                <a:extLst>
                  <a:ext uri="{FF2B5EF4-FFF2-40B4-BE49-F238E27FC236}">
                    <a16:creationId xmlns:a16="http://schemas.microsoft.com/office/drawing/2014/main" id="{2260D51A-1DF1-8D0B-0B15-CAEFADC5F489}"/>
                  </a:ext>
                </a:extLst>
              </p:cNvPr>
              <p:cNvSpPr txBox="1"/>
              <p:nvPr/>
            </p:nvSpPr>
            <p:spPr>
              <a:xfrm>
                <a:off x="4255807" y="1636031"/>
                <a:ext cx="3424778"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02 </a:t>
                </a:r>
                <a:r>
                  <a:rPr lang="zh-CN" altLang="en-US" sz="1600" b="1" dirty="0">
                    <a:solidFill>
                      <a:schemeClr val="bg1"/>
                    </a:solidFill>
                    <a:latin typeface="+mn-ea"/>
                    <a:ea typeface="+mn-ea"/>
                  </a:rPr>
                  <a:t>人</a:t>
                </a:r>
                <a:endParaRPr lang="en-US" altLang="zh-CN" sz="1600" b="1" dirty="0">
                  <a:solidFill>
                    <a:schemeClr val="bg1"/>
                  </a:solidFill>
                  <a:latin typeface="+mn-ea"/>
                  <a:ea typeface="+mn-ea"/>
                </a:endParaRPr>
              </a:p>
            </p:txBody>
          </p:sp>
        </p:grpSp>
        <p:sp>
          <p:nvSpPr>
            <p:cNvPr id="11" name="íSļiḋe">
              <a:extLst>
                <a:ext uri="{FF2B5EF4-FFF2-40B4-BE49-F238E27FC236}">
                  <a16:creationId xmlns:a16="http://schemas.microsoft.com/office/drawing/2014/main" id="{5C1E5323-3AA2-75DA-7518-2E4A7877D18B}"/>
                </a:ext>
              </a:extLst>
            </p:cNvPr>
            <p:cNvSpPr>
              <a:spLocks/>
            </p:cNvSpPr>
            <p:nvPr/>
          </p:nvSpPr>
          <p:spPr bwMode="auto">
            <a:xfrm>
              <a:off x="5905113" y="1196939"/>
              <a:ext cx="381774" cy="38177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15" name="组合 14">
            <a:extLst>
              <a:ext uri="{FF2B5EF4-FFF2-40B4-BE49-F238E27FC236}">
                <a16:creationId xmlns:a16="http://schemas.microsoft.com/office/drawing/2014/main" id="{72194FB1-711C-9EEE-9689-3F5AE255DC56}"/>
              </a:ext>
            </a:extLst>
          </p:cNvPr>
          <p:cNvGrpSpPr/>
          <p:nvPr userDrawn="1"/>
        </p:nvGrpSpPr>
        <p:grpSpPr>
          <a:xfrm>
            <a:off x="8241260" y="1133938"/>
            <a:ext cx="3665717" cy="5482453"/>
            <a:chOff x="8096783" y="1133939"/>
            <a:chExt cx="3665717" cy="5482453"/>
          </a:xfrm>
        </p:grpSpPr>
        <p:grpSp>
          <p:nvGrpSpPr>
            <p:cNvPr id="16" name="组合 15">
              <a:extLst>
                <a:ext uri="{FF2B5EF4-FFF2-40B4-BE49-F238E27FC236}">
                  <a16:creationId xmlns:a16="http://schemas.microsoft.com/office/drawing/2014/main" id="{37419C54-96CA-6187-5A81-631A642BE985}"/>
                </a:ext>
              </a:extLst>
            </p:cNvPr>
            <p:cNvGrpSpPr/>
            <p:nvPr/>
          </p:nvGrpSpPr>
          <p:grpSpPr>
            <a:xfrm>
              <a:off x="8096783" y="1133939"/>
              <a:ext cx="3665717" cy="5482453"/>
              <a:chOff x="8013414" y="1133939"/>
              <a:chExt cx="3665717" cy="5482453"/>
            </a:xfrm>
          </p:grpSpPr>
          <p:sp>
            <p:nvSpPr>
              <p:cNvPr id="18" name="îṩḷíḋé">
                <a:extLst>
                  <a:ext uri="{FF2B5EF4-FFF2-40B4-BE49-F238E27FC236}">
                    <a16:creationId xmlns:a16="http://schemas.microsoft.com/office/drawing/2014/main" id="{2EAA930F-4560-7227-60B7-6340B800B6A5}"/>
                  </a:ext>
                </a:extLst>
              </p:cNvPr>
              <p:cNvSpPr>
                <a:spLocks/>
              </p:cNvSpPr>
              <p:nvPr/>
            </p:nvSpPr>
            <p:spPr>
              <a:xfrm>
                <a:off x="8013414"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9" name="直接连接符 11">
                <a:extLst>
                  <a:ext uri="{FF2B5EF4-FFF2-40B4-BE49-F238E27FC236}">
                    <a16:creationId xmlns:a16="http://schemas.microsoft.com/office/drawing/2014/main" id="{776FEC79-EF3F-6CA6-54F4-65F300000588}"/>
                  </a:ext>
                </a:extLst>
              </p:cNvPr>
              <p:cNvCxnSpPr>
                <a:cxnSpLocks/>
              </p:cNvCxnSpPr>
              <p:nvPr/>
            </p:nvCxnSpPr>
            <p:spPr>
              <a:xfrm>
                <a:off x="8215632"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0" name="íṥ1iḑé">
                <a:extLst>
                  <a:ext uri="{FF2B5EF4-FFF2-40B4-BE49-F238E27FC236}">
                    <a16:creationId xmlns:a16="http://schemas.microsoft.com/office/drawing/2014/main" id="{18E4E3D4-8CCB-F4EE-B26A-6322FD591B47}"/>
                  </a:ext>
                </a:extLst>
              </p:cNvPr>
              <p:cNvSpPr txBox="1"/>
              <p:nvPr/>
            </p:nvSpPr>
            <p:spPr>
              <a:xfrm>
                <a:off x="8133884"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03 </a:t>
                </a:r>
                <a:r>
                  <a:rPr lang="zh-CN" altLang="en-US" sz="1600" b="1" dirty="0">
                    <a:solidFill>
                      <a:schemeClr val="bg1"/>
                    </a:solidFill>
                    <a:latin typeface="+mn-ea"/>
                    <a:ea typeface="+mn-ea"/>
                  </a:rPr>
                  <a:t>场</a:t>
                </a:r>
                <a:endParaRPr lang="en-US" altLang="zh-CN" sz="1600" b="1" dirty="0">
                  <a:solidFill>
                    <a:schemeClr val="bg1"/>
                  </a:solidFill>
                  <a:latin typeface="+mn-ea"/>
                  <a:ea typeface="+mn-ea"/>
                </a:endParaRPr>
              </a:p>
            </p:txBody>
          </p:sp>
        </p:grpSp>
        <p:sp>
          <p:nvSpPr>
            <p:cNvPr id="17" name="işḻïďè">
              <a:extLst>
                <a:ext uri="{FF2B5EF4-FFF2-40B4-BE49-F238E27FC236}">
                  <a16:creationId xmlns:a16="http://schemas.microsoft.com/office/drawing/2014/main" id="{ED844C4B-1BF7-14CB-B075-B01D4B6A48BD}"/>
                </a:ext>
              </a:extLst>
            </p:cNvPr>
            <p:cNvSpPr>
              <a:spLocks/>
            </p:cNvSpPr>
            <p:nvPr/>
          </p:nvSpPr>
          <p:spPr bwMode="auto">
            <a:xfrm>
              <a:off x="9738754" y="1196939"/>
              <a:ext cx="381774" cy="38177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sp>
        <p:nvSpPr>
          <p:cNvPr id="30" name="标题 1">
            <a:extLst>
              <a:ext uri="{FF2B5EF4-FFF2-40B4-BE49-F238E27FC236}">
                <a16:creationId xmlns:a16="http://schemas.microsoft.com/office/drawing/2014/main" id="{E66FDBB9-C01C-0260-BCF5-543979C8AAB3}"/>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Tree>
    <p:extLst>
      <p:ext uri="{BB962C8B-B14F-4D97-AF65-F5344CB8AC3E}">
        <p14:creationId xmlns:p14="http://schemas.microsoft.com/office/powerpoint/2010/main" val="42760475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3" name="组合 2">
            <a:extLst>
              <a:ext uri="{FF2B5EF4-FFF2-40B4-BE49-F238E27FC236}">
                <a16:creationId xmlns:a16="http://schemas.microsoft.com/office/drawing/2014/main" id="{D03F3317-E648-4EA6-0EE1-798443008693}"/>
              </a:ext>
            </a:extLst>
          </p:cNvPr>
          <p:cNvGrpSpPr/>
          <p:nvPr userDrawn="1"/>
        </p:nvGrpSpPr>
        <p:grpSpPr>
          <a:xfrm>
            <a:off x="285023" y="1133938"/>
            <a:ext cx="3665717" cy="5482453"/>
            <a:chOff x="397621" y="1133939"/>
            <a:chExt cx="3665717" cy="5482453"/>
          </a:xfrm>
        </p:grpSpPr>
        <p:sp>
          <p:nvSpPr>
            <p:cNvPr id="4" name="îṩḷíḋé">
              <a:extLst>
                <a:ext uri="{FF2B5EF4-FFF2-40B4-BE49-F238E27FC236}">
                  <a16:creationId xmlns:a16="http://schemas.microsoft.com/office/drawing/2014/main" id="{DA8C09F8-ABAE-7B90-FD0E-DE3B22DCBA08}"/>
                </a:ext>
              </a:extLst>
            </p:cNvPr>
            <p:cNvSpPr>
              <a:spLocks/>
            </p:cNvSpPr>
            <p:nvPr/>
          </p:nvSpPr>
          <p:spPr>
            <a:xfrm>
              <a:off x="397621"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5" name="直接连接符 11">
              <a:extLst>
                <a:ext uri="{FF2B5EF4-FFF2-40B4-BE49-F238E27FC236}">
                  <a16:creationId xmlns:a16="http://schemas.microsoft.com/office/drawing/2014/main" id="{AF2B5EBD-F9E5-36CE-979C-A3D70628AF54}"/>
                </a:ext>
              </a:extLst>
            </p:cNvPr>
            <p:cNvCxnSpPr>
              <a:cxnSpLocks/>
            </p:cNvCxnSpPr>
            <p:nvPr/>
          </p:nvCxnSpPr>
          <p:spPr>
            <a:xfrm>
              <a:off x="599839"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 name="íṥ1iḑé">
              <a:extLst>
                <a:ext uri="{FF2B5EF4-FFF2-40B4-BE49-F238E27FC236}">
                  <a16:creationId xmlns:a16="http://schemas.microsoft.com/office/drawing/2014/main" id="{F4E5067D-FC2D-7D02-B43F-6E21FD514878}"/>
                </a:ext>
              </a:extLst>
            </p:cNvPr>
            <p:cNvSpPr txBox="1"/>
            <p:nvPr/>
          </p:nvSpPr>
          <p:spPr>
            <a:xfrm>
              <a:off x="518091"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sp>
          <p:nvSpPr>
            <p:cNvPr id="8" name="two-coin-stacks_72132">
              <a:extLst>
                <a:ext uri="{FF2B5EF4-FFF2-40B4-BE49-F238E27FC236}">
                  <a16:creationId xmlns:a16="http://schemas.microsoft.com/office/drawing/2014/main" id="{179249BA-A926-7450-1AAD-4B08C734AD5F}"/>
                </a:ext>
              </a:extLst>
            </p:cNvPr>
            <p:cNvSpPr>
              <a:spLocks/>
            </p:cNvSpPr>
            <p:nvPr/>
          </p:nvSpPr>
          <p:spPr bwMode="auto">
            <a:xfrm>
              <a:off x="2039592" y="1196939"/>
              <a:ext cx="381774" cy="381774"/>
            </a:xfrm>
            <a:custGeom>
              <a:avLst/>
              <a:gdLst>
                <a:gd name="connsiteX0" fmla="*/ 261001 w 608698"/>
                <a:gd name="connsiteY0" fmla="*/ 479068 h 600088"/>
                <a:gd name="connsiteX1" fmla="*/ 432425 w 608698"/>
                <a:gd name="connsiteY1" fmla="*/ 554184 h 600088"/>
                <a:gd name="connsiteX2" fmla="*/ 603774 w 608698"/>
                <a:gd name="connsiteY2" fmla="*/ 479068 h 600088"/>
                <a:gd name="connsiteX3" fmla="*/ 608697 w 608698"/>
                <a:gd name="connsiteY3" fmla="*/ 502020 h 600088"/>
                <a:gd name="connsiteX4" fmla="*/ 432425 w 608698"/>
                <a:gd name="connsiteY4" fmla="*/ 600088 h 600088"/>
                <a:gd name="connsiteX5" fmla="*/ 256152 w 608698"/>
                <a:gd name="connsiteY5" fmla="*/ 502020 h 600088"/>
                <a:gd name="connsiteX6" fmla="*/ 261001 w 608698"/>
                <a:gd name="connsiteY6" fmla="*/ 479068 h 600088"/>
                <a:gd name="connsiteX7" fmla="*/ 4924 w 608698"/>
                <a:gd name="connsiteY7" fmla="*/ 382605 h 600088"/>
                <a:gd name="connsiteX8" fmla="*/ 176285 w 608698"/>
                <a:gd name="connsiteY8" fmla="*/ 457793 h 600088"/>
                <a:gd name="connsiteX9" fmla="*/ 236041 w 608698"/>
                <a:gd name="connsiteY9" fmla="*/ 451980 h 600088"/>
                <a:gd name="connsiteX10" fmla="*/ 231640 w 608698"/>
                <a:gd name="connsiteY10" fmla="*/ 462264 h 600088"/>
                <a:gd name="connsiteX11" fmla="*/ 225000 w 608698"/>
                <a:gd name="connsiteY11" fmla="*/ 493412 h 600088"/>
                <a:gd name="connsiteX12" fmla="*/ 225298 w 608698"/>
                <a:gd name="connsiteY12" fmla="*/ 499820 h 600088"/>
                <a:gd name="connsiteX13" fmla="*/ 176285 w 608698"/>
                <a:gd name="connsiteY13" fmla="*/ 503695 h 600088"/>
                <a:gd name="connsiteX14" fmla="*/ 0 w 608698"/>
                <a:gd name="connsiteY14" fmla="*/ 405556 h 600088"/>
                <a:gd name="connsiteX15" fmla="*/ 4924 w 608698"/>
                <a:gd name="connsiteY15" fmla="*/ 382605 h 600088"/>
                <a:gd name="connsiteX16" fmla="*/ 261001 w 608698"/>
                <a:gd name="connsiteY16" fmla="*/ 375478 h 600088"/>
                <a:gd name="connsiteX17" fmla="*/ 432425 w 608698"/>
                <a:gd name="connsiteY17" fmla="*/ 450622 h 600088"/>
                <a:gd name="connsiteX18" fmla="*/ 603774 w 608698"/>
                <a:gd name="connsiteY18" fmla="*/ 375478 h 600088"/>
                <a:gd name="connsiteX19" fmla="*/ 608697 w 608698"/>
                <a:gd name="connsiteY19" fmla="*/ 398416 h 600088"/>
                <a:gd name="connsiteX20" fmla="*/ 432425 w 608698"/>
                <a:gd name="connsiteY20" fmla="*/ 496498 h 600088"/>
                <a:gd name="connsiteX21" fmla="*/ 256152 w 608698"/>
                <a:gd name="connsiteY21" fmla="*/ 398416 h 600088"/>
                <a:gd name="connsiteX22" fmla="*/ 261001 w 608698"/>
                <a:gd name="connsiteY22" fmla="*/ 375478 h 600088"/>
                <a:gd name="connsiteX23" fmla="*/ 4924 w 608698"/>
                <a:gd name="connsiteY23" fmla="*/ 279086 h 600088"/>
                <a:gd name="connsiteX24" fmla="*/ 176285 w 608698"/>
                <a:gd name="connsiteY24" fmla="*/ 354274 h 600088"/>
                <a:gd name="connsiteX25" fmla="*/ 236041 w 608698"/>
                <a:gd name="connsiteY25" fmla="*/ 348461 h 600088"/>
                <a:gd name="connsiteX26" fmla="*/ 231640 w 608698"/>
                <a:gd name="connsiteY26" fmla="*/ 358745 h 600088"/>
                <a:gd name="connsiteX27" fmla="*/ 225000 w 608698"/>
                <a:gd name="connsiteY27" fmla="*/ 389818 h 600088"/>
                <a:gd name="connsiteX28" fmla="*/ 225298 w 608698"/>
                <a:gd name="connsiteY28" fmla="*/ 396301 h 600088"/>
                <a:gd name="connsiteX29" fmla="*/ 176285 w 608698"/>
                <a:gd name="connsiteY29" fmla="*/ 400176 h 600088"/>
                <a:gd name="connsiteX30" fmla="*/ 0 w 608698"/>
                <a:gd name="connsiteY30" fmla="*/ 302037 h 600088"/>
                <a:gd name="connsiteX31" fmla="*/ 4924 w 608698"/>
                <a:gd name="connsiteY31" fmla="*/ 279086 h 600088"/>
                <a:gd name="connsiteX32" fmla="*/ 261001 w 608698"/>
                <a:gd name="connsiteY32" fmla="*/ 271959 h 600088"/>
                <a:gd name="connsiteX33" fmla="*/ 432425 w 608698"/>
                <a:gd name="connsiteY33" fmla="*/ 347103 h 600088"/>
                <a:gd name="connsiteX34" fmla="*/ 603774 w 608698"/>
                <a:gd name="connsiteY34" fmla="*/ 271959 h 600088"/>
                <a:gd name="connsiteX35" fmla="*/ 608697 w 608698"/>
                <a:gd name="connsiteY35" fmla="*/ 294897 h 600088"/>
                <a:gd name="connsiteX36" fmla="*/ 432425 w 608698"/>
                <a:gd name="connsiteY36" fmla="*/ 392979 h 600088"/>
                <a:gd name="connsiteX37" fmla="*/ 256152 w 608698"/>
                <a:gd name="connsiteY37" fmla="*/ 294897 h 600088"/>
                <a:gd name="connsiteX38" fmla="*/ 261001 w 608698"/>
                <a:gd name="connsiteY38" fmla="*/ 271959 h 600088"/>
                <a:gd name="connsiteX39" fmla="*/ 4924 w 608698"/>
                <a:gd name="connsiteY39" fmla="*/ 175567 h 600088"/>
                <a:gd name="connsiteX40" fmla="*/ 176285 w 608698"/>
                <a:gd name="connsiteY40" fmla="*/ 250713 h 600088"/>
                <a:gd name="connsiteX41" fmla="*/ 236041 w 608698"/>
                <a:gd name="connsiteY41" fmla="*/ 244904 h 600088"/>
                <a:gd name="connsiteX42" fmla="*/ 231640 w 608698"/>
                <a:gd name="connsiteY42" fmla="*/ 255182 h 600088"/>
                <a:gd name="connsiteX43" fmla="*/ 225000 w 608698"/>
                <a:gd name="connsiteY43" fmla="*/ 286238 h 600088"/>
                <a:gd name="connsiteX44" fmla="*/ 225298 w 608698"/>
                <a:gd name="connsiteY44" fmla="*/ 292718 h 600088"/>
                <a:gd name="connsiteX45" fmla="*/ 176285 w 608698"/>
                <a:gd name="connsiteY45" fmla="*/ 296516 h 600088"/>
                <a:gd name="connsiteX46" fmla="*/ 0 w 608698"/>
                <a:gd name="connsiteY46" fmla="*/ 198506 h 600088"/>
                <a:gd name="connsiteX47" fmla="*/ 4924 w 608698"/>
                <a:gd name="connsiteY47" fmla="*/ 175567 h 600088"/>
                <a:gd name="connsiteX48" fmla="*/ 432425 w 608698"/>
                <a:gd name="connsiteY48" fmla="*/ 96392 h 600088"/>
                <a:gd name="connsiteX49" fmla="*/ 608698 w 608698"/>
                <a:gd name="connsiteY49" fmla="*/ 194443 h 600088"/>
                <a:gd name="connsiteX50" fmla="*/ 432425 w 608698"/>
                <a:gd name="connsiteY50" fmla="*/ 292494 h 600088"/>
                <a:gd name="connsiteX51" fmla="*/ 256152 w 608698"/>
                <a:gd name="connsiteY51" fmla="*/ 194443 h 600088"/>
                <a:gd name="connsiteX52" fmla="*/ 432425 w 608698"/>
                <a:gd name="connsiteY52" fmla="*/ 96392 h 600088"/>
                <a:gd name="connsiteX53" fmla="*/ 176258 w 608698"/>
                <a:gd name="connsiteY53" fmla="*/ 0 h 600088"/>
                <a:gd name="connsiteX54" fmla="*/ 347817 w 608698"/>
                <a:gd name="connsiteY54" fmla="*/ 75446 h 600088"/>
                <a:gd name="connsiteX55" fmla="*/ 224966 w 608698"/>
                <a:gd name="connsiteY55" fmla="*/ 185823 h 600088"/>
                <a:gd name="connsiteX56" fmla="*/ 225264 w 608698"/>
                <a:gd name="connsiteY56" fmla="*/ 192228 h 600088"/>
                <a:gd name="connsiteX57" fmla="*/ 176258 w 608698"/>
                <a:gd name="connsiteY57" fmla="*/ 196101 h 600088"/>
                <a:gd name="connsiteX58" fmla="*/ 0 w 608698"/>
                <a:gd name="connsiteY58" fmla="*/ 98013 h 600088"/>
                <a:gd name="connsiteX59" fmla="*/ 176258 w 608698"/>
                <a:gd name="connsiteY59" fmla="*/ 0 h 6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8698" h="600088">
                  <a:moveTo>
                    <a:pt x="261001" y="479068"/>
                  </a:moveTo>
                  <a:cubicBezTo>
                    <a:pt x="279575" y="522140"/>
                    <a:pt x="349249" y="554184"/>
                    <a:pt x="432425" y="554184"/>
                  </a:cubicBezTo>
                  <a:cubicBezTo>
                    <a:pt x="515600" y="554184"/>
                    <a:pt x="585199" y="522140"/>
                    <a:pt x="603774" y="479068"/>
                  </a:cubicBezTo>
                  <a:cubicBezTo>
                    <a:pt x="606981" y="486371"/>
                    <a:pt x="608697" y="494046"/>
                    <a:pt x="608697" y="502020"/>
                  </a:cubicBezTo>
                  <a:cubicBezTo>
                    <a:pt x="608697" y="556196"/>
                    <a:pt x="529774" y="600088"/>
                    <a:pt x="432425" y="600088"/>
                  </a:cubicBezTo>
                  <a:cubicBezTo>
                    <a:pt x="335076" y="600088"/>
                    <a:pt x="256152" y="556196"/>
                    <a:pt x="256152" y="502020"/>
                  </a:cubicBezTo>
                  <a:cubicBezTo>
                    <a:pt x="256152" y="494046"/>
                    <a:pt x="257868" y="486371"/>
                    <a:pt x="261001" y="479068"/>
                  </a:cubicBezTo>
                  <a:close/>
                  <a:moveTo>
                    <a:pt x="4924" y="382605"/>
                  </a:moveTo>
                  <a:cubicBezTo>
                    <a:pt x="23425" y="425750"/>
                    <a:pt x="93103" y="457793"/>
                    <a:pt x="176285" y="457793"/>
                  </a:cubicBezTo>
                  <a:cubicBezTo>
                    <a:pt x="197248" y="457793"/>
                    <a:pt x="217391" y="455781"/>
                    <a:pt x="236041" y="451980"/>
                  </a:cubicBezTo>
                  <a:lnTo>
                    <a:pt x="231640" y="462264"/>
                  </a:lnTo>
                  <a:cubicBezTo>
                    <a:pt x="227238" y="472398"/>
                    <a:pt x="225000" y="482905"/>
                    <a:pt x="225000" y="493412"/>
                  </a:cubicBezTo>
                  <a:cubicBezTo>
                    <a:pt x="225000" y="495573"/>
                    <a:pt x="225149" y="497734"/>
                    <a:pt x="225298" y="499820"/>
                  </a:cubicBezTo>
                  <a:cubicBezTo>
                    <a:pt x="209781" y="502354"/>
                    <a:pt x="193294" y="503695"/>
                    <a:pt x="176285" y="503695"/>
                  </a:cubicBezTo>
                  <a:cubicBezTo>
                    <a:pt x="78929" y="503695"/>
                    <a:pt x="0" y="459730"/>
                    <a:pt x="0" y="405556"/>
                  </a:cubicBezTo>
                  <a:cubicBezTo>
                    <a:pt x="0" y="397657"/>
                    <a:pt x="1716" y="389982"/>
                    <a:pt x="4924" y="382605"/>
                  </a:cubicBezTo>
                  <a:close/>
                  <a:moveTo>
                    <a:pt x="261001" y="375478"/>
                  </a:moveTo>
                  <a:cubicBezTo>
                    <a:pt x="279575" y="418598"/>
                    <a:pt x="349249" y="450622"/>
                    <a:pt x="432425" y="450622"/>
                  </a:cubicBezTo>
                  <a:cubicBezTo>
                    <a:pt x="515600" y="450622"/>
                    <a:pt x="585199" y="418598"/>
                    <a:pt x="603774" y="375478"/>
                  </a:cubicBezTo>
                  <a:cubicBezTo>
                    <a:pt x="606981" y="382851"/>
                    <a:pt x="608697" y="390522"/>
                    <a:pt x="608697" y="398416"/>
                  </a:cubicBezTo>
                  <a:cubicBezTo>
                    <a:pt x="608697" y="452558"/>
                    <a:pt x="529774" y="496498"/>
                    <a:pt x="432425" y="496498"/>
                  </a:cubicBezTo>
                  <a:cubicBezTo>
                    <a:pt x="335076" y="496498"/>
                    <a:pt x="256152" y="452558"/>
                    <a:pt x="256152" y="398416"/>
                  </a:cubicBezTo>
                  <a:cubicBezTo>
                    <a:pt x="256152" y="390522"/>
                    <a:pt x="257868" y="382851"/>
                    <a:pt x="261001" y="375478"/>
                  </a:cubicBezTo>
                  <a:close/>
                  <a:moveTo>
                    <a:pt x="4924" y="279086"/>
                  </a:moveTo>
                  <a:cubicBezTo>
                    <a:pt x="23425" y="322231"/>
                    <a:pt x="93103" y="354274"/>
                    <a:pt x="176285" y="354274"/>
                  </a:cubicBezTo>
                  <a:cubicBezTo>
                    <a:pt x="197248" y="354274"/>
                    <a:pt x="217391" y="352187"/>
                    <a:pt x="236041" y="348461"/>
                  </a:cubicBezTo>
                  <a:lnTo>
                    <a:pt x="231640" y="358745"/>
                  </a:lnTo>
                  <a:cubicBezTo>
                    <a:pt x="227238" y="368879"/>
                    <a:pt x="225000" y="379311"/>
                    <a:pt x="225000" y="389818"/>
                  </a:cubicBezTo>
                  <a:cubicBezTo>
                    <a:pt x="225000" y="392054"/>
                    <a:pt x="225149" y="394140"/>
                    <a:pt x="225298" y="396301"/>
                  </a:cubicBezTo>
                  <a:cubicBezTo>
                    <a:pt x="209781" y="398835"/>
                    <a:pt x="193294" y="400176"/>
                    <a:pt x="176285" y="400176"/>
                  </a:cubicBezTo>
                  <a:cubicBezTo>
                    <a:pt x="78929" y="400176"/>
                    <a:pt x="0" y="356211"/>
                    <a:pt x="0" y="302037"/>
                  </a:cubicBezTo>
                  <a:cubicBezTo>
                    <a:pt x="0" y="294138"/>
                    <a:pt x="1716" y="286463"/>
                    <a:pt x="4924" y="279086"/>
                  </a:cubicBezTo>
                  <a:close/>
                  <a:moveTo>
                    <a:pt x="261001" y="271959"/>
                  </a:moveTo>
                  <a:cubicBezTo>
                    <a:pt x="279575" y="315079"/>
                    <a:pt x="349249" y="347103"/>
                    <a:pt x="432425" y="347103"/>
                  </a:cubicBezTo>
                  <a:cubicBezTo>
                    <a:pt x="515600" y="347103"/>
                    <a:pt x="585199" y="315079"/>
                    <a:pt x="603774" y="271959"/>
                  </a:cubicBezTo>
                  <a:cubicBezTo>
                    <a:pt x="606981" y="279332"/>
                    <a:pt x="608697" y="287003"/>
                    <a:pt x="608697" y="294897"/>
                  </a:cubicBezTo>
                  <a:cubicBezTo>
                    <a:pt x="608697" y="349039"/>
                    <a:pt x="529774" y="392979"/>
                    <a:pt x="432425" y="392979"/>
                  </a:cubicBezTo>
                  <a:cubicBezTo>
                    <a:pt x="335076" y="392979"/>
                    <a:pt x="256152" y="349039"/>
                    <a:pt x="256152" y="294897"/>
                  </a:cubicBezTo>
                  <a:cubicBezTo>
                    <a:pt x="256152" y="287003"/>
                    <a:pt x="257868" y="279332"/>
                    <a:pt x="261001" y="271959"/>
                  </a:cubicBezTo>
                  <a:close/>
                  <a:moveTo>
                    <a:pt x="4924" y="175567"/>
                  </a:moveTo>
                  <a:cubicBezTo>
                    <a:pt x="23425" y="218689"/>
                    <a:pt x="93103" y="250713"/>
                    <a:pt x="176285" y="250713"/>
                  </a:cubicBezTo>
                  <a:cubicBezTo>
                    <a:pt x="197248" y="250713"/>
                    <a:pt x="217391" y="248628"/>
                    <a:pt x="236041" y="244904"/>
                  </a:cubicBezTo>
                  <a:lnTo>
                    <a:pt x="231640" y="255182"/>
                  </a:lnTo>
                  <a:cubicBezTo>
                    <a:pt x="227238" y="265311"/>
                    <a:pt x="225000" y="275737"/>
                    <a:pt x="225000" y="286238"/>
                  </a:cubicBezTo>
                  <a:cubicBezTo>
                    <a:pt x="225000" y="288398"/>
                    <a:pt x="225149" y="290558"/>
                    <a:pt x="225298" y="292718"/>
                  </a:cubicBezTo>
                  <a:cubicBezTo>
                    <a:pt x="209781" y="295175"/>
                    <a:pt x="193294" y="296516"/>
                    <a:pt x="176285" y="296516"/>
                  </a:cubicBezTo>
                  <a:cubicBezTo>
                    <a:pt x="78929" y="296516"/>
                    <a:pt x="0" y="252650"/>
                    <a:pt x="0" y="198506"/>
                  </a:cubicBezTo>
                  <a:cubicBezTo>
                    <a:pt x="0" y="190611"/>
                    <a:pt x="1716" y="182940"/>
                    <a:pt x="4924" y="175567"/>
                  </a:cubicBezTo>
                  <a:close/>
                  <a:moveTo>
                    <a:pt x="432425" y="96392"/>
                  </a:moveTo>
                  <a:cubicBezTo>
                    <a:pt x="529778" y="96392"/>
                    <a:pt x="608698" y="140291"/>
                    <a:pt x="608698" y="194443"/>
                  </a:cubicBezTo>
                  <a:cubicBezTo>
                    <a:pt x="608698" y="248595"/>
                    <a:pt x="529778" y="292494"/>
                    <a:pt x="432425" y="292494"/>
                  </a:cubicBezTo>
                  <a:cubicBezTo>
                    <a:pt x="335072" y="292494"/>
                    <a:pt x="256152" y="248595"/>
                    <a:pt x="256152" y="194443"/>
                  </a:cubicBezTo>
                  <a:cubicBezTo>
                    <a:pt x="256152" y="140291"/>
                    <a:pt x="335072" y="96392"/>
                    <a:pt x="432425" y="96392"/>
                  </a:cubicBezTo>
                  <a:close/>
                  <a:moveTo>
                    <a:pt x="176258" y="0"/>
                  </a:moveTo>
                  <a:cubicBezTo>
                    <a:pt x="259651" y="0"/>
                    <a:pt x="329542" y="32175"/>
                    <a:pt x="347817" y="75446"/>
                  </a:cubicBezTo>
                  <a:cubicBezTo>
                    <a:pt x="275166" y="92800"/>
                    <a:pt x="224966" y="135103"/>
                    <a:pt x="224966" y="185823"/>
                  </a:cubicBezTo>
                  <a:cubicBezTo>
                    <a:pt x="224966" y="187983"/>
                    <a:pt x="225115" y="190143"/>
                    <a:pt x="225264" y="192228"/>
                  </a:cubicBezTo>
                  <a:cubicBezTo>
                    <a:pt x="209749" y="194760"/>
                    <a:pt x="193265" y="196101"/>
                    <a:pt x="176258" y="196101"/>
                  </a:cubicBezTo>
                  <a:cubicBezTo>
                    <a:pt x="78917" y="196101"/>
                    <a:pt x="0" y="152159"/>
                    <a:pt x="0" y="98013"/>
                  </a:cubicBezTo>
                  <a:cubicBezTo>
                    <a:pt x="0" y="43868"/>
                    <a:pt x="78917" y="0"/>
                    <a:pt x="176258" y="0"/>
                  </a:cubicBezTo>
                  <a:close/>
                </a:path>
              </a:pathLst>
            </a:custGeom>
            <a:solidFill>
              <a:schemeClr val="accent5">
                <a:lumMod val="75000"/>
              </a:schemeClr>
            </a:solidFill>
            <a:ln>
              <a:noFill/>
            </a:ln>
          </p:spPr>
        </p:sp>
      </p:grpSp>
      <p:grpSp>
        <p:nvGrpSpPr>
          <p:cNvPr id="9" name="组合 8">
            <a:extLst>
              <a:ext uri="{FF2B5EF4-FFF2-40B4-BE49-F238E27FC236}">
                <a16:creationId xmlns:a16="http://schemas.microsoft.com/office/drawing/2014/main" id="{5B7EB39B-788F-3FB3-8E1E-27925565C40E}"/>
              </a:ext>
            </a:extLst>
          </p:cNvPr>
          <p:cNvGrpSpPr/>
          <p:nvPr userDrawn="1"/>
        </p:nvGrpSpPr>
        <p:grpSpPr>
          <a:xfrm>
            <a:off x="4263142" y="1133938"/>
            <a:ext cx="3665717" cy="5482453"/>
            <a:chOff x="4263142" y="1133939"/>
            <a:chExt cx="3665717" cy="5482453"/>
          </a:xfrm>
        </p:grpSpPr>
        <p:grpSp>
          <p:nvGrpSpPr>
            <p:cNvPr id="10" name="组合 9">
              <a:extLst>
                <a:ext uri="{FF2B5EF4-FFF2-40B4-BE49-F238E27FC236}">
                  <a16:creationId xmlns:a16="http://schemas.microsoft.com/office/drawing/2014/main" id="{39BC56DB-CC02-39F6-40F9-D1DD2754A8AD}"/>
                </a:ext>
              </a:extLst>
            </p:cNvPr>
            <p:cNvGrpSpPr/>
            <p:nvPr/>
          </p:nvGrpSpPr>
          <p:grpSpPr>
            <a:xfrm>
              <a:off x="4263142" y="1133939"/>
              <a:ext cx="3665717" cy="5482453"/>
              <a:chOff x="4135338" y="1133939"/>
              <a:chExt cx="3665717" cy="5482453"/>
            </a:xfrm>
          </p:grpSpPr>
          <p:sp>
            <p:nvSpPr>
              <p:cNvPr id="12" name="îṩḷíḋé">
                <a:extLst>
                  <a:ext uri="{FF2B5EF4-FFF2-40B4-BE49-F238E27FC236}">
                    <a16:creationId xmlns:a16="http://schemas.microsoft.com/office/drawing/2014/main" id="{52299C58-7197-25A5-4CD7-B285991CAE42}"/>
                  </a:ext>
                </a:extLst>
              </p:cNvPr>
              <p:cNvSpPr>
                <a:spLocks/>
              </p:cNvSpPr>
              <p:nvPr/>
            </p:nvSpPr>
            <p:spPr>
              <a:xfrm>
                <a:off x="4135338"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3" name="直接连接符 11">
                <a:extLst>
                  <a:ext uri="{FF2B5EF4-FFF2-40B4-BE49-F238E27FC236}">
                    <a16:creationId xmlns:a16="http://schemas.microsoft.com/office/drawing/2014/main" id="{A3D7E4D6-D653-3A10-4549-292DF6540954}"/>
                  </a:ext>
                </a:extLst>
              </p:cNvPr>
              <p:cNvCxnSpPr>
                <a:cxnSpLocks/>
              </p:cNvCxnSpPr>
              <p:nvPr/>
            </p:nvCxnSpPr>
            <p:spPr>
              <a:xfrm>
                <a:off x="4337556"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4" name="íṥ1iḑé">
                <a:extLst>
                  <a:ext uri="{FF2B5EF4-FFF2-40B4-BE49-F238E27FC236}">
                    <a16:creationId xmlns:a16="http://schemas.microsoft.com/office/drawing/2014/main" id="{2260D51A-1DF1-8D0B-0B15-CAEFADC5F489}"/>
                  </a:ext>
                </a:extLst>
              </p:cNvPr>
              <p:cNvSpPr txBox="1"/>
              <p:nvPr/>
            </p:nvSpPr>
            <p:spPr>
              <a:xfrm>
                <a:off x="4255807" y="1636031"/>
                <a:ext cx="3424778"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grpSp>
        <p:sp>
          <p:nvSpPr>
            <p:cNvPr id="11" name="íSļiḋe">
              <a:extLst>
                <a:ext uri="{FF2B5EF4-FFF2-40B4-BE49-F238E27FC236}">
                  <a16:creationId xmlns:a16="http://schemas.microsoft.com/office/drawing/2014/main" id="{5C1E5323-3AA2-75DA-7518-2E4A7877D18B}"/>
                </a:ext>
              </a:extLst>
            </p:cNvPr>
            <p:cNvSpPr>
              <a:spLocks/>
            </p:cNvSpPr>
            <p:nvPr/>
          </p:nvSpPr>
          <p:spPr bwMode="auto">
            <a:xfrm>
              <a:off x="5905113" y="1196939"/>
              <a:ext cx="381774" cy="38177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15" name="组合 14">
            <a:extLst>
              <a:ext uri="{FF2B5EF4-FFF2-40B4-BE49-F238E27FC236}">
                <a16:creationId xmlns:a16="http://schemas.microsoft.com/office/drawing/2014/main" id="{72194FB1-711C-9EEE-9689-3F5AE255DC56}"/>
              </a:ext>
            </a:extLst>
          </p:cNvPr>
          <p:cNvGrpSpPr/>
          <p:nvPr userDrawn="1"/>
        </p:nvGrpSpPr>
        <p:grpSpPr>
          <a:xfrm>
            <a:off x="8241260" y="1133938"/>
            <a:ext cx="3665717" cy="5482453"/>
            <a:chOff x="8096783" y="1133939"/>
            <a:chExt cx="3665717" cy="5482453"/>
          </a:xfrm>
        </p:grpSpPr>
        <p:grpSp>
          <p:nvGrpSpPr>
            <p:cNvPr id="16" name="组合 15">
              <a:extLst>
                <a:ext uri="{FF2B5EF4-FFF2-40B4-BE49-F238E27FC236}">
                  <a16:creationId xmlns:a16="http://schemas.microsoft.com/office/drawing/2014/main" id="{37419C54-96CA-6187-5A81-631A642BE985}"/>
                </a:ext>
              </a:extLst>
            </p:cNvPr>
            <p:cNvGrpSpPr/>
            <p:nvPr/>
          </p:nvGrpSpPr>
          <p:grpSpPr>
            <a:xfrm>
              <a:off x="8096783" y="1133939"/>
              <a:ext cx="3665717" cy="5482453"/>
              <a:chOff x="8013414" y="1133939"/>
              <a:chExt cx="3665717" cy="5482453"/>
            </a:xfrm>
          </p:grpSpPr>
          <p:sp>
            <p:nvSpPr>
              <p:cNvPr id="18" name="îṩḷíḋé">
                <a:extLst>
                  <a:ext uri="{FF2B5EF4-FFF2-40B4-BE49-F238E27FC236}">
                    <a16:creationId xmlns:a16="http://schemas.microsoft.com/office/drawing/2014/main" id="{2EAA930F-4560-7227-60B7-6340B800B6A5}"/>
                  </a:ext>
                </a:extLst>
              </p:cNvPr>
              <p:cNvSpPr>
                <a:spLocks/>
              </p:cNvSpPr>
              <p:nvPr/>
            </p:nvSpPr>
            <p:spPr>
              <a:xfrm>
                <a:off x="8013414"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9" name="直接连接符 11">
                <a:extLst>
                  <a:ext uri="{FF2B5EF4-FFF2-40B4-BE49-F238E27FC236}">
                    <a16:creationId xmlns:a16="http://schemas.microsoft.com/office/drawing/2014/main" id="{776FEC79-EF3F-6CA6-54F4-65F300000588}"/>
                  </a:ext>
                </a:extLst>
              </p:cNvPr>
              <p:cNvCxnSpPr>
                <a:cxnSpLocks/>
              </p:cNvCxnSpPr>
              <p:nvPr/>
            </p:nvCxnSpPr>
            <p:spPr>
              <a:xfrm>
                <a:off x="8215632"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0" name="íṥ1iḑé">
                <a:extLst>
                  <a:ext uri="{FF2B5EF4-FFF2-40B4-BE49-F238E27FC236}">
                    <a16:creationId xmlns:a16="http://schemas.microsoft.com/office/drawing/2014/main" id="{18E4E3D4-8CCB-F4EE-B26A-6322FD591B47}"/>
                  </a:ext>
                </a:extLst>
              </p:cNvPr>
              <p:cNvSpPr txBox="1"/>
              <p:nvPr userDrawn="1"/>
            </p:nvSpPr>
            <p:spPr>
              <a:xfrm>
                <a:off x="8133884"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grpSp>
        <p:sp>
          <p:nvSpPr>
            <p:cNvPr id="17" name="işḻïďè">
              <a:extLst>
                <a:ext uri="{FF2B5EF4-FFF2-40B4-BE49-F238E27FC236}">
                  <a16:creationId xmlns:a16="http://schemas.microsoft.com/office/drawing/2014/main" id="{ED844C4B-1BF7-14CB-B075-B01D4B6A48BD}"/>
                </a:ext>
              </a:extLst>
            </p:cNvPr>
            <p:cNvSpPr>
              <a:spLocks/>
            </p:cNvSpPr>
            <p:nvPr/>
          </p:nvSpPr>
          <p:spPr bwMode="auto">
            <a:xfrm>
              <a:off x="9738754" y="1196939"/>
              <a:ext cx="381774" cy="38177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sp>
        <p:nvSpPr>
          <p:cNvPr id="30" name="标题 1">
            <a:extLst>
              <a:ext uri="{FF2B5EF4-FFF2-40B4-BE49-F238E27FC236}">
                <a16:creationId xmlns:a16="http://schemas.microsoft.com/office/drawing/2014/main" id="{E66FDBB9-C01C-0260-BCF5-543979C8AAB3}"/>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
        <p:nvSpPr>
          <p:cNvPr id="23" name="文本占位符 22">
            <a:extLst>
              <a:ext uri="{FF2B5EF4-FFF2-40B4-BE49-F238E27FC236}">
                <a16:creationId xmlns:a16="http://schemas.microsoft.com/office/drawing/2014/main" id="{C7EE9BEC-9812-4648-8028-D1571EDDFB99}"/>
              </a:ext>
            </a:extLst>
          </p:cNvPr>
          <p:cNvSpPr>
            <a:spLocks noGrp="1"/>
          </p:cNvSpPr>
          <p:nvPr>
            <p:ph type="body" sz="quarter" idx="10"/>
          </p:nvPr>
        </p:nvSpPr>
        <p:spPr>
          <a:xfrm>
            <a:off x="404813"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
        <p:nvSpPr>
          <p:cNvPr id="25" name="文本占位符 22">
            <a:extLst>
              <a:ext uri="{FF2B5EF4-FFF2-40B4-BE49-F238E27FC236}">
                <a16:creationId xmlns:a16="http://schemas.microsoft.com/office/drawing/2014/main" id="{DE2B8B1C-96A1-4E68-BF0C-B3FAB0A318B0}"/>
              </a:ext>
            </a:extLst>
          </p:cNvPr>
          <p:cNvSpPr>
            <a:spLocks noGrp="1"/>
          </p:cNvSpPr>
          <p:nvPr>
            <p:ph type="body" sz="quarter" idx="11"/>
          </p:nvPr>
        </p:nvSpPr>
        <p:spPr>
          <a:xfrm>
            <a:off x="4382564"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
        <p:nvSpPr>
          <p:cNvPr id="26" name="文本占位符 22">
            <a:extLst>
              <a:ext uri="{FF2B5EF4-FFF2-40B4-BE49-F238E27FC236}">
                <a16:creationId xmlns:a16="http://schemas.microsoft.com/office/drawing/2014/main" id="{0D58AB49-F5F4-4D18-86B8-C8526D71E686}"/>
              </a:ext>
            </a:extLst>
          </p:cNvPr>
          <p:cNvSpPr>
            <a:spLocks noGrp="1"/>
          </p:cNvSpPr>
          <p:nvPr>
            <p:ph type="body" sz="quarter" idx="12"/>
          </p:nvPr>
        </p:nvSpPr>
        <p:spPr>
          <a:xfrm>
            <a:off x="8360682"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Tree>
    <p:extLst>
      <p:ext uri="{BB962C8B-B14F-4D97-AF65-F5344CB8AC3E}">
        <p14:creationId xmlns:p14="http://schemas.microsoft.com/office/powerpoint/2010/main" val="28495036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mmary2">
    <p:spTree>
      <p:nvGrpSpPr>
        <p:cNvPr id="1" name=""/>
        <p:cNvGrpSpPr/>
        <p:nvPr/>
      </p:nvGrpSpPr>
      <p:grpSpPr>
        <a:xfrm>
          <a:off x="0" y="0"/>
          <a:ext cx="0" cy="0"/>
          <a:chOff x="0" y="0"/>
          <a:chExt cx="0" cy="0"/>
        </a:xfrm>
      </p:grpSpPr>
      <p:grpSp>
        <p:nvGrpSpPr>
          <p:cNvPr id="73" name="组合 72">
            <a:extLst>
              <a:ext uri="{FF2B5EF4-FFF2-40B4-BE49-F238E27FC236}">
                <a16:creationId xmlns:a16="http://schemas.microsoft.com/office/drawing/2014/main" id="{2F63D38C-A2CE-BD7C-A87F-D73B27472385}"/>
              </a:ext>
            </a:extLst>
          </p:cNvPr>
          <p:cNvGrpSpPr/>
          <p:nvPr userDrawn="1"/>
        </p:nvGrpSpPr>
        <p:grpSpPr>
          <a:xfrm>
            <a:off x="282372" y="979966"/>
            <a:ext cx="11629857" cy="5658373"/>
            <a:chOff x="282372" y="979966"/>
            <a:chExt cx="11629857" cy="5658373"/>
          </a:xfrm>
        </p:grpSpPr>
        <p:sp>
          <p:nvSpPr>
            <p:cNvPr id="59" name="îṩḷíḋé">
              <a:extLst>
                <a:ext uri="{FF2B5EF4-FFF2-40B4-BE49-F238E27FC236}">
                  <a16:creationId xmlns:a16="http://schemas.microsoft.com/office/drawing/2014/main" id="{39AF6BCA-628C-0077-7732-E7F90E5ED345}"/>
                </a:ext>
              </a:extLst>
            </p:cNvPr>
            <p:cNvSpPr>
              <a:spLocks/>
            </p:cNvSpPr>
            <p:nvPr userDrawn="1"/>
          </p:nvSpPr>
          <p:spPr>
            <a:xfrm>
              <a:off x="6327009" y="979966"/>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12" name="îṩḷíḋé">
              <a:extLst>
                <a:ext uri="{FF2B5EF4-FFF2-40B4-BE49-F238E27FC236}">
                  <a16:creationId xmlns:a16="http://schemas.microsoft.com/office/drawing/2014/main" id="{52299C58-7197-25A5-4CD7-B285991CAE42}"/>
                </a:ext>
              </a:extLst>
            </p:cNvPr>
            <p:cNvSpPr>
              <a:spLocks/>
            </p:cNvSpPr>
            <p:nvPr userDrawn="1"/>
          </p:nvSpPr>
          <p:spPr>
            <a:xfrm>
              <a:off x="282372" y="979966"/>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18" name="îṩḷíḋé">
              <a:extLst>
                <a:ext uri="{FF2B5EF4-FFF2-40B4-BE49-F238E27FC236}">
                  <a16:creationId xmlns:a16="http://schemas.microsoft.com/office/drawing/2014/main" id="{2EAA930F-4560-7227-60B7-6340B800B6A5}"/>
                </a:ext>
              </a:extLst>
            </p:cNvPr>
            <p:cNvSpPr>
              <a:spLocks/>
            </p:cNvSpPr>
            <p:nvPr userDrawn="1"/>
          </p:nvSpPr>
          <p:spPr>
            <a:xfrm>
              <a:off x="6327009" y="3883488"/>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65" name="îṩḷíḋé">
              <a:extLst>
                <a:ext uri="{FF2B5EF4-FFF2-40B4-BE49-F238E27FC236}">
                  <a16:creationId xmlns:a16="http://schemas.microsoft.com/office/drawing/2014/main" id="{913DE1E9-AF7A-1CEE-F844-1314DA9BA4D6}"/>
                </a:ext>
              </a:extLst>
            </p:cNvPr>
            <p:cNvSpPr>
              <a:spLocks/>
            </p:cNvSpPr>
            <p:nvPr userDrawn="1"/>
          </p:nvSpPr>
          <p:spPr>
            <a:xfrm>
              <a:off x="282372" y="3883488"/>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grpSp>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67" name="组合 66">
            <a:extLst>
              <a:ext uri="{FF2B5EF4-FFF2-40B4-BE49-F238E27FC236}">
                <a16:creationId xmlns:a16="http://schemas.microsoft.com/office/drawing/2014/main" id="{BFFC6DF4-0814-72E5-D1E0-B341277F6987}"/>
              </a:ext>
            </a:extLst>
          </p:cNvPr>
          <p:cNvGrpSpPr/>
          <p:nvPr userDrawn="1"/>
        </p:nvGrpSpPr>
        <p:grpSpPr>
          <a:xfrm>
            <a:off x="5349088" y="3082315"/>
            <a:ext cx="1496424" cy="1453675"/>
            <a:chOff x="5342944" y="3060957"/>
            <a:chExt cx="1496424" cy="1453675"/>
          </a:xfrm>
        </p:grpSpPr>
        <p:grpSp>
          <p:nvGrpSpPr>
            <p:cNvPr id="58" name="组合 57">
              <a:extLst>
                <a:ext uri="{FF2B5EF4-FFF2-40B4-BE49-F238E27FC236}">
                  <a16:creationId xmlns:a16="http://schemas.microsoft.com/office/drawing/2014/main" id="{A79BA37D-5AC6-3E56-5DEB-849B97765E60}"/>
                </a:ext>
              </a:extLst>
            </p:cNvPr>
            <p:cNvGrpSpPr>
              <a:grpSpLocks/>
            </p:cNvGrpSpPr>
            <p:nvPr userDrawn="1"/>
          </p:nvGrpSpPr>
          <p:grpSpPr>
            <a:xfrm>
              <a:off x="6036066" y="3711330"/>
              <a:ext cx="803302" cy="803302"/>
              <a:chOff x="6596608" y="4196782"/>
              <a:chExt cx="1062394" cy="1062394"/>
            </a:xfrm>
          </p:grpSpPr>
          <p:sp>
            <p:nvSpPr>
              <p:cNvPr id="28" name="îṥ1íḍê">
                <a:extLst>
                  <a:ext uri="{FF2B5EF4-FFF2-40B4-BE49-F238E27FC236}">
                    <a16:creationId xmlns:a16="http://schemas.microsoft.com/office/drawing/2014/main" id="{9764AD25-A616-7EDA-644F-3A82475C057F}"/>
                  </a:ext>
                </a:extLst>
              </p:cNvPr>
              <p:cNvSpPr/>
              <p:nvPr/>
            </p:nvSpPr>
            <p:spPr>
              <a:xfrm>
                <a:off x="6596608" y="4196782"/>
                <a:ext cx="1062394" cy="1062394"/>
              </a:xfrm>
              <a:prstGeom prst="ellipse">
                <a:avLst/>
              </a:prstGeom>
              <a:solidFill>
                <a:schemeClr val="accent3"/>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mn-ea"/>
                  <a:ea typeface="+mn-ea"/>
                </a:endParaRPr>
              </a:p>
            </p:txBody>
          </p:sp>
          <p:sp>
            <p:nvSpPr>
              <p:cNvPr id="37" name="işḻïďè">
                <a:extLst>
                  <a:ext uri="{FF2B5EF4-FFF2-40B4-BE49-F238E27FC236}">
                    <a16:creationId xmlns:a16="http://schemas.microsoft.com/office/drawing/2014/main" id="{F3A11C90-80F9-6957-1A35-26BBFA3221F9}"/>
                  </a:ext>
                </a:extLst>
              </p:cNvPr>
              <p:cNvSpPr/>
              <p:nvPr/>
            </p:nvSpPr>
            <p:spPr bwMode="auto">
              <a:xfrm>
                <a:off x="6832313" y="4432487"/>
                <a:ext cx="590984" cy="59098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55" name="组合 54">
              <a:extLst>
                <a:ext uri="{FF2B5EF4-FFF2-40B4-BE49-F238E27FC236}">
                  <a16:creationId xmlns:a16="http://schemas.microsoft.com/office/drawing/2014/main" id="{0A2AA137-5620-AAD8-4EA6-01929423024E}"/>
                </a:ext>
              </a:extLst>
            </p:cNvPr>
            <p:cNvGrpSpPr>
              <a:grpSpLocks/>
            </p:cNvGrpSpPr>
            <p:nvPr userDrawn="1"/>
          </p:nvGrpSpPr>
          <p:grpSpPr>
            <a:xfrm>
              <a:off x="5342944" y="3060957"/>
              <a:ext cx="803302" cy="803302"/>
              <a:chOff x="4532919" y="2592888"/>
              <a:chExt cx="1062394" cy="1062394"/>
            </a:xfrm>
          </p:grpSpPr>
          <p:sp>
            <p:nvSpPr>
              <p:cNvPr id="40" name="iṧľiḋé">
                <a:extLst>
                  <a:ext uri="{FF2B5EF4-FFF2-40B4-BE49-F238E27FC236}">
                    <a16:creationId xmlns:a16="http://schemas.microsoft.com/office/drawing/2014/main" id="{1041657D-14E3-E63D-EF99-5636808D9D2A}"/>
                  </a:ext>
                </a:extLst>
              </p:cNvPr>
              <p:cNvSpPr/>
              <p:nvPr/>
            </p:nvSpPr>
            <p:spPr>
              <a:xfrm>
                <a:off x="4532919" y="2592888"/>
                <a:ext cx="1062394" cy="1062394"/>
              </a:xfrm>
              <a:prstGeom prst="ellipse">
                <a:avLst/>
              </a:prstGeom>
              <a:solidFill>
                <a:schemeClr val="accent3">
                  <a:lumMod val="60000"/>
                  <a:lumOff val="40000"/>
                </a:schemeClr>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mn-ea"/>
                  <a:ea typeface="+mn-ea"/>
                </a:endParaRPr>
              </a:p>
            </p:txBody>
          </p:sp>
          <p:sp>
            <p:nvSpPr>
              <p:cNvPr id="41" name="işḻïďè">
                <a:extLst>
                  <a:ext uri="{FF2B5EF4-FFF2-40B4-BE49-F238E27FC236}">
                    <a16:creationId xmlns:a16="http://schemas.microsoft.com/office/drawing/2014/main" id="{0B312C05-F394-F1D0-3306-FDEAAFB1589E}"/>
                  </a:ext>
                </a:extLst>
              </p:cNvPr>
              <p:cNvSpPr/>
              <p:nvPr/>
            </p:nvSpPr>
            <p:spPr bwMode="auto">
              <a:xfrm>
                <a:off x="4768624" y="2829004"/>
                <a:ext cx="590984" cy="590162"/>
              </a:xfrm>
              <a:custGeom>
                <a:avLst/>
                <a:gdLst>
                  <a:gd name="T0" fmla="*/ 1195 w 8160"/>
                  <a:gd name="T1" fmla="*/ 6965 h 8160"/>
                  <a:gd name="T2" fmla="*/ 2492 w 8160"/>
                  <a:gd name="T3" fmla="*/ 7839 h 8160"/>
                  <a:gd name="T4" fmla="*/ 4080 w 8160"/>
                  <a:gd name="T5" fmla="*/ 8160 h 8160"/>
                  <a:gd name="T6" fmla="*/ 5668 w 8160"/>
                  <a:gd name="T7" fmla="*/ 7839 h 8160"/>
                  <a:gd name="T8" fmla="*/ 6965 w 8160"/>
                  <a:gd name="T9" fmla="*/ 6965 h 8160"/>
                  <a:gd name="T10" fmla="*/ 7839 w 8160"/>
                  <a:gd name="T11" fmla="*/ 5668 h 8160"/>
                  <a:gd name="T12" fmla="*/ 8160 w 8160"/>
                  <a:gd name="T13" fmla="*/ 4080 h 8160"/>
                  <a:gd name="T14" fmla="*/ 7839 w 8160"/>
                  <a:gd name="T15" fmla="*/ 2492 h 8160"/>
                  <a:gd name="T16" fmla="*/ 6965 w 8160"/>
                  <a:gd name="T17" fmla="*/ 1195 h 8160"/>
                  <a:gd name="T18" fmla="*/ 5668 w 8160"/>
                  <a:gd name="T19" fmla="*/ 321 h 8160"/>
                  <a:gd name="T20" fmla="*/ 4080 w 8160"/>
                  <a:gd name="T21" fmla="*/ 0 h 8160"/>
                  <a:gd name="T22" fmla="*/ 2492 w 8160"/>
                  <a:gd name="T23" fmla="*/ 321 h 8160"/>
                  <a:gd name="T24" fmla="*/ 1195 w 8160"/>
                  <a:gd name="T25" fmla="*/ 1195 h 8160"/>
                  <a:gd name="T26" fmla="*/ 321 w 8160"/>
                  <a:gd name="T27" fmla="*/ 2492 h 8160"/>
                  <a:gd name="T28" fmla="*/ 0 w 8160"/>
                  <a:gd name="T29" fmla="*/ 4080 h 8160"/>
                  <a:gd name="T30" fmla="*/ 321 w 8160"/>
                  <a:gd name="T31" fmla="*/ 5668 h 8160"/>
                  <a:gd name="T32" fmla="*/ 1195 w 8160"/>
                  <a:gd name="T33" fmla="*/ 6965 h 8160"/>
                  <a:gd name="T34" fmla="*/ 7323 w 8160"/>
                  <a:gd name="T35" fmla="*/ 2305 h 8160"/>
                  <a:gd name="T36" fmla="*/ 7753 w 8160"/>
                  <a:gd name="T37" fmla="*/ 3664 h 8160"/>
                  <a:gd name="T38" fmla="*/ 7776 w 8160"/>
                  <a:gd name="T39" fmla="*/ 4080 h 8160"/>
                  <a:gd name="T40" fmla="*/ 7776 w 8160"/>
                  <a:gd name="T41" fmla="*/ 4152 h 8160"/>
                  <a:gd name="T42" fmla="*/ 7143 w 8160"/>
                  <a:gd name="T43" fmla="*/ 6150 h 8160"/>
                  <a:gd name="T44" fmla="*/ 6943 w 8160"/>
                  <a:gd name="T45" fmla="*/ 5743 h 8160"/>
                  <a:gd name="T46" fmla="*/ 5996 w 8160"/>
                  <a:gd name="T47" fmla="*/ 4393 h 8160"/>
                  <a:gd name="T48" fmla="*/ 5562 w 8160"/>
                  <a:gd name="T49" fmla="*/ 3594 h 8160"/>
                  <a:gd name="T50" fmla="*/ 5657 w 8160"/>
                  <a:gd name="T51" fmla="*/ 3389 h 8160"/>
                  <a:gd name="T52" fmla="*/ 7323 w 8160"/>
                  <a:gd name="T53" fmla="*/ 2305 h 8160"/>
                  <a:gd name="T54" fmla="*/ 2334 w 8160"/>
                  <a:gd name="T55" fmla="*/ 821 h 8160"/>
                  <a:gd name="T56" fmla="*/ 2532 w 8160"/>
                  <a:gd name="T57" fmla="*/ 722 h 8160"/>
                  <a:gd name="T58" fmla="*/ 4080 w 8160"/>
                  <a:gd name="T59" fmla="*/ 384 h 8160"/>
                  <a:gd name="T60" fmla="*/ 5992 w 8160"/>
                  <a:gd name="T61" fmla="*/ 916 h 8160"/>
                  <a:gd name="T62" fmla="*/ 5800 w 8160"/>
                  <a:gd name="T63" fmla="*/ 1239 h 8160"/>
                  <a:gd name="T64" fmla="*/ 5178 w 8160"/>
                  <a:gd name="T65" fmla="*/ 1833 h 8160"/>
                  <a:gd name="T66" fmla="*/ 4923 w 8160"/>
                  <a:gd name="T67" fmla="*/ 1685 h 8160"/>
                  <a:gd name="T68" fmla="*/ 4923 w 8160"/>
                  <a:gd name="T69" fmla="*/ 1308 h 8160"/>
                  <a:gd name="T70" fmla="*/ 4115 w 8160"/>
                  <a:gd name="T71" fmla="*/ 1589 h 8160"/>
                  <a:gd name="T72" fmla="*/ 4461 w 8160"/>
                  <a:gd name="T73" fmla="*/ 1935 h 8160"/>
                  <a:gd name="T74" fmla="*/ 4461 w 8160"/>
                  <a:gd name="T75" fmla="*/ 2214 h 8160"/>
                  <a:gd name="T76" fmla="*/ 3433 w 8160"/>
                  <a:gd name="T77" fmla="*/ 3242 h 8160"/>
                  <a:gd name="T78" fmla="*/ 3259 w 8160"/>
                  <a:gd name="T79" fmla="*/ 3314 h 8160"/>
                  <a:gd name="T80" fmla="*/ 2429 w 8160"/>
                  <a:gd name="T81" fmla="*/ 3314 h 8160"/>
                  <a:gd name="T82" fmla="*/ 3740 w 8160"/>
                  <a:gd name="T83" fmla="*/ 4186 h 8160"/>
                  <a:gd name="T84" fmla="*/ 4499 w 8160"/>
                  <a:gd name="T85" fmla="*/ 5507 h 8160"/>
                  <a:gd name="T86" fmla="*/ 4209 w 8160"/>
                  <a:gd name="T87" fmla="*/ 6572 h 8160"/>
                  <a:gd name="T88" fmla="*/ 3908 w 8160"/>
                  <a:gd name="T89" fmla="*/ 6627 h 8160"/>
                  <a:gd name="T90" fmla="*/ 2777 w 8160"/>
                  <a:gd name="T91" fmla="*/ 5100 h 8160"/>
                  <a:gd name="T92" fmla="*/ 2735 w 8160"/>
                  <a:gd name="T93" fmla="*/ 4973 h 8160"/>
                  <a:gd name="T94" fmla="*/ 2735 w 8160"/>
                  <a:gd name="T95" fmla="*/ 4176 h 8160"/>
                  <a:gd name="T96" fmla="*/ 1394 w 8160"/>
                  <a:gd name="T97" fmla="*/ 2510 h 8160"/>
                  <a:gd name="T98" fmla="*/ 757 w 8160"/>
                  <a:gd name="T99" fmla="*/ 3614 h 8160"/>
                  <a:gd name="T100" fmla="*/ 658 w 8160"/>
                  <a:gd name="T101" fmla="*/ 3784 h 8160"/>
                  <a:gd name="T102" fmla="*/ 386 w 8160"/>
                  <a:gd name="T103" fmla="*/ 3956 h 8160"/>
                  <a:gd name="T104" fmla="*/ 386 w 8160"/>
                  <a:gd name="T105" fmla="*/ 3956 h 8160"/>
                  <a:gd name="T106" fmla="*/ 2334 w 8160"/>
                  <a:gd name="T107" fmla="*/ 821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60" h="8160">
                    <a:moveTo>
                      <a:pt x="1195" y="6965"/>
                    </a:moveTo>
                    <a:cubicBezTo>
                      <a:pt x="1570" y="7340"/>
                      <a:pt x="2006" y="7634"/>
                      <a:pt x="2492" y="7839"/>
                    </a:cubicBezTo>
                    <a:cubicBezTo>
                      <a:pt x="2995" y="8052"/>
                      <a:pt x="3529" y="8160"/>
                      <a:pt x="4080" y="8160"/>
                    </a:cubicBezTo>
                    <a:cubicBezTo>
                      <a:pt x="4631" y="8160"/>
                      <a:pt x="5165" y="8052"/>
                      <a:pt x="5668" y="7839"/>
                    </a:cubicBezTo>
                    <a:cubicBezTo>
                      <a:pt x="6154" y="7634"/>
                      <a:pt x="6590" y="7340"/>
                      <a:pt x="6965" y="6965"/>
                    </a:cubicBezTo>
                    <a:cubicBezTo>
                      <a:pt x="7340" y="6590"/>
                      <a:pt x="7634" y="6154"/>
                      <a:pt x="7839" y="5668"/>
                    </a:cubicBezTo>
                    <a:cubicBezTo>
                      <a:pt x="8052" y="5165"/>
                      <a:pt x="8160" y="4631"/>
                      <a:pt x="8160" y="4080"/>
                    </a:cubicBezTo>
                    <a:cubicBezTo>
                      <a:pt x="8160" y="3529"/>
                      <a:pt x="8052" y="2995"/>
                      <a:pt x="7839" y="2492"/>
                    </a:cubicBezTo>
                    <a:cubicBezTo>
                      <a:pt x="7634" y="2006"/>
                      <a:pt x="7340" y="1570"/>
                      <a:pt x="6965" y="1195"/>
                    </a:cubicBezTo>
                    <a:cubicBezTo>
                      <a:pt x="6590" y="820"/>
                      <a:pt x="6154" y="526"/>
                      <a:pt x="5668" y="321"/>
                    </a:cubicBezTo>
                    <a:cubicBezTo>
                      <a:pt x="5165" y="108"/>
                      <a:pt x="4631" y="0"/>
                      <a:pt x="4080" y="0"/>
                    </a:cubicBezTo>
                    <a:cubicBezTo>
                      <a:pt x="3529" y="0"/>
                      <a:pt x="2995" y="108"/>
                      <a:pt x="2492" y="321"/>
                    </a:cubicBezTo>
                    <a:cubicBezTo>
                      <a:pt x="2006" y="526"/>
                      <a:pt x="1570" y="820"/>
                      <a:pt x="1195" y="1195"/>
                    </a:cubicBezTo>
                    <a:cubicBezTo>
                      <a:pt x="820" y="1570"/>
                      <a:pt x="526" y="2006"/>
                      <a:pt x="321" y="2492"/>
                    </a:cubicBezTo>
                    <a:cubicBezTo>
                      <a:pt x="108" y="2995"/>
                      <a:pt x="0" y="3529"/>
                      <a:pt x="0" y="4080"/>
                    </a:cubicBezTo>
                    <a:cubicBezTo>
                      <a:pt x="0" y="4631"/>
                      <a:pt x="108" y="5165"/>
                      <a:pt x="321" y="5668"/>
                    </a:cubicBezTo>
                    <a:cubicBezTo>
                      <a:pt x="526" y="6154"/>
                      <a:pt x="820" y="6590"/>
                      <a:pt x="1195" y="6965"/>
                    </a:cubicBezTo>
                    <a:close/>
                    <a:moveTo>
                      <a:pt x="7323" y="2305"/>
                    </a:moveTo>
                    <a:cubicBezTo>
                      <a:pt x="7549" y="2717"/>
                      <a:pt x="7699" y="3176"/>
                      <a:pt x="7753" y="3664"/>
                    </a:cubicBezTo>
                    <a:cubicBezTo>
                      <a:pt x="7769" y="3800"/>
                      <a:pt x="7776" y="3939"/>
                      <a:pt x="7776" y="4080"/>
                    </a:cubicBezTo>
                    <a:cubicBezTo>
                      <a:pt x="7776" y="4104"/>
                      <a:pt x="7776" y="4128"/>
                      <a:pt x="7776" y="4152"/>
                    </a:cubicBezTo>
                    <a:cubicBezTo>
                      <a:pt x="7762" y="4891"/>
                      <a:pt x="7530" y="5578"/>
                      <a:pt x="7143" y="6150"/>
                    </a:cubicBezTo>
                    <a:lnTo>
                      <a:pt x="6943" y="5743"/>
                    </a:lnTo>
                    <a:cubicBezTo>
                      <a:pt x="6894" y="4472"/>
                      <a:pt x="6461" y="4758"/>
                      <a:pt x="5996" y="4393"/>
                    </a:cubicBezTo>
                    <a:cubicBezTo>
                      <a:pt x="5672" y="4139"/>
                      <a:pt x="5585" y="3785"/>
                      <a:pt x="5562" y="3594"/>
                    </a:cubicBezTo>
                    <a:cubicBezTo>
                      <a:pt x="5552" y="3513"/>
                      <a:pt x="5589" y="3434"/>
                      <a:pt x="5657" y="3389"/>
                    </a:cubicBezTo>
                    <a:lnTo>
                      <a:pt x="7323" y="2305"/>
                    </a:lnTo>
                    <a:close/>
                    <a:moveTo>
                      <a:pt x="2334" y="821"/>
                    </a:moveTo>
                    <a:cubicBezTo>
                      <a:pt x="2399" y="786"/>
                      <a:pt x="2465" y="753"/>
                      <a:pt x="2532" y="722"/>
                    </a:cubicBezTo>
                    <a:cubicBezTo>
                      <a:pt x="3003" y="505"/>
                      <a:pt x="3527" y="384"/>
                      <a:pt x="4080" y="384"/>
                    </a:cubicBezTo>
                    <a:cubicBezTo>
                      <a:pt x="4780" y="384"/>
                      <a:pt x="5434" y="578"/>
                      <a:pt x="5992" y="916"/>
                    </a:cubicBezTo>
                    <a:cubicBezTo>
                      <a:pt x="5980" y="983"/>
                      <a:pt x="5932" y="1086"/>
                      <a:pt x="5800" y="1239"/>
                    </a:cubicBezTo>
                    <a:cubicBezTo>
                      <a:pt x="5800" y="1239"/>
                      <a:pt x="5537" y="1627"/>
                      <a:pt x="5178" y="1833"/>
                    </a:cubicBezTo>
                    <a:cubicBezTo>
                      <a:pt x="5064" y="1899"/>
                      <a:pt x="4923" y="1816"/>
                      <a:pt x="4923" y="1685"/>
                    </a:cubicBezTo>
                    <a:lnTo>
                      <a:pt x="4923" y="1308"/>
                    </a:lnTo>
                    <a:cubicBezTo>
                      <a:pt x="4923" y="1308"/>
                      <a:pt x="4115" y="1150"/>
                      <a:pt x="4115" y="1589"/>
                    </a:cubicBezTo>
                    <a:lnTo>
                      <a:pt x="4461" y="1935"/>
                    </a:lnTo>
                    <a:cubicBezTo>
                      <a:pt x="4538" y="2012"/>
                      <a:pt x="4538" y="2137"/>
                      <a:pt x="4461" y="2214"/>
                    </a:cubicBezTo>
                    <a:lnTo>
                      <a:pt x="3433" y="3242"/>
                    </a:lnTo>
                    <a:cubicBezTo>
                      <a:pt x="3387" y="3288"/>
                      <a:pt x="3324" y="3314"/>
                      <a:pt x="3259" y="3314"/>
                    </a:cubicBezTo>
                    <a:lnTo>
                      <a:pt x="2429" y="3314"/>
                    </a:lnTo>
                    <a:cubicBezTo>
                      <a:pt x="2429" y="3314"/>
                      <a:pt x="2498" y="3890"/>
                      <a:pt x="3740" y="4186"/>
                    </a:cubicBezTo>
                    <a:cubicBezTo>
                      <a:pt x="4982" y="4482"/>
                      <a:pt x="4588" y="5152"/>
                      <a:pt x="4499" y="5507"/>
                    </a:cubicBezTo>
                    <a:cubicBezTo>
                      <a:pt x="4443" y="5732"/>
                      <a:pt x="4303" y="6234"/>
                      <a:pt x="4209" y="6572"/>
                    </a:cubicBezTo>
                    <a:cubicBezTo>
                      <a:pt x="4171" y="6708"/>
                      <a:pt x="3992" y="6741"/>
                      <a:pt x="3908" y="6627"/>
                    </a:cubicBezTo>
                    <a:lnTo>
                      <a:pt x="2777" y="5100"/>
                    </a:lnTo>
                    <a:cubicBezTo>
                      <a:pt x="2750" y="5063"/>
                      <a:pt x="2735" y="5019"/>
                      <a:pt x="2735" y="4973"/>
                    </a:cubicBezTo>
                    <a:lnTo>
                      <a:pt x="2735" y="4176"/>
                    </a:lnTo>
                    <a:cubicBezTo>
                      <a:pt x="2735" y="4176"/>
                      <a:pt x="1394" y="4058"/>
                      <a:pt x="1394" y="2510"/>
                    </a:cubicBezTo>
                    <a:cubicBezTo>
                      <a:pt x="1394" y="2510"/>
                      <a:pt x="802" y="2729"/>
                      <a:pt x="757" y="3614"/>
                    </a:cubicBezTo>
                    <a:cubicBezTo>
                      <a:pt x="753" y="3683"/>
                      <a:pt x="716" y="3746"/>
                      <a:pt x="658" y="3784"/>
                    </a:cubicBezTo>
                    <a:lnTo>
                      <a:pt x="386" y="3956"/>
                    </a:lnTo>
                    <a:lnTo>
                      <a:pt x="386" y="3956"/>
                    </a:lnTo>
                    <a:cubicBezTo>
                      <a:pt x="431" y="2598"/>
                      <a:pt x="1207" y="1426"/>
                      <a:pt x="2334" y="821"/>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57" name="组合 56">
              <a:extLst>
                <a:ext uri="{FF2B5EF4-FFF2-40B4-BE49-F238E27FC236}">
                  <a16:creationId xmlns:a16="http://schemas.microsoft.com/office/drawing/2014/main" id="{92F495FB-CDEF-24A9-0094-DA6838654E41}"/>
                </a:ext>
              </a:extLst>
            </p:cNvPr>
            <p:cNvGrpSpPr>
              <a:grpSpLocks/>
            </p:cNvGrpSpPr>
            <p:nvPr userDrawn="1"/>
          </p:nvGrpSpPr>
          <p:grpSpPr>
            <a:xfrm>
              <a:off x="5342944" y="3711330"/>
              <a:ext cx="803302" cy="803302"/>
              <a:chOff x="4733951" y="3025590"/>
              <a:chExt cx="1062394" cy="1062394"/>
            </a:xfrm>
          </p:grpSpPr>
          <p:sp>
            <p:nvSpPr>
              <p:cNvPr id="36" name="iṧľiḋé">
                <a:extLst>
                  <a:ext uri="{FF2B5EF4-FFF2-40B4-BE49-F238E27FC236}">
                    <a16:creationId xmlns:a16="http://schemas.microsoft.com/office/drawing/2014/main" id="{90796400-41D6-B064-E02B-8CDF8D8CE3FD}"/>
                  </a:ext>
                </a:extLst>
              </p:cNvPr>
              <p:cNvSpPr/>
              <p:nvPr/>
            </p:nvSpPr>
            <p:spPr>
              <a:xfrm>
                <a:off x="4733951" y="3025590"/>
                <a:ext cx="1062394" cy="1062394"/>
              </a:xfrm>
              <a:prstGeom prst="ellipse">
                <a:avLst/>
              </a:prstGeom>
              <a:solidFill>
                <a:schemeClr val="accent2"/>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mn-ea"/>
                  <a:ea typeface="+mn-ea"/>
                </a:endParaRPr>
              </a:p>
            </p:txBody>
          </p:sp>
          <p:sp>
            <p:nvSpPr>
              <p:cNvPr id="45" name="işḻïďè">
                <a:extLst>
                  <a:ext uri="{FF2B5EF4-FFF2-40B4-BE49-F238E27FC236}">
                    <a16:creationId xmlns:a16="http://schemas.microsoft.com/office/drawing/2014/main" id="{EDF80B2F-F0EA-3548-4FF0-D9D17F2DA06B}"/>
                  </a:ext>
                </a:extLst>
              </p:cNvPr>
              <p:cNvSpPr/>
              <p:nvPr/>
            </p:nvSpPr>
            <p:spPr bwMode="auto">
              <a:xfrm>
                <a:off x="5036179" y="3261295"/>
                <a:ext cx="457939" cy="590984"/>
              </a:xfrm>
              <a:custGeom>
                <a:avLst/>
                <a:gdLst>
                  <a:gd name="connsiteX0" fmla="*/ 420559 w 469423"/>
                  <a:gd name="connsiteY0" fmla="*/ 375428 h 605804"/>
                  <a:gd name="connsiteX1" fmla="*/ 397778 w 469423"/>
                  <a:gd name="connsiteY1" fmla="*/ 380337 h 605804"/>
                  <a:gd name="connsiteX2" fmla="*/ 379324 w 469423"/>
                  <a:gd name="connsiteY2" fmla="*/ 469223 h 605804"/>
                  <a:gd name="connsiteX3" fmla="*/ 437339 w 469423"/>
                  <a:gd name="connsiteY3" fmla="*/ 391056 h 605804"/>
                  <a:gd name="connsiteX4" fmla="*/ 433479 w 469423"/>
                  <a:gd name="connsiteY4" fmla="*/ 377566 h 605804"/>
                  <a:gd name="connsiteX5" fmla="*/ 420559 w 469423"/>
                  <a:gd name="connsiteY5" fmla="*/ 375428 h 605804"/>
                  <a:gd name="connsiteX6" fmla="*/ 89735 w 469423"/>
                  <a:gd name="connsiteY6" fmla="*/ 334328 h 605804"/>
                  <a:gd name="connsiteX7" fmla="*/ 121215 w 469423"/>
                  <a:gd name="connsiteY7" fmla="*/ 490902 h 605804"/>
                  <a:gd name="connsiteX8" fmla="*/ 180797 w 469423"/>
                  <a:gd name="connsiteY8" fmla="*/ 534502 h 605804"/>
                  <a:gd name="connsiteX9" fmla="*/ 135326 w 469423"/>
                  <a:gd name="connsiteY9" fmla="*/ 465609 h 605804"/>
                  <a:gd name="connsiteX10" fmla="*/ 89735 w 469423"/>
                  <a:gd name="connsiteY10" fmla="*/ 334328 h 605804"/>
                  <a:gd name="connsiteX11" fmla="*/ 414905 w 469423"/>
                  <a:gd name="connsiteY11" fmla="*/ 176187 h 605804"/>
                  <a:gd name="connsiteX12" fmla="*/ 417076 w 469423"/>
                  <a:gd name="connsiteY12" fmla="*/ 177271 h 605804"/>
                  <a:gd name="connsiteX13" fmla="*/ 421297 w 469423"/>
                  <a:gd name="connsiteY13" fmla="*/ 195458 h 605804"/>
                  <a:gd name="connsiteX14" fmla="*/ 421177 w 469423"/>
                  <a:gd name="connsiteY14" fmla="*/ 195699 h 605804"/>
                  <a:gd name="connsiteX15" fmla="*/ 379807 w 469423"/>
                  <a:gd name="connsiteY15" fmla="*/ 289042 h 605804"/>
                  <a:gd name="connsiteX16" fmla="*/ 361956 w 469423"/>
                  <a:gd name="connsiteY16" fmla="*/ 314816 h 605804"/>
                  <a:gd name="connsiteX17" fmla="*/ 400070 w 469423"/>
                  <a:gd name="connsiteY17" fmla="*/ 314816 h 605804"/>
                  <a:gd name="connsiteX18" fmla="*/ 400070 w 469423"/>
                  <a:gd name="connsiteY18" fmla="*/ 346372 h 605804"/>
                  <a:gd name="connsiteX19" fmla="*/ 452415 w 469423"/>
                  <a:gd name="connsiteY19" fmla="*/ 351792 h 605804"/>
                  <a:gd name="connsiteX20" fmla="*/ 469422 w 469423"/>
                  <a:gd name="connsiteY20" fmla="*/ 391417 h 605804"/>
                  <a:gd name="connsiteX21" fmla="*/ 361836 w 469423"/>
                  <a:gd name="connsiteY21" fmla="*/ 508607 h 605804"/>
                  <a:gd name="connsiteX22" fmla="*/ 300082 w 469423"/>
                  <a:gd name="connsiteY22" fmla="*/ 565335 h 605804"/>
                  <a:gd name="connsiteX23" fmla="*/ 300082 w 469423"/>
                  <a:gd name="connsiteY23" fmla="*/ 574971 h 605804"/>
                  <a:gd name="connsiteX24" fmla="*/ 469422 w 469423"/>
                  <a:gd name="connsiteY24" fmla="*/ 574971 h 605804"/>
                  <a:gd name="connsiteX25" fmla="*/ 469422 w 469423"/>
                  <a:gd name="connsiteY25" fmla="*/ 605804 h 605804"/>
                  <a:gd name="connsiteX26" fmla="*/ 0 w 469423"/>
                  <a:gd name="connsiteY26" fmla="*/ 605804 h 605804"/>
                  <a:gd name="connsiteX27" fmla="*/ 0 w 469423"/>
                  <a:gd name="connsiteY27" fmla="*/ 574971 h 605804"/>
                  <a:gd name="connsiteX28" fmla="*/ 162705 w 469423"/>
                  <a:gd name="connsiteY28" fmla="*/ 574971 h 605804"/>
                  <a:gd name="connsiteX29" fmla="*/ 162705 w 469423"/>
                  <a:gd name="connsiteY29" fmla="*/ 565335 h 605804"/>
                  <a:gd name="connsiteX30" fmla="*/ 59582 w 469423"/>
                  <a:gd name="connsiteY30" fmla="*/ 314816 h 605804"/>
                  <a:gd name="connsiteX31" fmla="*/ 213965 w 469423"/>
                  <a:gd name="connsiteY31" fmla="*/ 314816 h 605804"/>
                  <a:gd name="connsiteX32" fmla="*/ 216739 w 469423"/>
                  <a:gd name="connsiteY32" fmla="*/ 314816 h 605804"/>
                  <a:gd name="connsiteX33" fmla="*/ 346880 w 469423"/>
                  <a:gd name="connsiteY33" fmla="*/ 314816 h 605804"/>
                  <a:gd name="connsiteX34" fmla="*/ 355323 w 469423"/>
                  <a:gd name="connsiteY34" fmla="*/ 278322 h 605804"/>
                  <a:gd name="connsiteX35" fmla="*/ 396813 w 469423"/>
                  <a:gd name="connsiteY35" fmla="*/ 184980 h 605804"/>
                  <a:gd name="connsiteX36" fmla="*/ 396934 w 469423"/>
                  <a:gd name="connsiteY36" fmla="*/ 184618 h 605804"/>
                  <a:gd name="connsiteX37" fmla="*/ 414905 w 469423"/>
                  <a:gd name="connsiteY37" fmla="*/ 176187 h 605804"/>
                  <a:gd name="connsiteX38" fmla="*/ 289307 w 469423"/>
                  <a:gd name="connsiteY38" fmla="*/ 146700 h 605804"/>
                  <a:gd name="connsiteX39" fmla="*/ 289668 w 469423"/>
                  <a:gd name="connsiteY39" fmla="*/ 147060 h 605804"/>
                  <a:gd name="connsiteX40" fmla="*/ 289668 w 469423"/>
                  <a:gd name="connsiteY40" fmla="*/ 147180 h 605804"/>
                  <a:gd name="connsiteX41" fmla="*/ 289517 w 469423"/>
                  <a:gd name="connsiteY41" fmla="*/ 147000 h 605804"/>
                  <a:gd name="connsiteX42" fmla="*/ 289184 w 469423"/>
                  <a:gd name="connsiteY42" fmla="*/ 146576 h 605804"/>
                  <a:gd name="connsiteX43" fmla="*/ 289306 w 469423"/>
                  <a:gd name="connsiteY43" fmla="*/ 146698 h 605804"/>
                  <a:gd name="connsiteX44" fmla="*/ 289307 w 469423"/>
                  <a:gd name="connsiteY44" fmla="*/ 146700 h 605804"/>
                  <a:gd name="connsiteX45" fmla="*/ 289186 w 469423"/>
                  <a:gd name="connsiteY45" fmla="*/ 146578 h 605804"/>
                  <a:gd name="connsiteX46" fmla="*/ 218054 w 469423"/>
                  <a:gd name="connsiteY46" fmla="*/ 87664 h 605804"/>
                  <a:gd name="connsiteX47" fmla="*/ 218537 w 469423"/>
                  <a:gd name="connsiteY47" fmla="*/ 88266 h 605804"/>
                  <a:gd name="connsiteX48" fmla="*/ 218175 w 469423"/>
                  <a:gd name="connsiteY48" fmla="*/ 87905 h 605804"/>
                  <a:gd name="connsiteX49" fmla="*/ 218104 w 469423"/>
                  <a:gd name="connsiteY49" fmla="*/ 87813 h 605804"/>
                  <a:gd name="connsiteX50" fmla="*/ 150854 w 469423"/>
                  <a:gd name="connsiteY50" fmla="*/ 64708 h 605804"/>
                  <a:gd name="connsiteX51" fmla="*/ 148083 w 469423"/>
                  <a:gd name="connsiteY51" fmla="*/ 96378 h 605804"/>
                  <a:gd name="connsiteX52" fmla="*/ 149047 w 469423"/>
                  <a:gd name="connsiteY52" fmla="*/ 126001 h 605804"/>
                  <a:gd name="connsiteX53" fmla="*/ 152903 w 469423"/>
                  <a:gd name="connsiteY53" fmla="*/ 140330 h 605804"/>
                  <a:gd name="connsiteX54" fmla="*/ 155434 w 469423"/>
                  <a:gd name="connsiteY54" fmla="*/ 145870 h 605804"/>
                  <a:gd name="connsiteX55" fmla="*/ 160736 w 469423"/>
                  <a:gd name="connsiteY55" fmla="*/ 152613 h 605804"/>
                  <a:gd name="connsiteX56" fmla="*/ 161097 w 469423"/>
                  <a:gd name="connsiteY56" fmla="*/ 153095 h 605804"/>
                  <a:gd name="connsiteX57" fmla="*/ 161097 w 469423"/>
                  <a:gd name="connsiteY57" fmla="*/ 153185 h 605804"/>
                  <a:gd name="connsiteX58" fmla="*/ 160736 w 469423"/>
                  <a:gd name="connsiteY58" fmla="*/ 152734 h 605804"/>
                  <a:gd name="connsiteX59" fmla="*/ 160495 w 469423"/>
                  <a:gd name="connsiteY59" fmla="*/ 152493 h 605804"/>
                  <a:gd name="connsiteX60" fmla="*/ 161097 w 469423"/>
                  <a:gd name="connsiteY60" fmla="*/ 153215 h 605804"/>
                  <a:gd name="connsiteX61" fmla="*/ 161097 w 469423"/>
                  <a:gd name="connsiteY61" fmla="*/ 153185 h 605804"/>
                  <a:gd name="connsiteX62" fmla="*/ 161700 w 469423"/>
                  <a:gd name="connsiteY62" fmla="*/ 153938 h 605804"/>
                  <a:gd name="connsiteX63" fmla="*/ 163508 w 469423"/>
                  <a:gd name="connsiteY63" fmla="*/ 156346 h 605804"/>
                  <a:gd name="connsiteX64" fmla="*/ 167002 w 469423"/>
                  <a:gd name="connsiteY64" fmla="*/ 161283 h 605804"/>
                  <a:gd name="connsiteX65" fmla="*/ 172184 w 469423"/>
                  <a:gd name="connsiteY65" fmla="*/ 172000 h 605804"/>
                  <a:gd name="connsiteX66" fmla="*/ 175679 w 469423"/>
                  <a:gd name="connsiteY66" fmla="*/ 193435 h 605804"/>
                  <a:gd name="connsiteX67" fmla="*/ 173510 w 469423"/>
                  <a:gd name="connsiteY67" fmla="*/ 212461 h 605804"/>
                  <a:gd name="connsiteX68" fmla="*/ 168448 w 469423"/>
                  <a:gd name="connsiteY68" fmla="*/ 228115 h 605804"/>
                  <a:gd name="connsiteX69" fmla="*/ 150975 w 469423"/>
                  <a:gd name="connsiteY69" fmla="*/ 256293 h 605804"/>
                  <a:gd name="connsiteX70" fmla="*/ 153988 w 469423"/>
                  <a:gd name="connsiteY70" fmla="*/ 224743 h 605804"/>
                  <a:gd name="connsiteX71" fmla="*/ 152782 w 469423"/>
                  <a:gd name="connsiteY71" fmla="*/ 195241 h 605804"/>
                  <a:gd name="connsiteX72" fmla="*/ 148685 w 469423"/>
                  <a:gd name="connsiteY72" fmla="*/ 181152 h 605804"/>
                  <a:gd name="connsiteX73" fmla="*/ 145432 w 469423"/>
                  <a:gd name="connsiteY73" fmla="*/ 175131 h 605804"/>
                  <a:gd name="connsiteX74" fmla="*/ 140250 w 469423"/>
                  <a:gd name="connsiteY74" fmla="*/ 168749 h 605804"/>
                  <a:gd name="connsiteX75" fmla="*/ 134345 w 469423"/>
                  <a:gd name="connsiteY75" fmla="*/ 160320 h 605804"/>
                  <a:gd name="connsiteX76" fmla="*/ 129163 w 469423"/>
                  <a:gd name="connsiteY76" fmla="*/ 148760 h 605804"/>
                  <a:gd name="connsiteX77" fmla="*/ 126030 w 469423"/>
                  <a:gd name="connsiteY77" fmla="*/ 127446 h 605804"/>
                  <a:gd name="connsiteX78" fmla="*/ 133501 w 469423"/>
                  <a:gd name="connsiteY78" fmla="*/ 92886 h 605804"/>
                  <a:gd name="connsiteX79" fmla="*/ 150854 w 469423"/>
                  <a:gd name="connsiteY79" fmla="*/ 64708 h 605804"/>
                  <a:gd name="connsiteX80" fmla="*/ 279425 w 469423"/>
                  <a:gd name="connsiteY80" fmla="*/ 58640 h 605804"/>
                  <a:gd name="connsiteX81" fmla="*/ 276653 w 469423"/>
                  <a:gd name="connsiteY81" fmla="*/ 90201 h 605804"/>
                  <a:gd name="connsiteX82" fmla="*/ 277617 w 469423"/>
                  <a:gd name="connsiteY82" fmla="*/ 119955 h 605804"/>
                  <a:gd name="connsiteX83" fmla="*/ 281473 w 469423"/>
                  <a:gd name="connsiteY83" fmla="*/ 134291 h 605804"/>
                  <a:gd name="connsiteX84" fmla="*/ 284124 w 469423"/>
                  <a:gd name="connsiteY84" fmla="*/ 139832 h 605804"/>
                  <a:gd name="connsiteX85" fmla="*/ 289184 w 469423"/>
                  <a:gd name="connsiteY85" fmla="*/ 146576 h 605804"/>
                  <a:gd name="connsiteX86" fmla="*/ 289065 w 469423"/>
                  <a:gd name="connsiteY86" fmla="*/ 146457 h 605804"/>
                  <a:gd name="connsiteX87" fmla="*/ 289517 w 469423"/>
                  <a:gd name="connsiteY87" fmla="*/ 147000 h 605804"/>
                  <a:gd name="connsiteX88" fmla="*/ 290150 w 469423"/>
                  <a:gd name="connsiteY88" fmla="*/ 147903 h 605804"/>
                  <a:gd name="connsiteX89" fmla="*/ 292078 w 469423"/>
                  <a:gd name="connsiteY89" fmla="*/ 150312 h 605804"/>
                  <a:gd name="connsiteX90" fmla="*/ 295573 w 469423"/>
                  <a:gd name="connsiteY90" fmla="*/ 155251 h 605804"/>
                  <a:gd name="connsiteX91" fmla="*/ 300634 w 469423"/>
                  <a:gd name="connsiteY91" fmla="*/ 165972 h 605804"/>
                  <a:gd name="connsiteX92" fmla="*/ 304249 w 469423"/>
                  <a:gd name="connsiteY92" fmla="*/ 187415 h 605804"/>
                  <a:gd name="connsiteX93" fmla="*/ 302080 w 469423"/>
                  <a:gd name="connsiteY93" fmla="*/ 206448 h 605804"/>
                  <a:gd name="connsiteX94" fmla="*/ 297019 w 469423"/>
                  <a:gd name="connsiteY94" fmla="*/ 222108 h 605804"/>
                  <a:gd name="connsiteX95" fmla="*/ 279425 w 469423"/>
                  <a:gd name="connsiteY95" fmla="*/ 250296 h 605804"/>
                  <a:gd name="connsiteX96" fmla="*/ 282437 w 469423"/>
                  <a:gd name="connsiteY96" fmla="*/ 218735 h 605804"/>
                  <a:gd name="connsiteX97" fmla="*/ 281353 w 469423"/>
                  <a:gd name="connsiteY97" fmla="*/ 189221 h 605804"/>
                  <a:gd name="connsiteX98" fmla="*/ 277135 w 469423"/>
                  <a:gd name="connsiteY98" fmla="*/ 175127 h 605804"/>
                  <a:gd name="connsiteX99" fmla="*/ 274002 w 469423"/>
                  <a:gd name="connsiteY99" fmla="*/ 168984 h 605804"/>
                  <a:gd name="connsiteX100" fmla="*/ 268699 w 469423"/>
                  <a:gd name="connsiteY100" fmla="*/ 162720 h 605804"/>
                  <a:gd name="connsiteX101" fmla="*/ 262915 w 469423"/>
                  <a:gd name="connsiteY101" fmla="*/ 154287 h 605804"/>
                  <a:gd name="connsiteX102" fmla="*/ 257613 w 469423"/>
                  <a:gd name="connsiteY102" fmla="*/ 142723 h 605804"/>
                  <a:gd name="connsiteX103" fmla="*/ 254600 w 469423"/>
                  <a:gd name="connsiteY103" fmla="*/ 121281 h 605804"/>
                  <a:gd name="connsiteX104" fmla="*/ 262072 w 469423"/>
                  <a:gd name="connsiteY104" fmla="*/ 86828 h 605804"/>
                  <a:gd name="connsiteX105" fmla="*/ 279425 w 469423"/>
                  <a:gd name="connsiteY105" fmla="*/ 58640 h 605804"/>
                  <a:gd name="connsiteX106" fmla="*/ 208400 w 469423"/>
                  <a:gd name="connsiteY106" fmla="*/ 0 h 605804"/>
                  <a:gd name="connsiteX107" fmla="*/ 205625 w 469423"/>
                  <a:gd name="connsiteY107" fmla="*/ 31550 h 605804"/>
                  <a:gd name="connsiteX108" fmla="*/ 206590 w 469423"/>
                  <a:gd name="connsiteY108" fmla="*/ 61293 h 605804"/>
                  <a:gd name="connsiteX109" fmla="*/ 210452 w 469423"/>
                  <a:gd name="connsiteY109" fmla="*/ 75622 h 605804"/>
                  <a:gd name="connsiteX110" fmla="*/ 212986 w 469423"/>
                  <a:gd name="connsiteY110" fmla="*/ 81162 h 605804"/>
                  <a:gd name="connsiteX111" fmla="*/ 218104 w 469423"/>
                  <a:gd name="connsiteY111" fmla="*/ 87813 h 605804"/>
                  <a:gd name="connsiteX112" fmla="*/ 218175 w 469423"/>
                  <a:gd name="connsiteY112" fmla="*/ 88026 h 605804"/>
                  <a:gd name="connsiteX113" fmla="*/ 219140 w 469423"/>
                  <a:gd name="connsiteY113" fmla="*/ 89230 h 605804"/>
                  <a:gd name="connsiteX114" fmla="*/ 221071 w 469423"/>
                  <a:gd name="connsiteY114" fmla="*/ 91638 h 605804"/>
                  <a:gd name="connsiteX115" fmla="*/ 224571 w 469423"/>
                  <a:gd name="connsiteY115" fmla="*/ 96575 h 605804"/>
                  <a:gd name="connsiteX116" fmla="*/ 229639 w 469423"/>
                  <a:gd name="connsiteY116" fmla="*/ 107292 h 605804"/>
                  <a:gd name="connsiteX117" fmla="*/ 233260 w 469423"/>
                  <a:gd name="connsiteY117" fmla="*/ 128727 h 605804"/>
                  <a:gd name="connsiteX118" fmla="*/ 231087 w 469423"/>
                  <a:gd name="connsiteY118" fmla="*/ 147753 h 605804"/>
                  <a:gd name="connsiteX119" fmla="*/ 226019 w 469423"/>
                  <a:gd name="connsiteY119" fmla="*/ 163407 h 605804"/>
                  <a:gd name="connsiteX120" fmla="*/ 208400 w 469423"/>
                  <a:gd name="connsiteY120" fmla="*/ 191585 h 605804"/>
                  <a:gd name="connsiteX121" fmla="*/ 211417 w 469423"/>
                  <a:gd name="connsiteY121" fmla="*/ 160035 h 605804"/>
                  <a:gd name="connsiteX122" fmla="*/ 210331 w 469423"/>
                  <a:gd name="connsiteY122" fmla="*/ 130413 h 605804"/>
                  <a:gd name="connsiteX123" fmla="*/ 206228 w 469423"/>
                  <a:gd name="connsiteY123" fmla="*/ 116444 h 605804"/>
                  <a:gd name="connsiteX124" fmla="*/ 202970 w 469423"/>
                  <a:gd name="connsiteY124" fmla="*/ 110303 h 605804"/>
                  <a:gd name="connsiteX125" fmla="*/ 197660 w 469423"/>
                  <a:gd name="connsiteY125" fmla="*/ 104041 h 605804"/>
                  <a:gd name="connsiteX126" fmla="*/ 191747 w 469423"/>
                  <a:gd name="connsiteY126" fmla="*/ 95612 h 605804"/>
                  <a:gd name="connsiteX127" fmla="*/ 186558 w 469423"/>
                  <a:gd name="connsiteY127" fmla="*/ 84052 h 605804"/>
                  <a:gd name="connsiteX128" fmla="*/ 183541 w 469423"/>
                  <a:gd name="connsiteY128" fmla="*/ 62617 h 605804"/>
                  <a:gd name="connsiteX129" fmla="*/ 191023 w 469423"/>
                  <a:gd name="connsiteY129" fmla="*/ 28178 h 605804"/>
                  <a:gd name="connsiteX130" fmla="*/ 208400 w 469423"/>
                  <a:gd name="connsiteY130" fmla="*/ 0 h 60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469423" h="605804">
                    <a:moveTo>
                      <a:pt x="420559" y="375428"/>
                    </a:moveTo>
                    <a:cubicBezTo>
                      <a:pt x="414573" y="375910"/>
                      <a:pt x="406945" y="377567"/>
                      <a:pt x="397778" y="380337"/>
                    </a:cubicBezTo>
                    <a:cubicBezTo>
                      <a:pt x="394763" y="408520"/>
                      <a:pt x="389215" y="439955"/>
                      <a:pt x="379324" y="469223"/>
                    </a:cubicBezTo>
                    <a:cubicBezTo>
                      <a:pt x="405980" y="455011"/>
                      <a:pt x="437098" y="423937"/>
                      <a:pt x="437339" y="391056"/>
                    </a:cubicBezTo>
                    <a:cubicBezTo>
                      <a:pt x="437339" y="386238"/>
                      <a:pt x="436736" y="379975"/>
                      <a:pt x="433479" y="377566"/>
                    </a:cubicBezTo>
                    <a:cubicBezTo>
                      <a:pt x="430886" y="375639"/>
                      <a:pt x="426544" y="374946"/>
                      <a:pt x="420559" y="375428"/>
                    </a:cubicBezTo>
                    <a:close/>
                    <a:moveTo>
                      <a:pt x="89735" y="334328"/>
                    </a:moveTo>
                    <a:cubicBezTo>
                      <a:pt x="89735" y="334328"/>
                      <a:pt x="102882" y="448748"/>
                      <a:pt x="121215" y="490902"/>
                    </a:cubicBezTo>
                    <a:cubicBezTo>
                      <a:pt x="139548" y="533177"/>
                      <a:pt x="180797" y="534502"/>
                      <a:pt x="180797" y="534502"/>
                    </a:cubicBezTo>
                    <a:cubicBezTo>
                      <a:pt x="180797" y="534502"/>
                      <a:pt x="143769" y="494154"/>
                      <a:pt x="135326" y="465609"/>
                    </a:cubicBezTo>
                    <a:cubicBezTo>
                      <a:pt x="126884" y="437185"/>
                      <a:pt x="89735" y="334328"/>
                      <a:pt x="89735" y="334328"/>
                    </a:cubicBezTo>
                    <a:close/>
                    <a:moveTo>
                      <a:pt x="414905" y="176187"/>
                    </a:moveTo>
                    <a:cubicBezTo>
                      <a:pt x="415267" y="176428"/>
                      <a:pt x="416714" y="177030"/>
                      <a:pt x="417076" y="177271"/>
                    </a:cubicBezTo>
                    <a:cubicBezTo>
                      <a:pt x="424675" y="180523"/>
                      <a:pt x="424554" y="187870"/>
                      <a:pt x="421297" y="195458"/>
                    </a:cubicBezTo>
                    <a:cubicBezTo>
                      <a:pt x="421177" y="195458"/>
                      <a:pt x="421177" y="195579"/>
                      <a:pt x="421177" y="195699"/>
                    </a:cubicBezTo>
                    <a:cubicBezTo>
                      <a:pt x="421177" y="195699"/>
                      <a:pt x="383305" y="280972"/>
                      <a:pt x="379807" y="289042"/>
                    </a:cubicBezTo>
                    <a:cubicBezTo>
                      <a:pt x="373535" y="295425"/>
                      <a:pt x="366901" y="304940"/>
                      <a:pt x="361956" y="314816"/>
                    </a:cubicBezTo>
                    <a:lnTo>
                      <a:pt x="400070" y="314816"/>
                    </a:lnTo>
                    <a:cubicBezTo>
                      <a:pt x="400552" y="323247"/>
                      <a:pt x="400552" y="334087"/>
                      <a:pt x="400070" y="346372"/>
                    </a:cubicBezTo>
                    <a:cubicBezTo>
                      <a:pt x="415749" y="342638"/>
                      <a:pt x="436977" y="340350"/>
                      <a:pt x="452415" y="351792"/>
                    </a:cubicBezTo>
                    <a:cubicBezTo>
                      <a:pt x="460255" y="357573"/>
                      <a:pt x="469542" y="369135"/>
                      <a:pt x="469422" y="391417"/>
                    </a:cubicBezTo>
                    <a:cubicBezTo>
                      <a:pt x="468939" y="450434"/>
                      <a:pt x="405377" y="502706"/>
                      <a:pt x="361836" y="508607"/>
                    </a:cubicBezTo>
                    <a:cubicBezTo>
                      <a:pt x="347121" y="535105"/>
                      <a:pt x="322275" y="565095"/>
                      <a:pt x="300082" y="565335"/>
                    </a:cubicBezTo>
                    <a:lnTo>
                      <a:pt x="300082" y="574971"/>
                    </a:lnTo>
                    <a:lnTo>
                      <a:pt x="469422" y="574971"/>
                    </a:lnTo>
                    <a:lnTo>
                      <a:pt x="469422" y="605804"/>
                    </a:lnTo>
                    <a:lnTo>
                      <a:pt x="0" y="605804"/>
                    </a:lnTo>
                    <a:lnTo>
                      <a:pt x="0" y="574971"/>
                    </a:lnTo>
                    <a:lnTo>
                      <a:pt x="162705" y="574971"/>
                    </a:lnTo>
                    <a:lnTo>
                      <a:pt x="162705" y="565335"/>
                    </a:lnTo>
                    <a:cubicBezTo>
                      <a:pt x="78518" y="558109"/>
                      <a:pt x="56446" y="372267"/>
                      <a:pt x="59582" y="314816"/>
                    </a:cubicBezTo>
                    <a:lnTo>
                      <a:pt x="213965" y="314816"/>
                    </a:lnTo>
                    <a:lnTo>
                      <a:pt x="216739" y="314816"/>
                    </a:lnTo>
                    <a:lnTo>
                      <a:pt x="346880" y="314816"/>
                    </a:lnTo>
                    <a:cubicBezTo>
                      <a:pt x="351704" y="302892"/>
                      <a:pt x="354720" y="288921"/>
                      <a:pt x="355323" y="278322"/>
                    </a:cubicBezTo>
                    <a:cubicBezTo>
                      <a:pt x="358941" y="270132"/>
                      <a:pt x="396813" y="184980"/>
                      <a:pt x="396813" y="184980"/>
                    </a:cubicBezTo>
                    <a:cubicBezTo>
                      <a:pt x="396813" y="184859"/>
                      <a:pt x="396813" y="184739"/>
                      <a:pt x="396934" y="184618"/>
                    </a:cubicBezTo>
                    <a:cubicBezTo>
                      <a:pt x="400190" y="177151"/>
                      <a:pt x="407306" y="172815"/>
                      <a:pt x="414905" y="176187"/>
                    </a:cubicBezTo>
                    <a:close/>
                    <a:moveTo>
                      <a:pt x="289307" y="146700"/>
                    </a:moveTo>
                    <a:lnTo>
                      <a:pt x="289668" y="147060"/>
                    </a:lnTo>
                    <a:lnTo>
                      <a:pt x="289668" y="147180"/>
                    </a:lnTo>
                    <a:lnTo>
                      <a:pt x="289517" y="147000"/>
                    </a:lnTo>
                    <a:close/>
                    <a:moveTo>
                      <a:pt x="289184" y="146576"/>
                    </a:moveTo>
                    <a:lnTo>
                      <a:pt x="289306" y="146698"/>
                    </a:lnTo>
                    <a:lnTo>
                      <a:pt x="289307" y="146700"/>
                    </a:lnTo>
                    <a:lnTo>
                      <a:pt x="289186" y="146578"/>
                    </a:lnTo>
                    <a:close/>
                    <a:moveTo>
                      <a:pt x="218054" y="87664"/>
                    </a:moveTo>
                    <a:cubicBezTo>
                      <a:pt x="218054" y="87785"/>
                      <a:pt x="218296" y="88026"/>
                      <a:pt x="218537" y="88266"/>
                    </a:cubicBezTo>
                    <a:lnTo>
                      <a:pt x="218175" y="87905"/>
                    </a:lnTo>
                    <a:lnTo>
                      <a:pt x="218104" y="87813"/>
                    </a:lnTo>
                    <a:close/>
                    <a:moveTo>
                      <a:pt x="150854" y="64708"/>
                    </a:moveTo>
                    <a:cubicBezTo>
                      <a:pt x="150854" y="64708"/>
                      <a:pt x="149288" y="78074"/>
                      <a:pt x="148083" y="96378"/>
                    </a:cubicBezTo>
                    <a:cubicBezTo>
                      <a:pt x="147721" y="105530"/>
                      <a:pt x="147480" y="115886"/>
                      <a:pt x="149047" y="126001"/>
                    </a:cubicBezTo>
                    <a:cubicBezTo>
                      <a:pt x="149770" y="131058"/>
                      <a:pt x="151095" y="136116"/>
                      <a:pt x="152903" y="140330"/>
                    </a:cubicBezTo>
                    <a:cubicBezTo>
                      <a:pt x="153626" y="142859"/>
                      <a:pt x="154711" y="144184"/>
                      <a:pt x="155434" y="145870"/>
                    </a:cubicBezTo>
                    <a:cubicBezTo>
                      <a:pt x="155916" y="147194"/>
                      <a:pt x="159049" y="150446"/>
                      <a:pt x="160736" y="152613"/>
                    </a:cubicBezTo>
                    <a:lnTo>
                      <a:pt x="161097" y="153095"/>
                    </a:lnTo>
                    <a:lnTo>
                      <a:pt x="161097" y="153185"/>
                    </a:lnTo>
                    <a:lnTo>
                      <a:pt x="160736" y="152734"/>
                    </a:lnTo>
                    <a:lnTo>
                      <a:pt x="160495" y="152493"/>
                    </a:lnTo>
                    <a:cubicBezTo>
                      <a:pt x="160615" y="152613"/>
                      <a:pt x="160736" y="152854"/>
                      <a:pt x="161097" y="153215"/>
                    </a:cubicBezTo>
                    <a:lnTo>
                      <a:pt x="161097" y="153185"/>
                    </a:lnTo>
                    <a:lnTo>
                      <a:pt x="161700" y="153938"/>
                    </a:lnTo>
                    <a:lnTo>
                      <a:pt x="163508" y="156346"/>
                    </a:lnTo>
                    <a:cubicBezTo>
                      <a:pt x="164713" y="158032"/>
                      <a:pt x="166038" y="159597"/>
                      <a:pt x="167002" y="161283"/>
                    </a:cubicBezTo>
                    <a:cubicBezTo>
                      <a:pt x="168810" y="164896"/>
                      <a:pt x="171100" y="168388"/>
                      <a:pt x="172184" y="172000"/>
                    </a:cubicBezTo>
                    <a:cubicBezTo>
                      <a:pt x="174835" y="179225"/>
                      <a:pt x="175679" y="186691"/>
                      <a:pt x="175679" y="193435"/>
                    </a:cubicBezTo>
                    <a:cubicBezTo>
                      <a:pt x="175920" y="200299"/>
                      <a:pt x="174715" y="206681"/>
                      <a:pt x="173510" y="212461"/>
                    </a:cubicBezTo>
                    <a:cubicBezTo>
                      <a:pt x="172305" y="218241"/>
                      <a:pt x="170377" y="223539"/>
                      <a:pt x="168448" y="228115"/>
                    </a:cubicBezTo>
                    <a:cubicBezTo>
                      <a:pt x="160736" y="246900"/>
                      <a:pt x="150975" y="256293"/>
                      <a:pt x="150975" y="256293"/>
                    </a:cubicBezTo>
                    <a:cubicBezTo>
                      <a:pt x="150975" y="256293"/>
                      <a:pt x="152662" y="242927"/>
                      <a:pt x="153988" y="224743"/>
                    </a:cubicBezTo>
                    <a:cubicBezTo>
                      <a:pt x="154349" y="215592"/>
                      <a:pt x="154470" y="205236"/>
                      <a:pt x="152782" y="195241"/>
                    </a:cubicBezTo>
                    <a:cubicBezTo>
                      <a:pt x="152300" y="190184"/>
                      <a:pt x="150372" y="185487"/>
                      <a:pt x="148685" y="181152"/>
                    </a:cubicBezTo>
                    <a:cubicBezTo>
                      <a:pt x="147962" y="178864"/>
                      <a:pt x="146396" y="177178"/>
                      <a:pt x="145432" y="175131"/>
                    </a:cubicBezTo>
                    <a:lnTo>
                      <a:pt x="140250" y="168749"/>
                    </a:lnTo>
                    <a:cubicBezTo>
                      <a:pt x="138201" y="165859"/>
                      <a:pt x="136635" y="164655"/>
                      <a:pt x="134345" y="160320"/>
                    </a:cubicBezTo>
                    <a:cubicBezTo>
                      <a:pt x="132055" y="156346"/>
                      <a:pt x="130007" y="152252"/>
                      <a:pt x="129163" y="148760"/>
                    </a:cubicBezTo>
                    <a:cubicBezTo>
                      <a:pt x="126271" y="141535"/>
                      <a:pt x="126271" y="134069"/>
                      <a:pt x="126030" y="127446"/>
                    </a:cubicBezTo>
                    <a:cubicBezTo>
                      <a:pt x="126271" y="113718"/>
                      <a:pt x="129645" y="102158"/>
                      <a:pt x="133501" y="92886"/>
                    </a:cubicBezTo>
                    <a:cubicBezTo>
                      <a:pt x="141214" y="74221"/>
                      <a:pt x="150854" y="64708"/>
                      <a:pt x="150854" y="64708"/>
                    </a:cubicBezTo>
                    <a:close/>
                    <a:moveTo>
                      <a:pt x="279425" y="58640"/>
                    </a:moveTo>
                    <a:cubicBezTo>
                      <a:pt x="279425" y="58640"/>
                      <a:pt x="277858" y="72011"/>
                      <a:pt x="276653" y="90201"/>
                    </a:cubicBezTo>
                    <a:cubicBezTo>
                      <a:pt x="276291" y="99477"/>
                      <a:pt x="276050" y="109837"/>
                      <a:pt x="277617" y="119955"/>
                    </a:cubicBezTo>
                    <a:cubicBezTo>
                      <a:pt x="278340" y="125015"/>
                      <a:pt x="279666" y="129954"/>
                      <a:pt x="281473" y="134291"/>
                    </a:cubicBezTo>
                    <a:cubicBezTo>
                      <a:pt x="282196" y="136820"/>
                      <a:pt x="283281" y="138145"/>
                      <a:pt x="284124" y="139832"/>
                    </a:cubicBezTo>
                    <a:lnTo>
                      <a:pt x="289184" y="146576"/>
                    </a:lnTo>
                    <a:lnTo>
                      <a:pt x="289065" y="146457"/>
                    </a:lnTo>
                    <a:lnTo>
                      <a:pt x="289517" y="147000"/>
                    </a:lnTo>
                    <a:lnTo>
                      <a:pt x="290150" y="147903"/>
                    </a:lnTo>
                    <a:lnTo>
                      <a:pt x="292078" y="150312"/>
                    </a:lnTo>
                    <a:cubicBezTo>
                      <a:pt x="293283" y="151999"/>
                      <a:pt x="294609" y="153444"/>
                      <a:pt x="295573" y="155251"/>
                    </a:cubicBezTo>
                    <a:cubicBezTo>
                      <a:pt x="297380" y="158865"/>
                      <a:pt x="299670" y="162238"/>
                      <a:pt x="300634" y="165972"/>
                    </a:cubicBezTo>
                    <a:cubicBezTo>
                      <a:pt x="303406" y="173200"/>
                      <a:pt x="304249" y="180669"/>
                      <a:pt x="304249" y="187415"/>
                    </a:cubicBezTo>
                    <a:cubicBezTo>
                      <a:pt x="304490" y="194281"/>
                      <a:pt x="303285" y="200665"/>
                      <a:pt x="302080" y="206448"/>
                    </a:cubicBezTo>
                    <a:cubicBezTo>
                      <a:pt x="300875" y="212230"/>
                      <a:pt x="298947" y="217530"/>
                      <a:pt x="297019" y="222108"/>
                    </a:cubicBezTo>
                    <a:cubicBezTo>
                      <a:pt x="289306" y="240900"/>
                      <a:pt x="279425" y="250296"/>
                      <a:pt x="279425" y="250296"/>
                    </a:cubicBezTo>
                    <a:cubicBezTo>
                      <a:pt x="279425" y="250296"/>
                      <a:pt x="281232" y="236925"/>
                      <a:pt x="282437" y="218735"/>
                    </a:cubicBezTo>
                    <a:cubicBezTo>
                      <a:pt x="282919" y="209580"/>
                      <a:pt x="283040" y="199220"/>
                      <a:pt x="281353" y="189221"/>
                    </a:cubicBezTo>
                    <a:cubicBezTo>
                      <a:pt x="280750" y="184162"/>
                      <a:pt x="278943" y="179464"/>
                      <a:pt x="277135" y="175127"/>
                    </a:cubicBezTo>
                    <a:cubicBezTo>
                      <a:pt x="276532" y="172839"/>
                      <a:pt x="274966" y="171152"/>
                      <a:pt x="274002" y="168984"/>
                    </a:cubicBezTo>
                    <a:lnTo>
                      <a:pt x="268699" y="162720"/>
                    </a:lnTo>
                    <a:cubicBezTo>
                      <a:pt x="266771" y="159829"/>
                      <a:pt x="265205" y="158624"/>
                      <a:pt x="262915" y="154287"/>
                    </a:cubicBezTo>
                    <a:cubicBezTo>
                      <a:pt x="260625" y="150312"/>
                      <a:pt x="258577" y="146216"/>
                      <a:pt x="257613" y="142723"/>
                    </a:cubicBezTo>
                    <a:cubicBezTo>
                      <a:pt x="254841" y="135495"/>
                      <a:pt x="254721" y="128026"/>
                      <a:pt x="254600" y="121281"/>
                    </a:cubicBezTo>
                    <a:cubicBezTo>
                      <a:pt x="254721" y="107789"/>
                      <a:pt x="258215" y="96104"/>
                      <a:pt x="262072" y="86828"/>
                    </a:cubicBezTo>
                    <a:cubicBezTo>
                      <a:pt x="269784" y="68157"/>
                      <a:pt x="279425" y="58640"/>
                      <a:pt x="279425" y="58640"/>
                    </a:cubicBezTo>
                    <a:close/>
                    <a:moveTo>
                      <a:pt x="208400" y="0"/>
                    </a:moveTo>
                    <a:cubicBezTo>
                      <a:pt x="208400" y="0"/>
                      <a:pt x="206831" y="13366"/>
                      <a:pt x="205625" y="31550"/>
                    </a:cubicBezTo>
                    <a:cubicBezTo>
                      <a:pt x="205263" y="40701"/>
                      <a:pt x="205021" y="51178"/>
                      <a:pt x="206590" y="61293"/>
                    </a:cubicBezTo>
                    <a:cubicBezTo>
                      <a:pt x="207193" y="66350"/>
                      <a:pt x="208642" y="71287"/>
                      <a:pt x="210452" y="75622"/>
                    </a:cubicBezTo>
                    <a:cubicBezTo>
                      <a:pt x="211176" y="78151"/>
                      <a:pt x="212262" y="79476"/>
                      <a:pt x="212986" y="81162"/>
                    </a:cubicBezTo>
                    <a:lnTo>
                      <a:pt x="218104" y="87813"/>
                    </a:lnTo>
                    <a:lnTo>
                      <a:pt x="218175" y="88026"/>
                    </a:lnTo>
                    <a:lnTo>
                      <a:pt x="219140" y="89230"/>
                    </a:lnTo>
                    <a:lnTo>
                      <a:pt x="221071" y="91638"/>
                    </a:lnTo>
                    <a:cubicBezTo>
                      <a:pt x="222278" y="93204"/>
                      <a:pt x="223605" y="94769"/>
                      <a:pt x="224571" y="96575"/>
                    </a:cubicBezTo>
                    <a:cubicBezTo>
                      <a:pt x="226381" y="100188"/>
                      <a:pt x="228553" y="103559"/>
                      <a:pt x="229639" y="107292"/>
                    </a:cubicBezTo>
                    <a:cubicBezTo>
                      <a:pt x="232415" y="114517"/>
                      <a:pt x="233260" y="121983"/>
                      <a:pt x="233260" y="128727"/>
                    </a:cubicBezTo>
                    <a:cubicBezTo>
                      <a:pt x="233501" y="135591"/>
                      <a:pt x="232294" y="141973"/>
                      <a:pt x="231087" y="147753"/>
                    </a:cubicBezTo>
                    <a:cubicBezTo>
                      <a:pt x="229760" y="153533"/>
                      <a:pt x="227950" y="158831"/>
                      <a:pt x="226019" y="163407"/>
                    </a:cubicBezTo>
                    <a:cubicBezTo>
                      <a:pt x="218175" y="182072"/>
                      <a:pt x="208400" y="191585"/>
                      <a:pt x="208400" y="191585"/>
                    </a:cubicBezTo>
                    <a:cubicBezTo>
                      <a:pt x="208400" y="191585"/>
                      <a:pt x="210210" y="178219"/>
                      <a:pt x="211417" y="160035"/>
                    </a:cubicBezTo>
                    <a:cubicBezTo>
                      <a:pt x="211900" y="150884"/>
                      <a:pt x="212020" y="140528"/>
                      <a:pt x="210331" y="130413"/>
                    </a:cubicBezTo>
                    <a:cubicBezTo>
                      <a:pt x="209728" y="125476"/>
                      <a:pt x="207917" y="120779"/>
                      <a:pt x="206228" y="116444"/>
                    </a:cubicBezTo>
                    <a:cubicBezTo>
                      <a:pt x="205504" y="114156"/>
                      <a:pt x="203935" y="112350"/>
                      <a:pt x="202970" y="110303"/>
                    </a:cubicBezTo>
                    <a:lnTo>
                      <a:pt x="197660" y="104041"/>
                    </a:lnTo>
                    <a:cubicBezTo>
                      <a:pt x="195729" y="101151"/>
                      <a:pt x="194160" y="99947"/>
                      <a:pt x="191747" y="95612"/>
                    </a:cubicBezTo>
                    <a:cubicBezTo>
                      <a:pt x="189575" y="91638"/>
                      <a:pt x="187523" y="87544"/>
                      <a:pt x="186558" y="84052"/>
                    </a:cubicBezTo>
                    <a:cubicBezTo>
                      <a:pt x="183782" y="76827"/>
                      <a:pt x="183662" y="69361"/>
                      <a:pt x="183541" y="62617"/>
                    </a:cubicBezTo>
                    <a:cubicBezTo>
                      <a:pt x="183662" y="49010"/>
                      <a:pt x="187161" y="37330"/>
                      <a:pt x="191023" y="28178"/>
                    </a:cubicBezTo>
                    <a:cubicBezTo>
                      <a:pt x="198746" y="9513"/>
                      <a:pt x="208400" y="0"/>
                      <a:pt x="208400" y="0"/>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62" name="组合 61">
              <a:extLst>
                <a:ext uri="{FF2B5EF4-FFF2-40B4-BE49-F238E27FC236}">
                  <a16:creationId xmlns:a16="http://schemas.microsoft.com/office/drawing/2014/main" id="{29DC6733-9640-3FDA-4CB5-0970BBE2CCB1}"/>
                </a:ext>
              </a:extLst>
            </p:cNvPr>
            <p:cNvGrpSpPr>
              <a:grpSpLocks/>
            </p:cNvGrpSpPr>
            <p:nvPr userDrawn="1"/>
          </p:nvGrpSpPr>
          <p:grpSpPr>
            <a:xfrm>
              <a:off x="6036066" y="3060957"/>
              <a:ext cx="803302" cy="803302"/>
              <a:chOff x="6613047" y="3393548"/>
              <a:chExt cx="1062394" cy="1062394"/>
            </a:xfrm>
          </p:grpSpPr>
          <p:sp>
            <p:nvSpPr>
              <p:cNvPr id="63" name="î$ḷïďê">
                <a:extLst>
                  <a:ext uri="{FF2B5EF4-FFF2-40B4-BE49-F238E27FC236}">
                    <a16:creationId xmlns:a16="http://schemas.microsoft.com/office/drawing/2014/main" id="{D8A97EEE-1C6F-9AA9-B459-0A35D79693F4}"/>
                  </a:ext>
                </a:extLst>
              </p:cNvPr>
              <p:cNvSpPr/>
              <p:nvPr/>
            </p:nvSpPr>
            <p:spPr>
              <a:xfrm>
                <a:off x="6613047" y="3393548"/>
                <a:ext cx="1062394" cy="1062394"/>
              </a:xfrm>
              <a:prstGeom prst="ellipse">
                <a:avLst/>
              </a:prstGeom>
              <a:solidFill>
                <a:schemeClr val="accent1"/>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mn-ea"/>
                  <a:ea typeface="+mn-ea"/>
                </a:endParaRPr>
              </a:p>
            </p:txBody>
          </p:sp>
          <p:sp>
            <p:nvSpPr>
              <p:cNvPr id="64" name="íSļiḋe">
                <a:extLst>
                  <a:ext uri="{FF2B5EF4-FFF2-40B4-BE49-F238E27FC236}">
                    <a16:creationId xmlns:a16="http://schemas.microsoft.com/office/drawing/2014/main" id="{13F0461E-77C8-EC19-410B-B180CE25E4C3}"/>
                  </a:ext>
                </a:extLst>
              </p:cNvPr>
              <p:cNvSpPr/>
              <p:nvPr/>
            </p:nvSpPr>
            <p:spPr bwMode="auto">
              <a:xfrm>
                <a:off x="6848752" y="3629253"/>
                <a:ext cx="590984" cy="59098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grpSp>
        <p:nvGrpSpPr>
          <p:cNvPr id="71" name="组合 70">
            <a:extLst>
              <a:ext uri="{FF2B5EF4-FFF2-40B4-BE49-F238E27FC236}">
                <a16:creationId xmlns:a16="http://schemas.microsoft.com/office/drawing/2014/main" id="{E7D9686F-E9D4-3BA3-5732-7422B88D1A20}"/>
              </a:ext>
            </a:extLst>
          </p:cNvPr>
          <p:cNvGrpSpPr/>
          <p:nvPr userDrawn="1"/>
        </p:nvGrpSpPr>
        <p:grpSpPr>
          <a:xfrm>
            <a:off x="487252" y="1140618"/>
            <a:ext cx="11220096" cy="5337069"/>
            <a:chOff x="471396" y="1140618"/>
            <a:chExt cx="11220096" cy="5337069"/>
          </a:xfrm>
        </p:grpSpPr>
        <p:sp>
          <p:nvSpPr>
            <p:cNvPr id="14" name="íṥ1iḑé">
              <a:extLst>
                <a:ext uri="{FF2B5EF4-FFF2-40B4-BE49-F238E27FC236}">
                  <a16:creationId xmlns:a16="http://schemas.microsoft.com/office/drawing/2014/main" id="{2260D51A-1DF1-8D0B-0B15-CAEFADC5F489}"/>
                </a:ext>
              </a:extLst>
            </p:cNvPr>
            <p:cNvSpPr txBox="1">
              <a:spLocks/>
            </p:cNvSpPr>
            <p:nvPr userDrawn="1"/>
          </p:nvSpPr>
          <p:spPr>
            <a:xfrm>
              <a:off x="471396" y="1140618"/>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整体</a:t>
              </a:r>
              <a:endParaRPr lang="en-US" altLang="zh-CN" sz="1600" b="1" i="0" dirty="0">
                <a:solidFill>
                  <a:schemeClr val="bg1"/>
                </a:solidFill>
                <a:latin typeface="+mn-ea"/>
                <a:ea typeface="+mn-ea"/>
              </a:endParaRPr>
            </a:p>
          </p:txBody>
        </p:sp>
        <p:sp>
          <p:nvSpPr>
            <p:cNvPr id="68" name="íṥ1iḑé">
              <a:extLst>
                <a:ext uri="{FF2B5EF4-FFF2-40B4-BE49-F238E27FC236}">
                  <a16:creationId xmlns:a16="http://schemas.microsoft.com/office/drawing/2014/main" id="{34786404-464D-F6DA-6525-D7B662F4944E}"/>
                </a:ext>
              </a:extLst>
            </p:cNvPr>
            <p:cNvSpPr txBox="1">
              <a:spLocks/>
            </p:cNvSpPr>
            <p:nvPr userDrawn="1"/>
          </p:nvSpPr>
          <p:spPr>
            <a:xfrm>
              <a:off x="11314107" y="1140618"/>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人</a:t>
              </a:r>
              <a:endParaRPr lang="en-US" altLang="zh-CN" sz="1600" b="1" i="0" dirty="0">
                <a:solidFill>
                  <a:schemeClr val="bg1"/>
                </a:solidFill>
                <a:latin typeface="+mn-ea"/>
                <a:ea typeface="+mn-ea"/>
              </a:endParaRPr>
            </a:p>
          </p:txBody>
        </p:sp>
        <p:sp>
          <p:nvSpPr>
            <p:cNvPr id="69" name="íṥ1iḑé">
              <a:extLst>
                <a:ext uri="{FF2B5EF4-FFF2-40B4-BE49-F238E27FC236}">
                  <a16:creationId xmlns:a16="http://schemas.microsoft.com/office/drawing/2014/main" id="{538FB236-5572-B097-5E23-536D9394CCEB}"/>
                </a:ext>
              </a:extLst>
            </p:cNvPr>
            <p:cNvSpPr txBox="1">
              <a:spLocks/>
            </p:cNvSpPr>
            <p:nvPr userDrawn="1"/>
          </p:nvSpPr>
          <p:spPr>
            <a:xfrm>
              <a:off x="471396" y="4044140"/>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货</a:t>
              </a:r>
              <a:endParaRPr lang="en-US" altLang="zh-CN" sz="1600" b="1" i="0" dirty="0">
                <a:solidFill>
                  <a:schemeClr val="bg1"/>
                </a:solidFill>
                <a:latin typeface="+mn-ea"/>
                <a:ea typeface="+mn-ea"/>
              </a:endParaRPr>
            </a:p>
          </p:txBody>
        </p:sp>
        <p:sp>
          <p:nvSpPr>
            <p:cNvPr id="70" name="íṥ1iḑé">
              <a:extLst>
                <a:ext uri="{FF2B5EF4-FFF2-40B4-BE49-F238E27FC236}">
                  <a16:creationId xmlns:a16="http://schemas.microsoft.com/office/drawing/2014/main" id="{370930A8-EC7E-0E15-5CF8-C95686FE6745}"/>
                </a:ext>
              </a:extLst>
            </p:cNvPr>
            <p:cNvSpPr txBox="1">
              <a:spLocks/>
            </p:cNvSpPr>
            <p:nvPr userDrawn="1"/>
          </p:nvSpPr>
          <p:spPr>
            <a:xfrm>
              <a:off x="11314107" y="4044140"/>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场</a:t>
              </a:r>
              <a:endParaRPr lang="en-US" altLang="zh-CN" sz="1600" b="1" i="0" dirty="0">
                <a:solidFill>
                  <a:schemeClr val="bg1"/>
                </a:solidFill>
                <a:latin typeface="+mn-ea"/>
                <a:ea typeface="+mn-ea"/>
              </a:endParaRPr>
            </a:p>
          </p:txBody>
        </p:sp>
      </p:grpSp>
      <p:sp>
        <p:nvSpPr>
          <p:cNvPr id="74" name="标题 1">
            <a:extLst>
              <a:ext uri="{FF2B5EF4-FFF2-40B4-BE49-F238E27FC236}">
                <a16:creationId xmlns:a16="http://schemas.microsoft.com/office/drawing/2014/main" id="{46A50606-25CF-B0E9-B9CC-C23E9DA28899}"/>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Tree>
    <p:extLst>
      <p:ext uri="{BB962C8B-B14F-4D97-AF65-F5344CB8AC3E}">
        <p14:creationId xmlns:p14="http://schemas.microsoft.com/office/powerpoint/2010/main" val="30706989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第一章Summary">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1"/>
            <a:ext cx="9433127" cy="544014"/>
          </a:xfrm>
          <a:prstGeom prst="rect">
            <a:avLst/>
          </a:prstGeom>
        </p:spPr>
        <p:txBody>
          <a:bodyPr anchor="ctr"/>
          <a:lstStyle>
            <a:lvl1pPr>
              <a:defRPr sz="2800">
                <a:latin typeface="+mn-ea"/>
                <a:ea typeface="+mn-ea"/>
              </a:defRPr>
            </a:lvl1pPr>
          </a:lstStyle>
          <a:p>
            <a:endParaRPr lang="zh-CN" altLang="en-US" dirty="0"/>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Tree>
    <p:extLst>
      <p:ext uri="{BB962C8B-B14F-4D97-AF65-F5344CB8AC3E}">
        <p14:creationId xmlns:p14="http://schemas.microsoft.com/office/powerpoint/2010/main" val="13718811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14E528F0-CA60-48AF-8D3A-99F3A598D45E}"/>
              </a:ext>
            </a:extLst>
          </p:cNvPr>
          <p:cNvGrpSpPr/>
          <p:nvPr userDrawn="1"/>
        </p:nvGrpSpPr>
        <p:grpSpPr>
          <a:xfrm>
            <a:off x="733651" y="466249"/>
            <a:ext cx="4250344" cy="769441"/>
            <a:chOff x="733651" y="466249"/>
            <a:chExt cx="4250344" cy="769441"/>
          </a:xfrm>
        </p:grpSpPr>
        <p:sp>
          <p:nvSpPr>
            <p:cNvPr id="4" name="文本框 3">
              <a:extLst>
                <a:ext uri="{FF2B5EF4-FFF2-40B4-BE49-F238E27FC236}">
                  <a16:creationId xmlns:a16="http://schemas.microsoft.com/office/drawing/2014/main" id="{54ABF949-3DB5-402D-97C3-8E3A657A77B5}"/>
                </a:ext>
              </a:extLst>
            </p:cNvPr>
            <p:cNvSpPr txBox="1"/>
            <p:nvPr/>
          </p:nvSpPr>
          <p:spPr>
            <a:xfrm>
              <a:off x="733651" y="466249"/>
              <a:ext cx="2957513" cy="769441"/>
            </a:xfrm>
            <a:prstGeom prst="rect">
              <a:avLst/>
            </a:prstGeom>
            <a:noFill/>
          </p:spPr>
          <p:txBody>
            <a:bodyPr wrap="square" rtlCol="0">
              <a:spAutoFit/>
            </a:bodyPr>
            <a:lstStyle/>
            <a:p>
              <a:r>
                <a:rPr lang="zh-CN" altLang="en-US" sz="4400" b="1" dirty="0"/>
                <a:t>目录</a:t>
              </a:r>
              <a:endParaRPr lang="en-US" altLang="zh-CN" sz="4400" b="1" dirty="0"/>
            </a:p>
          </p:txBody>
        </p:sp>
        <p:sp>
          <p:nvSpPr>
            <p:cNvPr id="5" name="文本框 4">
              <a:extLst>
                <a:ext uri="{FF2B5EF4-FFF2-40B4-BE49-F238E27FC236}">
                  <a16:creationId xmlns:a16="http://schemas.microsoft.com/office/drawing/2014/main" id="{46BAC763-DA06-4D04-9694-1F2A088D6F0D}"/>
                </a:ext>
              </a:extLst>
            </p:cNvPr>
            <p:cNvSpPr txBox="1"/>
            <p:nvPr/>
          </p:nvSpPr>
          <p:spPr>
            <a:xfrm>
              <a:off x="2026482" y="527803"/>
              <a:ext cx="2957513" cy="646331"/>
            </a:xfrm>
            <a:prstGeom prst="rect">
              <a:avLst/>
            </a:prstGeom>
            <a:noFill/>
          </p:spPr>
          <p:txBody>
            <a:bodyPr wrap="square" rtlCol="0">
              <a:spAutoFit/>
            </a:bodyPr>
            <a:lstStyle/>
            <a:p>
              <a:r>
                <a:rPr lang="en-US" dirty="0">
                  <a:latin typeface="+mn-ea"/>
                  <a:ea typeface="+mn-ea"/>
                </a:rPr>
                <a:t>TABLE OF </a:t>
              </a:r>
            </a:p>
            <a:p>
              <a:r>
                <a:rPr lang="en-US" dirty="0">
                  <a:latin typeface="+mn-ea"/>
                  <a:ea typeface="+mn-ea"/>
                </a:rPr>
                <a:t>CONTENTS</a:t>
              </a:r>
            </a:p>
          </p:txBody>
        </p:sp>
      </p:grpSp>
      <p:grpSp>
        <p:nvGrpSpPr>
          <p:cNvPr id="6" name="组合 5">
            <a:extLst>
              <a:ext uri="{FF2B5EF4-FFF2-40B4-BE49-F238E27FC236}">
                <a16:creationId xmlns:a16="http://schemas.microsoft.com/office/drawing/2014/main" id="{5EF37AB7-6D74-4A72-AD52-5208261669A9}"/>
              </a:ext>
            </a:extLst>
          </p:cNvPr>
          <p:cNvGrpSpPr/>
          <p:nvPr userDrawn="1"/>
        </p:nvGrpSpPr>
        <p:grpSpPr>
          <a:xfrm>
            <a:off x="1116437" y="1853816"/>
            <a:ext cx="9959126" cy="3875020"/>
            <a:chOff x="1529832" y="1834566"/>
            <a:chExt cx="9959126" cy="3875020"/>
          </a:xfrm>
        </p:grpSpPr>
        <p:grpSp>
          <p:nvGrpSpPr>
            <p:cNvPr id="7" name="组合 6">
              <a:extLst>
                <a:ext uri="{FF2B5EF4-FFF2-40B4-BE49-F238E27FC236}">
                  <a16:creationId xmlns:a16="http://schemas.microsoft.com/office/drawing/2014/main" id="{BEE28223-4246-448D-96AC-98C98C4DFED9}"/>
                </a:ext>
              </a:extLst>
            </p:cNvPr>
            <p:cNvGrpSpPr/>
            <p:nvPr/>
          </p:nvGrpSpPr>
          <p:grpSpPr>
            <a:xfrm>
              <a:off x="1529832" y="1834567"/>
              <a:ext cx="2878358" cy="3863083"/>
              <a:chOff x="1529832" y="1834567"/>
              <a:chExt cx="2878358" cy="3863083"/>
            </a:xfrm>
          </p:grpSpPr>
          <p:pic>
            <p:nvPicPr>
              <p:cNvPr id="19" name="图片 18">
                <a:extLst>
                  <a:ext uri="{FF2B5EF4-FFF2-40B4-BE49-F238E27FC236}">
                    <a16:creationId xmlns:a16="http://schemas.microsoft.com/office/drawing/2014/main" id="{9E6BA8AE-88E2-430D-BC2F-257AC0E72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634" y="1846503"/>
                <a:ext cx="2680574" cy="2864976"/>
              </a:xfrm>
              <a:prstGeom prst="rect">
                <a:avLst/>
              </a:prstGeom>
            </p:spPr>
          </p:pic>
          <p:sp>
            <p:nvSpPr>
              <p:cNvPr id="20" name="矩形 19">
                <a:extLst>
                  <a:ext uri="{FF2B5EF4-FFF2-40B4-BE49-F238E27FC236}">
                    <a16:creationId xmlns:a16="http://schemas.microsoft.com/office/drawing/2014/main" id="{6AEC172B-B033-46B9-BA5A-95338F0D1E3E}"/>
                  </a:ext>
                </a:extLst>
              </p:cNvPr>
              <p:cNvSpPr/>
              <p:nvPr/>
            </p:nvSpPr>
            <p:spPr>
              <a:xfrm>
                <a:off x="1726635" y="1834567"/>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sp>
            <p:nvSpPr>
              <p:cNvPr id="22" name="文本框 21">
                <a:extLst>
                  <a:ext uri="{FF2B5EF4-FFF2-40B4-BE49-F238E27FC236}">
                    <a16:creationId xmlns:a16="http://schemas.microsoft.com/office/drawing/2014/main" id="{51294A94-3F3C-424A-A38D-9DA84DBC52C9}"/>
                  </a:ext>
                </a:extLst>
              </p:cNvPr>
              <p:cNvSpPr txBox="1"/>
              <p:nvPr/>
            </p:nvSpPr>
            <p:spPr>
              <a:xfrm>
                <a:off x="1529832" y="4899188"/>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01</a:t>
                </a:r>
              </a:p>
            </p:txBody>
          </p:sp>
        </p:grpSp>
        <p:grpSp>
          <p:nvGrpSpPr>
            <p:cNvPr id="8" name="组合 7">
              <a:extLst>
                <a:ext uri="{FF2B5EF4-FFF2-40B4-BE49-F238E27FC236}">
                  <a16:creationId xmlns:a16="http://schemas.microsoft.com/office/drawing/2014/main" id="{64375F0B-86C3-4952-AFE0-0EA6A1FEF7E2}"/>
                </a:ext>
              </a:extLst>
            </p:cNvPr>
            <p:cNvGrpSpPr/>
            <p:nvPr/>
          </p:nvGrpSpPr>
          <p:grpSpPr>
            <a:xfrm>
              <a:off x="8610600" y="1834566"/>
              <a:ext cx="2878358" cy="3863083"/>
              <a:chOff x="4680576" y="1834564"/>
              <a:chExt cx="2878358" cy="3863083"/>
            </a:xfrm>
          </p:grpSpPr>
          <p:pic>
            <p:nvPicPr>
              <p:cNvPr id="15" name="图片 14">
                <a:extLst>
                  <a:ext uri="{FF2B5EF4-FFF2-40B4-BE49-F238E27FC236}">
                    <a16:creationId xmlns:a16="http://schemas.microsoft.com/office/drawing/2014/main" id="{F8BC4B49-39DD-4AC5-B08E-E8810B0764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8028" y="1846502"/>
                <a:ext cx="2676373" cy="2864976"/>
              </a:xfrm>
              <a:prstGeom prst="rect">
                <a:avLst/>
              </a:prstGeom>
            </p:spPr>
          </p:pic>
          <p:sp>
            <p:nvSpPr>
              <p:cNvPr id="16" name="矩形 15">
                <a:extLst>
                  <a:ext uri="{FF2B5EF4-FFF2-40B4-BE49-F238E27FC236}">
                    <a16:creationId xmlns:a16="http://schemas.microsoft.com/office/drawing/2014/main" id="{4E0FEF20-CFC9-4D9B-A221-BC3D45E469F4}"/>
                  </a:ext>
                </a:extLst>
              </p:cNvPr>
              <p:cNvSpPr/>
              <p:nvPr/>
            </p:nvSpPr>
            <p:spPr>
              <a:xfrm>
                <a:off x="4877379" y="1834564"/>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sp>
            <p:nvSpPr>
              <p:cNvPr id="18" name="文本框 17">
                <a:extLst>
                  <a:ext uri="{FF2B5EF4-FFF2-40B4-BE49-F238E27FC236}">
                    <a16:creationId xmlns:a16="http://schemas.microsoft.com/office/drawing/2014/main" id="{DD312A76-2AE6-4D5A-8327-1E7963088BBC}"/>
                  </a:ext>
                </a:extLst>
              </p:cNvPr>
              <p:cNvSpPr txBox="1"/>
              <p:nvPr/>
            </p:nvSpPr>
            <p:spPr>
              <a:xfrm>
                <a:off x="4680576" y="4899185"/>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03</a:t>
                </a:r>
              </a:p>
            </p:txBody>
          </p:sp>
        </p:grpSp>
        <p:grpSp>
          <p:nvGrpSpPr>
            <p:cNvPr id="9" name="组合 8">
              <a:extLst>
                <a:ext uri="{FF2B5EF4-FFF2-40B4-BE49-F238E27FC236}">
                  <a16:creationId xmlns:a16="http://schemas.microsoft.com/office/drawing/2014/main" id="{59853BEB-88AC-4D33-B7A1-402D3473D06E}"/>
                </a:ext>
              </a:extLst>
            </p:cNvPr>
            <p:cNvGrpSpPr/>
            <p:nvPr/>
          </p:nvGrpSpPr>
          <p:grpSpPr>
            <a:xfrm>
              <a:off x="5070216" y="1846503"/>
              <a:ext cx="2878358" cy="3863083"/>
              <a:chOff x="7783810" y="1834563"/>
              <a:chExt cx="2878358" cy="3863083"/>
            </a:xfrm>
          </p:grpSpPr>
          <p:sp>
            <p:nvSpPr>
              <p:cNvPr id="10" name="文本框 9">
                <a:extLst>
                  <a:ext uri="{FF2B5EF4-FFF2-40B4-BE49-F238E27FC236}">
                    <a16:creationId xmlns:a16="http://schemas.microsoft.com/office/drawing/2014/main" id="{BA203ABC-D5B5-4096-9B53-BE87B27CB2BE}"/>
                  </a:ext>
                </a:extLst>
              </p:cNvPr>
              <p:cNvSpPr txBox="1"/>
              <p:nvPr/>
            </p:nvSpPr>
            <p:spPr>
              <a:xfrm>
                <a:off x="7783810" y="4899184"/>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02</a:t>
                </a:r>
              </a:p>
            </p:txBody>
          </p:sp>
          <p:grpSp>
            <p:nvGrpSpPr>
              <p:cNvPr id="11" name="组合 10">
                <a:extLst>
                  <a:ext uri="{FF2B5EF4-FFF2-40B4-BE49-F238E27FC236}">
                    <a16:creationId xmlns:a16="http://schemas.microsoft.com/office/drawing/2014/main" id="{09B3DEFB-E4E0-4865-AF57-CABE6AACABE0}"/>
                  </a:ext>
                </a:extLst>
              </p:cNvPr>
              <p:cNvGrpSpPr/>
              <p:nvPr/>
            </p:nvGrpSpPr>
            <p:grpSpPr>
              <a:xfrm>
                <a:off x="7980612" y="1834563"/>
                <a:ext cx="2681556" cy="3863083"/>
                <a:chOff x="7980612" y="1834563"/>
                <a:chExt cx="2681556" cy="3863083"/>
              </a:xfrm>
            </p:grpSpPr>
            <p:pic>
              <p:nvPicPr>
                <p:cNvPr id="12" name="Picture 2" descr="咖啡师用倒咖啡的方法制作滴咖啡。把水壶里的水倒进过滤咖啡机图片素材">
                  <a:extLst>
                    <a:ext uri="{FF2B5EF4-FFF2-40B4-BE49-F238E27FC236}">
                      <a16:creationId xmlns:a16="http://schemas.microsoft.com/office/drawing/2014/main" id="{CA9EA83A-347E-4D05-BD91-F6AE2781CD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7640"/>
                <a:stretch/>
              </p:blipFill>
              <p:spPr bwMode="auto">
                <a:xfrm>
                  <a:off x="7980612" y="1846502"/>
                  <a:ext cx="2681555" cy="2864976"/>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EE513A13-B676-4FE8-9127-6920A2119504}"/>
                    </a:ext>
                  </a:extLst>
                </p:cNvPr>
                <p:cNvSpPr/>
                <p:nvPr/>
              </p:nvSpPr>
              <p:spPr>
                <a:xfrm>
                  <a:off x="7980613" y="1834563"/>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grpSp>
        </p:grpSp>
      </p:grpSp>
      <p:sp>
        <p:nvSpPr>
          <p:cNvPr id="23" name="标题 1">
            <a:extLst>
              <a:ext uri="{FF2B5EF4-FFF2-40B4-BE49-F238E27FC236}">
                <a16:creationId xmlns:a16="http://schemas.microsoft.com/office/drawing/2014/main" id="{F9894D49-08E4-4C20-A718-D4F2C0A5642F}"/>
              </a:ext>
            </a:extLst>
          </p:cNvPr>
          <p:cNvSpPr>
            <a:spLocks noGrp="1"/>
          </p:cNvSpPr>
          <p:nvPr>
            <p:ph type="title"/>
          </p:nvPr>
        </p:nvSpPr>
        <p:spPr>
          <a:xfrm>
            <a:off x="2127861" y="5033209"/>
            <a:ext cx="1772807" cy="344756"/>
          </a:xfrm>
          <a:prstGeom prst="rect">
            <a:avLst/>
          </a:prstGeom>
        </p:spPr>
        <p:txBody>
          <a:bodyPr anchor="ctr"/>
          <a:lstStyle>
            <a:lvl1pPr algn="ctr">
              <a:defRPr sz="2000"/>
            </a:lvl1pPr>
          </a:lstStyle>
          <a:p>
            <a:r>
              <a:rPr lang="zh-CN" altLang="en-US" dirty="0"/>
              <a:t>单击此处编辑母版标题样式</a:t>
            </a:r>
          </a:p>
        </p:txBody>
      </p:sp>
      <p:sp>
        <p:nvSpPr>
          <p:cNvPr id="30" name="文本占位符 29">
            <a:extLst>
              <a:ext uri="{FF2B5EF4-FFF2-40B4-BE49-F238E27FC236}">
                <a16:creationId xmlns:a16="http://schemas.microsoft.com/office/drawing/2014/main" id="{CA620718-AB7C-46FB-BAF8-0E640FF7709E}"/>
              </a:ext>
            </a:extLst>
          </p:cNvPr>
          <p:cNvSpPr>
            <a:spLocks noGrp="1"/>
          </p:cNvSpPr>
          <p:nvPr>
            <p:ph type="body" sz="quarter" idx="10"/>
          </p:nvPr>
        </p:nvSpPr>
        <p:spPr>
          <a:xfrm>
            <a:off x="5769072" y="5045579"/>
            <a:ext cx="1638725" cy="320016"/>
          </a:xfrm>
          <a:prstGeom prst="rect">
            <a:avLst/>
          </a:prstGeom>
        </p:spPr>
        <p:txBody>
          <a:bodyPr anchor="ct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编辑母版文本样式</a:t>
            </a:r>
          </a:p>
        </p:txBody>
      </p:sp>
      <p:sp>
        <p:nvSpPr>
          <p:cNvPr id="31" name="文本占位符 29">
            <a:extLst>
              <a:ext uri="{FF2B5EF4-FFF2-40B4-BE49-F238E27FC236}">
                <a16:creationId xmlns:a16="http://schemas.microsoft.com/office/drawing/2014/main" id="{5594D6A7-4A15-4B17-90F4-FF99F1CF0468}"/>
              </a:ext>
            </a:extLst>
          </p:cNvPr>
          <p:cNvSpPr>
            <a:spLocks noGrp="1"/>
          </p:cNvSpPr>
          <p:nvPr>
            <p:ph type="body" sz="quarter" idx="11"/>
          </p:nvPr>
        </p:nvSpPr>
        <p:spPr>
          <a:xfrm>
            <a:off x="9306046" y="5054166"/>
            <a:ext cx="1678329" cy="302842"/>
          </a:xfrm>
          <a:prstGeom prst="rect">
            <a:avLst/>
          </a:prstGeom>
        </p:spPr>
        <p:txBody>
          <a:bodyPr anchor="ct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编辑母版文本样式</a:t>
            </a:r>
          </a:p>
        </p:txBody>
      </p:sp>
      <p:grpSp>
        <p:nvGrpSpPr>
          <p:cNvPr id="32" name="组合 31">
            <a:extLst>
              <a:ext uri="{FF2B5EF4-FFF2-40B4-BE49-F238E27FC236}">
                <a16:creationId xmlns:a16="http://schemas.microsoft.com/office/drawing/2014/main" id="{C49AA2E8-9BC1-4B1D-B270-FF5EDA9FB52D}"/>
              </a:ext>
            </a:extLst>
          </p:cNvPr>
          <p:cNvGrpSpPr/>
          <p:nvPr userDrawn="1"/>
        </p:nvGrpSpPr>
        <p:grpSpPr>
          <a:xfrm>
            <a:off x="9112151" y="149813"/>
            <a:ext cx="3079850" cy="336324"/>
            <a:chOff x="8461793" y="155601"/>
            <a:chExt cx="3687147" cy="402641"/>
          </a:xfrm>
        </p:grpSpPr>
        <p:grpSp>
          <p:nvGrpSpPr>
            <p:cNvPr id="33" name="组合 32">
              <a:extLst>
                <a:ext uri="{FF2B5EF4-FFF2-40B4-BE49-F238E27FC236}">
                  <a16:creationId xmlns:a16="http://schemas.microsoft.com/office/drawing/2014/main" id="{34225884-9250-4BE1-BC2C-0606879FEF26}"/>
                </a:ext>
              </a:extLst>
            </p:cNvPr>
            <p:cNvGrpSpPr/>
            <p:nvPr userDrawn="1"/>
          </p:nvGrpSpPr>
          <p:grpSpPr>
            <a:xfrm>
              <a:off x="10416175" y="155601"/>
              <a:ext cx="1732765" cy="380364"/>
              <a:chOff x="10416175" y="155601"/>
              <a:chExt cx="1732765" cy="380364"/>
            </a:xfrm>
          </p:grpSpPr>
          <p:grpSp>
            <p:nvGrpSpPr>
              <p:cNvPr id="35" name="组合 34">
                <a:extLst>
                  <a:ext uri="{FF2B5EF4-FFF2-40B4-BE49-F238E27FC236}">
                    <a16:creationId xmlns:a16="http://schemas.microsoft.com/office/drawing/2014/main" id="{378320F7-DBAF-4915-9008-78F1661C8BF3}"/>
                  </a:ext>
                </a:extLst>
              </p:cNvPr>
              <p:cNvGrpSpPr/>
              <p:nvPr userDrawn="1"/>
            </p:nvGrpSpPr>
            <p:grpSpPr>
              <a:xfrm>
                <a:off x="10501419" y="313894"/>
                <a:ext cx="95342" cy="95342"/>
                <a:chOff x="10825120" y="313894"/>
                <a:chExt cx="95342" cy="95342"/>
              </a:xfrm>
            </p:grpSpPr>
            <p:cxnSp>
              <p:nvCxnSpPr>
                <p:cNvPr id="37" name="直线连接符 38">
                  <a:extLst>
                    <a:ext uri="{FF2B5EF4-FFF2-40B4-BE49-F238E27FC236}">
                      <a16:creationId xmlns:a16="http://schemas.microsoft.com/office/drawing/2014/main" id="{D4D4D174-0876-41B7-995B-CC8343BD31F7}"/>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38" name="直线连接符 39">
                  <a:extLst>
                    <a:ext uri="{FF2B5EF4-FFF2-40B4-BE49-F238E27FC236}">
                      <a16:creationId xmlns:a16="http://schemas.microsoft.com/office/drawing/2014/main" id="{A16A6A79-1AC6-4754-B9F3-8BD017054519}"/>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36" name="图片 35">
                <a:extLst>
                  <a:ext uri="{FF2B5EF4-FFF2-40B4-BE49-F238E27FC236}">
                    <a16:creationId xmlns:a16="http://schemas.microsoft.com/office/drawing/2014/main" id="{BDA9142E-27B3-43CD-9058-98F5AD53639A}"/>
                  </a:ext>
                </a:extLst>
              </p:cNvPr>
              <p:cNvPicPr>
                <a:picLocks noChangeAspect="1"/>
              </p:cNvPicPr>
              <p:nvPr userDrawn="1"/>
            </p:nvPicPr>
            <p:blipFill>
              <a:blip r:embed="rId5">
                <a:extLst>
                  <a:ext uri="{BEBA8EAE-BF5A-486C-A8C5-ECC9F3942E4B}">
                    <a14:imgProps xmlns:a14="http://schemas.microsoft.com/office/drawing/2010/main">
                      <a14:imgLayer r:embed="rId6">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34" name="图片 33" descr="文本&#10;&#10;中度可信度描述已自动生成">
              <a:extLst>
                <a:ext uri="{FF2B5EF4-FFF2-40B4-BE49-F238E27FC236}">
                  <a16:creationId xmlns:a16="http://schemas.microsoft.com/office/drawing/2014/main" id="{352445D7-34BE-4C70-A767-0B4295069F8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7873435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首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E401D091-8BCE-430B-AB1D-1A5C830356CB}"/>
              </a:ext>
            </a:extLst>
          </p:cNvPr>
          <p:cNvSpPr/>
          <p:nvPr userDrawn="1"/>
        </p:nvSpPr>
        <p:spPr>
          <a:xfrm>
            <a:off x="0" y="0"/>
            <a:ext cx="12192000" cy="6858000"/>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bg1"/>
              </a:solidFill>
            </a:endParaRPr>
          </a:p>
        </p:txBody>
      </p:sp>
      <p:grpSp>
        <p:nvGrpSpPr>
          <p:cNvPr id="4" name="组合 3">
            <a:extLst>
              <a:ext uri="{FF2B5EF4-FFF2-40B4-BE49-F238E27FC236}">
                <a16:creationId xmlns:a16="http://schemas.microsoft.com/office/drawing/2014/main" id="{749E853D-4C24-455A-952E-99ED8ADF13A5}"/>
              </a:ext>
            </a:extLst>
          </p:cNvPr>
          <p:cNvGrpSpPr>
            <a:grpSpLocks noChangeAspect="1"/>
          </p:cNvGrpSpPr>
          <p:nvPr userDrawn="1"/>
        </p:nvGrpSpPr>
        <p:grpSpPr>
          <a:xfrm>
            <a:off x="3216358" y="4583454"/>
            <a:ext cx="1688015" cy="396000"/>
            <a:chOff x="2479758" y="4621554"/>
            <a:chExt cx="1841471" cy="432000"/>
          </a:xfrm>
        </p:grpSpPr>
        <p:grpSp>
          <p:nvGrpSpPr>
            <p:cNvPr id="5" name="组合 4">
              <a:extLst>
                <a:ext uri="{FF2B5EF4-FFF2-40B4-BE49-F238E27FC236}">
                  <a16:creationId xmlns:a16="http://schemas.microsoft.com/office/drawing/2014/main" id="{3F9432F3-0761-4E51-9F88-E89E2477C588}"/>
                </a:ext>
              </a:extLst>
            </p:cNvPr>
            <p:cNvGrpSpPr/>
            <p:nvPr/>
          </p:nvGrpSpPr>
          <p:grpSpPr>
            <a:xfrm>
              <a:off x="2479758" y="4765554"/>
              <a:ext cx="144000" cy="144000"/>
              <a:chOff x="2009812" y="5454318"/>
              <a:chExt cx="144000" cy="144000"/>
            </a:xfrm>
          </p:grpSpPr>
          <p:cxnSp>
            <p:nvCxnSpPr>
              <p:cNvPr id="7" name="直线连接符 38">
                <a:extLst>
                  <a:ext uri="{FF2B5EF4-FFF2-40B4-BE49-F238E27FC236}">
                    <a16:creationId xmlns:a16="http://schemas.microsoft.com/office/drawing/2014/main" id="{9A278C4F-DBFD-40C0-8320-2BD8DEAB057B}"/>
                  </a:ext>
                </a:extLst>
              </p:cNvPr>
              <p:cNvCxnSpPr/>
              <p:nvPr/>
            </p:nvCxnSpPr>
            <p:spPr>
              <a:xfrm>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线连接符 39">
                <a:extLst>
                  <a:ext uri="{FF2B5EF4-FFF2-40B4-BE49-F238E27FC236}">
                    <a16:creationId xmlns:a16="http://schemas.microsoft.com/office/drawing/2014/main" id="{EE66D65C-9485-4220-B6B0-58B346B94E2D}"/>
                  </a:ext>
                </a:extLst>
              </p:cNvPr>
              <p:cNvCxnSpPr/>
              <p:nvPr/>
            </p:nvCxnSpPr>
            <p:spPr>
              <a:xfrm flipH="1">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6" name="Picture 4" descr="https://img1.baidu.com/it/u=545087153,1257995337&amp;fm=253&amp;fmt=auto&amp;app=138&amp;f=JPEG?w=2048&amp;h=500">
              <a:extLst>
                <a:ext uri="{FF2B5EF4-FFF2-40B4-BE49-F238E27FC236}">
                  <a16:creationId xmlns:a16="http://schemas.microsoft.com/office/drawing/2014/main" id="{859FEB37-965C-4C20-9E86-F58173FC4B21}"/>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8799" y1="31200" x2="19189" y2="44400"/>
                          <a14:foregroundMark x1="17578" y1="64000" x2="18408" y2="69000"/>
                          <a14:foregroundMark x1="25977" y1="57400" x2="29590" y2="67200"/>
                          <a14:foregroundMark x1="35205" y1="54200" x2="38037" y2="59000"/>
                          <a14:foregroundMark x1="43213" y1="60800" x2="45215" y2="62400"/>
                          <a14:foregroundMark x1="57666" y1="52600" x2="59229" y2="55800"/>
                          <a14:foregroundMark x1="68848" y1="50800" x2="70459" y2="52600"/>
                          <a14:foregroundMark x1="76855" y1="55800" x2="78857" y2="57400"/>
                          <a14:foregroundMark x1="85303" y1="54200" x2="86084" y2="54200"/>
                        </a14:backgroundRemoval>
                      </a14:imgEffect>
                    </a14:imgLayer>
                  </a14:imgProps>
                </a:ext>
                <a:ext uri="{28A0092B-C50C-407E-A947-70E740481C1C}">
                  <a14:useLocalDpi xmlns:a14="http://schemas.microsoft.com/office/drawing/2010/main" val="0"/>
                </a:ext>
              </a:extLst>
            </a:blip>
            <a:srcRect/>
            <a:stretch>
              <a:fillRect/>
            </a:stretch>
          </p:blipFill>
          <p:spPr bwMode="auto">
            <a:xfrm>
              <a:off x="2551758" y="4621554"/>
              <a:ext cx="1769471"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图片 8">
            <a:extLst>
              <a:ext uri="{FF2B5EF4-FFF2-40B4-BE49-F238E27FC236}">
                <a16:creationId xmlns:a16="http://schemas.microsoft.com/office/drawing/2014/main" id="{51A742E5-9DA6-49B2-8141-A389264F0E7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7364" y="4688953"/>
            <a:ext cx="2208316" cy="360000"/>
          </a:xfrm>
          <a:prstGeom prst="rect">
            <a:avLst/>
          </a:prstGeom>
        </p:spPr>
      </p:pic>
      <p:sp>
        <p:nvSpPr>
          <p:cNvPr id="10" name="标题 1">
            <a:extLst>
              <a:ext uri="{FF2B5EF4-FFF2-40B4-BE49-F238E27FC236}">
                <a16:creationId xmlns:a16="http://schemas.microsoft.com/office/drawing/2014/main" id="{1C0B7FE4-A3DC-4213-A5D5-E0E4A0D00352}"/>
              </a:ext>
            </a:extLst>
          </p:cNvPr>
          <p:cNvSpPr>
            <a:spLocks noGrp="1"/>
          </p:cNvSpPr>
          <p:nvPr>
            <p:ph type="title"/>
          </p:nvPr>
        </p:nvSpPr>
        <p:spPr>
          <a:xfrm>
            <a:off x="937364" y="2964330"/>
            <a:ext cx="6979719" cy="713226"/>
          </a:xfrm>
          <a:prstGeom prst="rect">
            <a:avLst/>
          </a:prstGeom>
        </p:spPr>
        <p:txBody>
          <a:bodyPr anchor="t">
            <a:noAutofit/>
          </a:bodyPr>
          <a:lstStyle>
            <a:lvl1pPr>
              <a:defRPr lang="zh-CN" altLang="en-US" sz="4400" b="1" kern="1200" dirty="0">
                <a:solidFill>
                  <a:schemeClr val="bg1"/>
                </a:solidFill>
                <a:latin typeface="+mn-lt"/>
                <a:ea typeface="微软雅黑" panose="020B0503020204020204" pitchFamily="34" charset="-122"/>
                <a:cs typeface="+mn-cs"/>
              </a:defRPr>
            </a:lvl1pPr>
          </a:lstStyle>
          <a:p>
            <a:r>
              <a:rPr kumimoji="1" lang="zh-CN" altLang="en-US" dirty="0"/>
              <a:t>单击此处编辑母版标题样式</a:t>
            </a:r>
          </a:p>
        </p:txBody>
      </p:sp>
      <p:sp>
        <p:nvSpPr>
          <p:cNvPr id="11" name="文本框 10">
            <a:extLst>
              <a:ext uri="{FF2B5EF4-FFF2-40B4-BE49-F238E27FC236}">
                <a16:creationId xmlns:a16="http://schemas.microsoft.com/office/drawing/2014/main" id="{0EF8D2D0-7158-47CF-AEE9-5BBAB4B318A4}"/>
              </a:ext>
            </a:extLst>
          </p:cNvPr>
          <p:cNvSpPr txBox="1"/>
          <p:nvPr userDrawn="1"/>
        </p:nvSpPr>
        <p:spPr>
          <a:xfrm>
            <a:off x="839789" y="5877273"/>
            <a:ext cx="3095971" cy="276999"/>
          </a:xfrm>
          <a:prstGeom prst="rect">
            <a:avLst/>
          </a:prstGeom>
          <a:noFill/>
        </p:spPr>
        <p:txBody>
          <a:bodyPr wrap="square" rtlCol="0">
            <a:spAutoFit/>
          </a:bodyPr>
          <a:lstStyle/>
          <a:p>
            <a:r>
              <a:rPr lang="en-US" altLang="zh-CN" sz="1200" dirty="0">
                <a:solidFill>
                  <a:schemeClr val="bg1"/>
                </a:solidFill>
                <a:ea typeface="FZLanTingHeiS-R-GB" panose="02000000000000000000" pitchFamily="2" charset="-122"/>
                <a:cs typeface="Arial" panose="020B0604020202020204" pitchFamily="34" charset="0"/>
              </a:rPr>
              <a:t>© 2022 </a:t>
            </a:r>
            <a:r>
              <a:rPr lang="en-US" altLang="zh-CN" sz="1200" dirty="0" err="1">
                <a:solidFill>
                  <a:schemeClr val="bg1"/>
                </a:solidFill>
                <a:ea typeface="FZLanTingHeiS-R-GB" panose="02000000000000000000" pitchFamily="2" charset="-122"/>
                <a:cs typeface="Arial" panose="020B0604020202020204" pitchFamily="34" charset="0"/>
              </a:rPr>
              <a:t>Yinfinity</a:t>
            </a:r>
            <a:r>
              <a:rPr lang="en-US" altLang="zh-CN" sz="1200" dirty="0">
                <a:solidFill>
                  <a:schemeClr val="bg1"/>
                </a:solidFill>
                <a:ea typeface="FZLanTingHeiS-R-GB" panose="02000000000000000000" pitchFamily="2" charset="-122"/>
                <a:cs typeface="Arial" panose="020B0604020202020204" pitchFamily="34" charset="0"/>
              </a:rPr>
              <a:t>. All rights reserved. </a:t>
            </a:r>
          </a:p>
        </p:txBody>
      </p:sp>
      <p:sp>
        <p:nvSpPr>
          <p:cNvPr id="13" name="圆角矩形 15">
            <a:extLst>
              <a:ext uri="{FF2B5EF4-FFF2-40B4-BE49-F238E27FC236}">
                <a16:creationId xmlns:a16="http://schemas.microsoft.com/office/drawing/2014/main" id="{A7736C57-F89F-4C58-BF9A-64D33E3B91BA}"/>
              </a:ext>
            </a:extLst>
          </p:cNvPr>
          <p:cNvSpPr/>
          <p:nvPr userDrawn="1"/>
        </p:nvSpPr>
        <p:spPr>
          <a:xfrm>
            <a:off x="937364"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a:t>
            </a:r>
          </a:p>
        </p:txBody>
      </p:sp>
      <p:sp>
        <p:nvSpPr>
          <p:cNvPr id="14" name="圆角矩形 16">
            <a:extLst>
              <a:ext uri="{FF2B5EF4-FFF2-40B4-BE49-F238E27FC236}">
                <a16:creationId xmlns:a16="http://schemas.microsoft.com/office/drawing/2014/main" id="{D89F05C9-9A2F-422F-918D-4A796F60E411}"/>
              </a:ext>
            </a:extLst>
          </p:cNvPr>
          <p:cNvSpPr/>
          <p:nvPr userDrawn="1"/>
        </p:nvSpPr>
        <p:spPr>
          <a:xfrm>
            <a:off x="1877179"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咖啡机</a:t>
            </a:r>
          </a:p>
        </p:txBody>
      </p:sp>
      <p:sp>
        <p:nvSpPr>
          <p:cNvPr id="15" name="圆角矩形 17">
            <a:extLst>
              <a:ext uri="{FF2B5EF4-FFF2-40B4-BE49-F238E27FC236}">
                <a16:creationId xmlns:a16="http://schemas.microsoft.com/office/drawing/2014/main" id="{7E50CE22-442B-4D5A-ACEE-5EA43190D334}"/>
              </a:ext>
            </a:extLst>
          </p:cNvPr>
          <p:cNvSpPr/>
          <p:nvPr userDrawn="1"/>
        </p:nvSpPr>
        <p:spPr>
          <a:xfrm>
            <a:off x="2816993"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rPr>
              <a:t>营销</a:t>
            </a:r>
          </a:p>
        </p:txBody>
      </p:sp>
    </p:spTree>
    <p:extLst>
      <p:ext uri="{BB962C8B-B14F-4D97-AF65-F5344CB8AC3E}">
        <p14:creationId xmlns:p14="http://schemas.microsoft.com/office/powerpoint/2010/main" val="5647480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14E528F0-CA60-48AF-8D3A-99F3A598D45E}"/>
              </a:ext>
            </a:extLst>
          </p:cNvPr>
          <p:cNvGrpSpPr/>
          <p:nvPr userDrawn="1"/>
        </p:nvGrpSpPr>
        <p:grpSpPr>
          <a:xfrm>
            <a:off x="733651" y="466249"/>
            <a:ext cx="4250344" cy="769441"/>
            <a:chOff x="733651" y="466249"/>
            <a:chExt cx="4250344" cy="769441"/>
          </a:xfrm>
        </p:grpSpPr>
        <p:sp>
          <p:nvSpPr>
            <p:cNvPr id="4" name="文本框 3">
              <a:extLst>
                <a:ext uri="{FF2B5EF4-FFF2-40B4-BE49-F238E27FC236}">
                  <a16:creationId xmlns:a16="http://schemas.microsoft.com/office/drawing/2014/main" id="{54ABF949-3DB5-402D-97C3-8E3A657A77B5}"/>
                </a:ext>
              </a:extLst>
            </p:cNvPr>
            <p:cNvSpPr txBox="1"/>
            <p:nvPr/>
          </p:nvSpPr>
          <p:spPr>
            <a:xfrm>
              <a:off x="733651" y="466249"/>
              <a:ext cx="2957513" cy="769441"/>
            </a:xfrm>
            <a:prstGeom prst="rect">
              <a:avLst/>
            </a:prstGeom>
            <a:noFill/>
          </p:spPr>
          <p:txBody>
            <a:bodyPr wrap="square" rtlCol="0">
              <a:spAutoFit/>
            </a:bodyPr>
            <a:lstStyle/>
            <a:p>
              <a:r>
                <a:rPr lang="zh-CN" altLang="en-US" sz="4400" b="1" dirty="0"/>
                <a:t>目录</a:t>
              </a:r>
              <a:endParaRPr lang="en-US" altLang="zh-CN" sz="4400" b="1" dirty="0"/>
            </a:p>
          </p:txBody>
        </p:sp>
        <p:sp>
          <p:nvSpPr>
            <p:cNvPr id="5" name="文本框 4">
              <a:extLst>
                <a:ext uri="{FF2B5EF4-FFF2-40B4-BE49-F238E27FC236}">
                  <a16:creationId xmlns:a16="http://schemas.microsoft.com/office/drawing/2014/main" id="{46BAC763-DA06-4D04-9694-1F2A088D6F0D}"/>
                </a:ext>
              </a:extLst>
            </p:cNvPr>
            <p:cNvSpPr txBox="1"/>
            <p:nvPr/>
          </p:nvSpPr>
          <p:spPr>
            <a:xfrm>
              <a:off x="2026482" y="527803"/>
              <a:ext cx="2957513" cy="646331"/>
            </a:xfrm>
            <a:prstGeom prst="rect">
              <a:avLst/>
            </a:prstGeom>
            <a:noFill/>
          </p:spPr>
          <p:txBody>
            <a:bodyPr wrap="square" rtlCol="0">
              <a:spAutoFit/>
            </a:bodyPr>
            <a:lstStyle/>
            <a:p>
              <a:r>
                <a:rPr lang="en-US" dirty="0">
                  <a:latin typeface="+mn-ea"/>
                  <a:ea typeface="+mn-ea"/>
                </a:rPr>
                <a:t>TABLE OF </a:t>
              </a:r>
            </a:p>
            <a:p>
              <a:r>
                <a:rPr lang="en-US" dirty="0">
                  <a:latin typeface="+mn-ea"/>
                  <a:ea typeface="+mn-ea"/>
                </a:rPr>
                <a:t>CONTENTS</a:t>
              </a:r>
            </a:p>
          </p:txBody>
        </p:sp>
      </p:grpSp>
      <p:grpSp>
        <p:nvGrpSpPr>
          <p:cNvPr id="6" name="组合 5">
            <a:extLst>
              <a:ext uri="{FF2B5EF4-FFF2-40B4-BE49-F238E27FC236}">
                <a16:creationId xmlns:a16="http://schemas.microsoft.com/office/drawing/2014/main" id="{5EF37AB7-6D74-4A72-AD52-5208261669A9}"/>
              </a:ext>
            </a:extLst>
          </p:cNvPr>
          <p:cNvGrpSpPr/>
          <p:nvPr userDrawn="1"/>
        </p:nvGrpSpPr>
        <p:grpSpPr>
          <a:xfrm>
            <a:off x="1116437" y="1853816"/>
            <a:ext cx="9959126" cy="3875020"/>
            <a:chOff x="1529832" y="1834566"/>
            <a:chExt cx="9959126" cy="3875020"/>
          </a:xfrm>
        </p:grpSpPr>
        <p:grpSp>
          <p:nvGrpSpPr>
            <p:cNvPr id="7" name="组合 6">
              <a:extLst>
                <a:ext uri="{FF2B5EF4-FFF2-40B4-BE49-F238E27FC236}">
                  <a16:creationId xmlns:a16="http://schemas.microsoft.com/office/drawing/2014/main" id="{BEE28223-4246-448D-96AC-98C98C4DFED9}"/>
                </a:ext>
              </a:extLst>
            </p:cNvPr>
            <p:cNvGrpSpPr/>
            <p:nvPr/>
          </p:nvGrpSpPr>
          <p:grpSpPr>
            <a:xfrm>
              <a:off x="1529832" y="1834567"/>
              <a:ext cx="2878358" cy="3863083"/>
              <a:chOff x="1529832" y="1834567"/>
              <a:chExt cx="2878358" cy="3863083"/>
            </a:xfrm>
          </p:grpSpPr>
          <p:pic>
            <p:nvPicPr>
              <p:cNvPr id="19" name="图片 18">
                <a:extLst>
                  <a:ext uri="{FF2B5EF4-FFF2-40B4-BE49-F238E27FC236}">
                    <a16:creationId xmlns:a16="http://schemas.microsoft.com/office/drawing/2014/main" id="{9E6BA8AE-88E2-430D-BC2F-257AC0E72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634" y="1846503"/>
                <a:ext cx="2680574" cy="2864976"/>
              </a:xfrm>
              <a:prstGeom prst="rect">
                <a:avLst/>
              </a:prstGeom>
            </p:spPr>
          </p:pic>
          <p:sp>
            <p:nvSpPr>
              <p:cNvPr id="20" name="矩形 19">
                <a:extLst>
                  <a:ext uri="{FF2B5EF4-FFF2-40B4-BE49-F238E27FC236}">
                    <a16:creationId xmlns:a16="http://schemas.microsoft.com/office/drawing/2014/main" id="{6AEC172B-B033-46B9-BA5A-95338F0D1E3E}"/>
                  </a:ext>
                </a:extLst>
              </p:cNvPr>
              <p:cNvSpPr/>
              <p:nvPr/>
            </p:nvSpPr>
            <p:spPr>
              <a:xfrm>
                <a:off x="1726635" y="1834567"/>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sp>
            <p:nvSpPr>
              <p:cNvPr id="22" name="文本框 21">
                <a:extLst>
                  <a:ext uri="{FF2B5EF4-FFF2-40B4-BE49-F238E27FC236}">
                    <a16:creationId xmlns:a16="http://schemas.microsoft.com/office/drawing/2014/main" id="{51294A94-3F3C-424A-A38D-9DA84DBC52C9}"/>
                  </a:ext>
                </a:extLst>
              </p:cNvPr>
              <p:cNvSpPr txBox="1"/>
              <p:nvPr/>
            </p:nvSpPr>
            <p:spPr>
              <a:xfrm>
                <a:off x="1529832" y="4899188"/>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01</a:t>
                </a:r>
              </a:p>
            </p:txBody>
          </p:sp>
        </p:grpSp>
        <p:grpSp>
          <p:nvGrpSpPr>
            <p:cNvPr id="8" name="组合 7">
              <a:extLst>
                <a:ext uri="{FF2B5EF4-FFF2-40B4-BE49-F238E27FC236}">
                  <a16:creationId xmlns:a16="http://schemas.microsoft.com/office/drawing/2014/main" id="{64375F0B-86C3-4952-AFE0-0EA6A1FEF7E2}"/>
                </a:ext>
              </a:extLst>
            </p:cNvPr>
            <p:cNvGrpSpPr/>
            <p:nvPr/>
          </p:nvGrpSpPr>
          <p:grpSpPr>
            <a:xfrm>
              <a:off x="8610600" y="1834566"/>
              <a:ext cx="2878358" cy="3863083"/>
              <a:chOff x="4680576" y="1834564"/>
              <a:chExt cx="2878358" cy="3863083"/>
            </a:xfrm>
          </p:grpSpPr>
          <p:pic>
            <p:nvPicPr>
              <p:cNvPr id="15" name="图片 14">
                <a:extLst>
                  <a:ext uri="{FF2B5EF4-FFF2-40B4-BE49-F238E27FC236}">
                    <a16:creationId xmlns:a16="http://schemas.microsoft.com/office/drawing/2014/main" id="{F8BC4B49-39DD-4AC5-B08E-E8810B0764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8028" y="1846502"/>
                <a:ext cx="2676373" cy="2864976"/>
              </a:xfrm>
              <a:prstGeom prst="rect">
                <a:avLst/>
              </a:prstGeom>
            </p:spPr>
          </p:pic>
          <p:sp>
            <p:nvSpPr>
              <p:cNvPr id="16" name="矩形 15">
                <a:extLst>
                  <a:ext uri="{FF2B5EF4-FFF2-40B4-BE49-F238E27FC236}">
                    <a16:creationId xmlns:a16="http://schemas.microsoft.com/office/drawing/2014/main" id="{4E0FEF20-CFC9-4D9B-A221-BC3D45E469F4}"/>
                  </a:ext>
                </a:extLst>
              </p:cNvPr>
              <p:cNvSpPr/>
              <p:nvPr/>
            </p:nvSpPr>
            <p:spPr>
              <a:xfrm>
                <a:off x="4877379" y="1834564"/>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sp>
            <p:nvSpPr>
              <p:cNvPr id="18" name="文本框 17">
                <a:extLst>
                  <a:ext uri="{FF2B5EF4-FFF2-40B4-BE49-F238E27FC236}">
                    <a16:creationId xmlns:a16="http://schemas.microsoft.com/office/drawing/2014/main" id="{DD312A76-2AE6-4D5A-8327-1E7963088BBC}"/>
                  </a:ext>
                </a:extLst>
              </p:cNvPr>
              <p:cNvSpPr txBox="1"/>
              <p:nvPr/>
            </p:nvSpPr>
            <p:spPr>
              <a:xfrm>
                <a:off x="4680576" y="4899185"/>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03</a:t>
                </a:r>
              </a:p>
            </p:txBody>
          </p:sp>
        </p:grpSp>
        <p:grpSp>
          <p:nvGrpSpPr>
            <p:cNvPr id="9" name="组合 8">
              <a:extLst>
                <a:ext uri="{FF2B5EF4-FFF2-40B4-BE49-F238E27FC236}">
                  <a16:creationId xmlns:a16="http://schemas.microsoft.com/office/drawing/2014/main" id="{59853BEB-88AC-4D33-B7A1-402D3473D06E}"/>
                </a:ext>
              </a:extLst>
            </p:cNvPr>
            <p:cNvGrpSpPr/>
            <p:nvPr/>
          </p:nvGrpSpPr>
          <p:grpSpPr>
            <a:xfrm>
              <a:off x="5070216" y="1846503"/>
              <a:ext cx="2878358" cy="3863083"/>
              <a:chOff x="7783810" y="1834563"/>
              <a:chExt cx="2878358" cy="3863083"/>
            </a:xfrm>
          </p:grpSpPr>
          <p:sp>
            <p:nvSpPr>
              <p:cNvPr id="10" name="文本框 9">
                <a:extLst>
                  <a:ext uri="{FF2B5EF4-FFF2-40B4-BE49-F238E27FC236}">
                    <a16:creationId xmlns:a16="http://schemas.microsoft.com/office/drawing/2014/main" id="{BA203ABC-D5B5-4096-9B53-BE87B27CB2BE}"/>
                  </a:ext>
                </a:extLst>
              </p:cNvPr>
              <p:cNvSpPr txBox="1"/>
              <p:nvPr/>
            </p:nvSpPr>
            <p:spPr>
              <a:xfrm>
                <a:off x="7783810" y="4899184"/>
                <a:ext cx="1403498" cy="584775"/>
              </a:xfrm>
              <a:prstGeom prst="rect">
                <a:avLst/>
              </a:prstGeom>
              <a:noFill/>
            </p:spPr>
            <p:txBody>
              <a:bodyPr wrap="square" rtlCol="0">
                <a:spAutoFit/>
              </a:bodyPr>
              <a:lstStyle/>
              <a:p>
                <a:pPr algn="ctr"/>
                <a:r>
                  <a:rPr lang="en-US" sz="3200" dirty="0">
                    <a:ln>
                      <a:solidFill>
                        <a:schemeClr val="accent1"/>
                      </a:solidFill>
                    </a:ln>
                    <a:solidFill>
                      <a:schemeClr val="accent1"/>
                    </a:solidFill>
                    <a:latin typeface="+mn-ea"/>
                    <a:ea typeface="+mn-ea"/>
                  </a:rPr>
                  <a:t>02</a:t>
                </a:r>
              </a:p>
            </p:txBody>
          </p:sp>
          <p:grpSp>
            <p:nvGrpSpPr>
              <p:cNvPr id="11" name="组合 10">
                <a:extLst>
                  <a:ext uri="{FF2B5EF4-FFF2-40B4-BE49-F238E27FC236}">
                    <a16:creationId xmlns:a16="http://schemas.microsoft.com/office/drawing/2014/main" id="{09B3DEFB-E4E0-4865-AF57-CABE6AACABE0}"/>
                  </a:ext>
                </a:extLst>
              </p:cNvPr>
              <p:cNvGrpSpPr/>
              <p:nvPr/>
            </p:nvGrpSpPr>
            <p:grpSpPr>
              <a:xfrm>
                <a:off x="7980612" y="1834563"/>
                <a:ext cx="2681556" cy="3863083"/>
                <a:chOff x="7980612" y="1834563"/>
                <a:chExt cx="2681556" cy="3863083"/>
              </a:xfrm>
            </p:grpSpPr>
            <p:pic>
              <p:nvPicPr>
                <p:cNvPr id="12" name="Picture 2" descr="咖啡师用倒咖啡的方法制作滴咖啡。把水壶里的水倒进过滤咖啡机图片素材">
                  <a:extLst>
                    <a:ext uri="{FF2B5EF4-FFF2-40B4-BE49-F238E27FC236}">
                      <a16:creationId xmlns:a16="http://schemas.microsoft.com/office/drawing/2014/main" id="{CA9EA83A-347E-4D05-BD91-F6AE2781CD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7640"/>
                <a:stretch/>
              </p:blipFill>
              <p:spPr bwMode="auto">
                <a:xfrm>
                  <a:off x="7980612" y="1846502"/>
                  <a:ext cx="2681555" cy="2864976"/>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EE513A13-B676-4FE8-9127-6920A2119504}"/>
                    </a:ext>
                  </a:extLst>
                </p:cNvPr>
                <p:cNvSpPr/>
                <p:nvPr/>
              </p:nvSpPr>
              <p:spPr>
                <a:xfrm>
                  <a:off x="7980613" y="1834563"/>
                  <a:ext cx="2681555" cy="38630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tx1"/>
                    </a:solidFill>
                  </a:endParaRPr>
                </a:p>
              </p:txBody>
            </p:sp>
          </p:grpSp>
        </p:grpSp>
      </p:grpSp>
      <p:sp>
        <p:nvSpPr>
          <p:cNvPr id="23" name="标题 1">
            <a:extLst>
              <a:ext uri="{FF2B5EF4-FFF2-40B4-BE49-F238E27FC236}">
                <a16:creationId xmlns:a16="http://schemas.microsoft.com/office/drawing/2014/main" id="{F9894D49-08E4-4C20-A718-D4F2C0A5642F}"/>
              </a:ext>
            </a:extLst>
          </p:cNvPr>
          <p:cNvSpPr>
            <a:spLocks noGrp="1"/>
          </p:cNvSpPr>
          <p:nvPr>
            <p:ph type="title"/>
          </p:nvPr>
        </p:nvSpPr>
        <p:spPr>
          <a:xfrm>
            <a:off x="2127861" y="5033209"/>
            <a:ext cx="1772807" cy="344756"/>
          </a:xfrm>
          <a:prstGeom prst="rect">
            <a:avLst/>
          </a:prstGeom>
        </p:spPr>
        <p:txBody>
          <a:bodyPr anchor="ctr"/>
          <a:lstStyle>
            <a:lvl1pPr algn="ctr">
              <a:defRPr sz="2000"/>
            </a:lvl1pPr>
          </a:lstStyle>
          <a:p>
            <a:r>
              <a:rPr lang="zh-CN" altLang="en-US" dirty="0"/>
              <a:t>单击此处编辑母版标题样式</a:t>
            </a:r>
          </a:p>
        </p:txBody>
      </p:sp>
      <p:sp>
        <p:nvSpPr>
          <p:cNvPr id="30" name="文本占位符 29">
            <a:extLst>
              <a:ext uri="{FF2B5EF4-FFF2-40B4-BE49-F238E27FC236}">
                <a16:creationId xmlns:a16="http://schemas.microsoft.com/office/drawing/2014/main" id="{CA620718-AB7C-46FB-BAF8-0E640FF7709E}"/>
              </a:ext>
            </a:extLst>
          </p:cNvPr>
          <p:cNvSpPr>
            <a:spLocks noGrp="1"/>
          </p:cNvSpPr>
          <p:nvPr>
            <p:ph type="body" sz="quarter" idx="10"/>
          </p:nvPr>
        </p:nvSpPr>
        <p:spPr>
          <a:xfrm>
            <a:off x="5769072" y="5045579"/>
            <a:ext cx="1638725" cy="320016"/>
          </a:xfrm>
          <a:prstGeom prst="rect">
            <a:avLst/>
          </a:prstGeom>
        </p:spPr>
        <p:txBody>
          <a:bodyPr anchor="ct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编辑母版文本样式</a:t>
            </a:r>
          </a:p>
        </p:txBody>
      </p:sp>
      <p:sp>
        <p:nvSpPr>
          <p:cNvPr id="31" name="文本占位符 29">
            <a:extLst>
              <a:ext uri="{FF2B5EF4-FFF2-40B4-BE49-F238E27FC236}">
                <a16:creationId xmlns:a16="http://schemas.microsoft.com/office/drawing/2014/main" id="{5594D6A7-4A15-4B17-90F4-FF99F1CF0468}"/>
              </a:ext>
            </a:extLst>
          </p:cNvPr>
          <p:cNvSpPr>
            <a:spLocks noGrp="1"/>
          </p:cNvSpPr>
          <p:nvPr>
            <p:ph type="body" sz="quarter" idx="11"/>
          </p:nvPr>
        </p:nvSpPr>
        <p:spPr>
          <a:xfrm>
            <a:off x="9306046" y="5054166"/>
            <a:ext cx="1678329" cy="302842"/>
          </a:xfrm>
          <a:prstGeom prst="rect">
            <a:avLst/>
          </a:prstGeom>
        </p:spPr>
        <p:txBody>
          <a:bodyPr anchor="ct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编辑母版文本样式</a:t>
            </a:r>
          </a:p>
        </p:txBody>
      </p:sp>
      <p:grpSp>
        <p:nvGrpSpPr>
          <p:cNvPr id="32" name="组合 31">
            <a:extLst>
              <a:ext uri="{FF2B5EF4-FFF2-40B4-BE49-F238E27FC236}">
                <a16:creationId xmlns:a16="http://schemas.microsoft.com/office/drawing/2014/main" id="{C49AA2E8-9BC1-4B1D-B270-FF5EDA9FB52D}"/>
              </a:ext>
            </a:extLst>
          </p:cNvPr>
          <p:cNvGrpSpPr/>
          <p:nvPr userDrawn="1"/>
        </p:nvGrpSpPr>
        <p:grpSpPr>
          <a:xfrm>
            <a:off x="9112151" y="149813"/>
            <a:ext cx="3079850" cy="336324"/>
            <a:chOff x="8461793" y="155601"/>
            <a:chExt cx="3687147" cy="402641"/>
          </a:xfrm>
        </p:grpSpPr>
        <p:grpSp>
          <p:nvGrpSpPr>
            <p:cNvPr id="33" name="组合 32">
              <a:extLst>
                <a:ext uri="{FF2B5EF4-FFF2-40B4-BE49-F238E27FC236}">
                  <a16:creationId xmlns:a16="http://schemas.microsoft.com/office/drawing/2014/main" id="{34225884-9250-4BE1-BC2C-0606879FEF26}"/>
                </a:ext>
              </a:extLst>
            </p:cNvPr>
            <p:cNvGrpSpPr/>
            <p:nvPr userDrawn="1"/>
          </p:nvGrpSpPr>
          <p:grpSpPr>
            <a:xfrm>
              <a:off x="10416175" y="155601"/>
              <a:ext cx="1732765" cy="380364"/>
              <a:chOff x="10416175" y="155601"/>
              <a:chExt cx="1732765" cy="380364"/>
            </a:xfrm>
          </p:grpSpPr>
          <p:grpSp>
            <p:nvGrpSpPr>
              <p:cNvPr id="35" name="组合 34">
                <a:extLst>
                  <a:ext uri="{FF2B5EF4-FFF2-40B4-BE49-F238E27FC236}">
                    <a16:creationId xmlns:a16="http://schemas.microsoft.com/office/drawing/2014/main" id="{378320F7-DBAF-4915-9008-78F1661C8BF3}"/>
                  </a:ext>
                </a:extLst>
              </p:cNvPr>
              <p:cNvGrpSpPr/>
              <p:nvPr userDrawn="1"/>
            </p:nvGrpSpPr>
            <p:grpSpPr>
              <a:xfrm>
                <a:off x="10501419" y="313894"/>
                <a:ext cx="95342" cy="95342"/>
                <a:chOff x="10825120" y="313894"/>
                <a:chExt cx="95342" cy="95342"/>
              </a:xfrm>
            </p:grpSpPr>
            <p:cxnSp>
              <p:nvCxnSpPr>
                <p:cNvPr id="37" name="直线连接符 38">
                  <a:extLst>
                    <a:ext uri="{FF2B5EF4-FFF2-40B4-BE49-F238E27FC236}">
                      <a16:creationId xmlns:a16="http://schemas.microsoft.com/office/drawing/2014/main" id="{D4D4D174-0876-41B7-995B-CC8343BD31F7}"/>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38" name="直线连接符 39">
                  <a:extLst>
                    <a:ext uri="{FF2B5EF4-FFF2-40B4-BE49-F238E27FC236}">
                      <a16:creationId xmlns:a16="http://schemas.microsoft.com/office/drawing/2014/main" id="{A16A6A79-1AC6-4754-B9F3-8BD017054519}"/>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36" name="图片 35">
                <a:extLst>
                  <a:ext uri="{FF2B5EF4-FFF2-40B4-BE49-F238E27FC236}">
                    <a16:creationId xmlns:a16="http://schemas.microsoft.com/office/drawing/2014/main" id="{BDA9142E-27B3-43CD-9058-98F5AD53639A}"/>
                  </a:ext>
                </a:extLst>
              </p:cNvPr>
              <p:cNvPicPr>
                <a:picLocks noChangeAspect="1"/>
              </p:cNvPicPr>
              <p:nvPr userDrawn="1"/>
            </p:nvPicPr>
            <p:blipFill>
              <a:blip r:embed="rId5">
                <a:extLst>
                  <a:ext uri="{BEBA8EAE-BF5A-486C-A8C5-ECC9F3942E4B}">
                    <a14:imgProps xmlns:a14="http://schemas.microsoft.com/office/drawing/2010/main">
                      <a14:imgLayer r:embed="rId6">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34" name="图片 33" descr="文本&#10;&#10;中度可信度描述已自动生成">
              <a:extLst>
                <a:ext uri="{FF2B5EF4-FFF2-40B4-BE49-F238E27FC236}">
                  <a16:creationId xmlns:a16="http://schemas.microsoft.com/office/drawing/2014/main" id="{352445D7-34BE-4C70-A767-0B4295069F8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3269397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Key points">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215DC5C-AEFF-472F-98B2-4D8366B5EBC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4457154" cy="6858000"/>
          </a:xfrm>
          <a:prstGeom prst="rect">
            <a:avLst/>
          </a:prstGeom>
        </p:spPr>
      </p:pic>
      <p:sp>
        <p:nvSpPr>
          <p:cNvPr id="5" name="矩形 4">
            <a:extLst>
              <a:ext uri="{FF2B5EF4-FFF2-40B4-BE49-F238E27FC236}">
                <a16:creationId xmlns:a16="http://schemas.microsoft.com/office/drawing/2014/main" id="{A281AC29-C418-4663-9A22-0C562359A883}"/>
              </a:ext>
            </a:extLst>
          </p:cNvPr>
          <p:cNvSpPr/>
          <p:nvPr userDrawn="1"/>
        </p:nvSpPr>
        <p:spPr>
          <a:xfrm>
            <a:off x="0" y="0"/>
            <a:ext cx="4457154" cy="6858000"/>
          </a:xfrm>
          <a:prstGeom prst="rect">
            <a:avLst/>
          </a:prstGeom>
          <a:gradFill flip="none" rotWithShape="1">
            <a:gsLst>
              <a:gs pos="0">
                <a:schemeClr val="bg1">
                  <a:alpha val="40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74AB4C4D-F1D5-4B99-BACE-28042C005AE5}"/>
              </a:ext>
            </a:extLst>
          </p:cNvPr>
          <p:cNvGrpSpPr/>
          <p:nvPr userDrawn="1"/>
        </p:nvGrpSpPr>
        <p:grpSpPr>
          <a:xfrm>
            <a:off x="9112151" y="149813"/>
            <a:ext cx="3079850" cy="336324"/>
            <a:chOff x="8461793" y="155601"/>
            <a:chExt cx="3687147" cy="402641"/>
          </a:xfrm>
        </p:grpSpPr>
        <p:grpSp>
          <p:nvGrpSpPr>
            <p:cNvPr id="8" name="组合 7">
              <a:extLst>
                <a:ext uri="{FF2B5EF4-FFF2-40B4-BE49-F238E27FC236}">
                  <a16:creationId xmlns:a16="http://schemas.microsoft.com/office/drawing/2014/main" id="{D36493B5-1754-4998-B111-F69E12711F29}"/>
                </a:ext>
              </a:extLst>
            </p:cNvPr>
            <p:cNvGrpSpPr/>
            <p:nvPr userDrawn="1"/>
          </p:nvGrpSpPr>
          <p:grpSpPr>
            <a:xfrm>
              <a:off x="10416175" y="155601"/>
              <a:ext cx="1732765" cy="380364"/>
              <a:chOff x="10416175" y="155601"/>
              <a:chExt cx="1732765" cy="380364"/>
            </a:xfrm>
          </p:grpSpPr>
          <p:grpSp>
            <p:nvGrpSpPr>
              <p:cNvPr id="10" name="组合 9">
                <a:extLst>
                  <a:ext uri="{FF2B5EF4-FFF2-40B4-BE49-F238E27FC236}">
                    <a16:creationId xmlns:a16="http://schemas.microsoft.com/office/drawing/2014/main" id="{66E15F9D-1103-4ECD-9C38-06C493F0D86F}"/>
                  </a:ext>
                </a:extLst>
              </p:cNvPr>
              <p:cNvGrpSpPr/>
              <p:nvPr userDrawn="1"/>
            </p:nvGrpSpPr>
            <p:grpSpPr>
              <a:xfrm>
                <a:off x="10501419" y="313894"/>
                <a:ext cx="95342" cy="95342"/>
                <a:chOff x="10825120" y="313894"/>
                <a:chExt cx="95342" cy="95342"/>
              </a:xfrm>
            </p:grpSpPr>
            <p:cxnSp>
              <p:nvCxnSpPr>
                <p:cNvPr id="12" name="直线连接符 38">
                  <a:extLst>
                    <a:ext uri="{FF2B5EF4-FFF2-40B4-BE49-F238E27FC236}">
                      <a16:creationId xmlns:a16="http://schemas.microsoft.com/office/drawing/2014/main" id="{A7AA7D7F-5685-426C-AF8C-BB6B7B182D89}"/>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3" name="直线连接符 39">
                  <a:extLst>
                    <a:ext uri="{FF2B5EF4-FFF2-40B4-BE49-F238E27FC236}">
                      <a16:creationId xmlns:a16="http://schemas.microsoft.com/office/drawing/2014/main" id="{2E37FE4C-E3FD-4313-9F92-70AFA57B871B}"/>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1" name="图片 10">
                <a:extLst>
                  <a:ext uri="{FF2B5EF4-FFF2-40B4-BE49-F238E27FC236}">
                    <a16:creationId xmlns:a16="http://schemas.microsoft.com/office/drawing/2014/main" id="{DF7FF8BB-2344-42B5-A753-08F6ADAABF8E}"/>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9" name="图片 8" descr="文本&#10;&#10;中度可信度描述已自动生成">
              <a:extLst>
                <a:ext uri="{FF2B5EF4-FFF2-40B4-BE49-F238E27FC236}">
                  <a16:creationId xmlns:a16="http://schemas.microsoft.com/office/drawing/2014/main" id="{8AFE3D65-3E2B-49AD-AE88-D6BB38312AF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4997308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art 1">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01</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29475" y="1051172"/>
            <a:ext cx="5762251" cy="5019587"/>
            <a:chOff x="2848349" y="919800"/>
            <a:chExt cx="5762251"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rotWithShape="1">
            <a:blip r:embed="rId2">
              <a:extLst>
                <a:ext uri="{28A0092B-C50C-407E-A947-70E740481C1C}">
                  <a14:useLocalDpi xmlns:a14="http://schemas.microsoft.com/office/drawing/2010/main" val="0"/>
                </a:ext>
              </a:extLst>
            </a:blip>
            <a:srcRect l="15432" t="17355" r="256" b="6989"/>
            <a:stretch/>
          </p:blipFill>
          <p:spPr>
            <a:xfrm>
              <a:off x="2848349" y="919800"/>
              <a:ext cx="5019587"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vl1pPr>
          </a:lstStyle>
          <a:p>
            <a:pPr lvl="0"/>
            <a:endParaRPr lang="zh-CN" altLang="en-US" dirty="0"/>
          </a:p>
        </p:txBody>
      </p:sp>
      <p:grpSp>
        <p:nvGrpSpPr>
          <p:cNvPr id="27" name="组合 26">
            <a:extLst>
              <a:ext uri="{FF2B5EF4-FFF2-40B4-BE49-F238E27FC236}">
                <a16:creationId xmlns:a16="http://schemas.microsoft.com/office/drawing/2014/main" id="{EC5A3927-AD8F-4F1D-BC9F-486B69055BA0}"/>
              </a:ext>
            </a:extLst>
          </p:cNvPr>
          <p:cNvGrpSpPr/>
          <p:nvPr userDrawn="1"/>
        </p:nvGrpSpPr>
        <p:grpSpPr>
          <a:xfrm>
            <a:off x="9112151" y="149813"/>
            <a:ext cx="3079850" cy="336324"/>
            <a:chOff x="8461793" y="155601"/>
            <a:chExt cx="3687147" cy="402641"/>
          </a:xfrm>
        </p:grpSpPr>
        <p:grpSp>
          <p:nvGrpSpPr>
            <p:cNvPr id="28" name="组合 27">
              <a:extLst>
                <a:ext uri="{FF2B5EF4-FFF2-40B4-BE49-F238E27FC236}">
                  <a16:creationId xmlns:a16="http://schemas.microsoft.com/office/drawing/2014/main" id="{E2EF9387-F86F-41DC-89BE-F424D2326FB6}"/>
                </a:ext>
              </a:extLst>
            </p:cNvPr>
            <p:cNvGrpSpPr/>
            <p:nvPr userDrawn="1"/>
          </p:nvGrpSpPr>
          <p:grpSpPr>
            <a:xfrm>
              <a:off x="10416175" y="155601"/>
              <a:ext cx="1732765" cy="380364"/>
              <a:chOff x="10416175" y="155601"/>
              <a:chExt cx="1732765" cy="380364"/>
            </a:xfrm>
          </p:grpSpPr>
          <p:grpSp>
            <p:nvGrpSpPr>
              <p:cNvPr id="30" name="组合 29">
                <a:extLst>
                  <a:ext uri="{FF2B5EF4-FFF2-40B4-BE49-F238E27FC236}">
                    <a16:creationId xmlns:a16="http://schemas.microsoft.com/office/drawing/2014/main" id="{94CF40D8-891C-465A-BBF9-4D10F26E13FF}"/>
                  </a:ext>
                </a:extLst>
              </p:cNvPr>
              <p:cNvGrpSpPr/>
              <p:nvPr userDrawn="1"/>
            </p:nvGrpSpPr>
            <p:grpSpPr>
              <a:xfrm>
                <a:off x="10501419" y="313894"/>
                <a:ext cx="95342" cy="95342"/>
                <a:chOff x="10825120" y="313894"/>
                <a:chExt cx="95342" cy="95342"/>
              </a:xfrm>
            </p:grpSpPr>
            <p:cxnSp>
              <p:nvCxnSpPr>
                <p:cNvPr id="32" name="直线连接符 38">
                  <a:extLst>
                    <a:ext uri="{FF2B5EF4-FFF2-40B4-BE49-F238E27FC236}">
                      <a16:creationId xmlns:a16="http://schemas.microsoft.com/office/drawing/2014/main" id="{E5CF9861-72F6-469F-8F31-208B90CC3320}"/>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33" name="直线连接符 39">
                  <a:extLst>
                    <a:ext uri="{FF2B5EF4-FFF2-40B4-BE49-F238E27FC236}">
                      <a16:creationId xmlns:a16="http://schemas.microsoft.com/office/drawing/2014/main" id="{1BA461EA-C023-4900-BCBC-3DA040F08E91}"/>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31" name="图片 30">
                <a:extLst>
                  <a:ext uri="{FF2B5EF4-FFF2-40B4-BE49-F238E27FC236}">
                    <a16:creationId xmlns:a16="http://schemas.microsoft.com/office/drawing/2014/main" id="{37384257-EDE4-4C7B-BF9C-9853740EE371}"/>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9" name="图片 28" descr="文本&#10;&#10;中度可信度描述已自动生成">
              <a:extLst>
                <a:ext uri="{FF2B5EF4-FFF2-40B4-BE49-F238E27FC236}">
                  <a16:creationId xmlns:a16="http://schemas.microsoft.com/office/drawing/2014/main" id="{475AEB3E-7EF3-4C35-B2AC-B0F75714AEC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32256072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art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02</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2521" y="1051172"/>
            <a:ext cx="5759205" cy="5019587"/>
            <a:chOff x="2851395" y="919800"/>
            <a:chExt cx="5759205"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1395" y="919800"/>
              <a:ext cx="5013495"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12" name="组合 11">
            <a:extLst>
              <a:ext uri="{FF2B5EF4-FFF2-40B4-BE49-F238E27FC236}">
                <a16:creationId xmlns:a16="http://schemas.microsoft.com/office/drawing/2014/main" id="{E075CA5F-1A38-4AE9-AD6C-BD8F3EAC51B8}"/>
              </a:ext>
            </a:extLst>
          </p:cNvPr>
          <p:cNvGrpSpPr/>
          <p:nvPr userDrawn="1"/>
        </p:nvGrpSpPr>
        <p:grpSpPr>
          <a:xfrm>
            <a:off x="9112151" y="149813"/>
            <a:ext cx="3079850" cy="336324"/>
            <a:chOff x="8461793" y="155601"/>
            <a:chExt cx="3687147" cy="402641"/>
          </a:xfrm>
        </p:grpSpPr>
        <p:grpSp>
          <p:nvGrpSpPr>
            <p:cNvPr id="13" name="组合 12">
              <a:extLst>
                <a:ext uri="{FF2B5EF4-FFF2-40B4-BE49-F238E27FC236}">
                  <a16:creationId xmlns:a16="http://schemas.microsoft.com/office/drawing/2014/main" id="{F2C5193E-63D0-4591-BC93-646B1B01AE2B}"/>
                </a:ext>
              </a:extLst>
            </p:cNvPr>
            <p:cNvGrpSpPr/>
            <p:nvPr userDrawn="1"/>
          </p:nvGrpSpPr>
          <p:grpSpPr>
            <a:xfrm>
              <a:off x="10416175" y="155601"/>
              <a:ext cx="1732765" cy="380364"/>
              <a:chOff x="10416175" y="155601"/>
              <a:chExt cx="1732765" cy="380364"/>
            </a:xfrm>
          </p:grpSpPr>
          <p:grpSp>
            <p:nvGrpSpPr>
              <p:cNvPr id="16" name="组合 15">
                <a:extLst>
                  <a:ext uri="{FF2B5EF4-FFF2-40B4-BE49-F238E27FC236}">
                    <a16:creationId xmlns:a16="http://schemas.microsoft.com/office/drawing/2014/main" id="{3BDCE682-CCCE-47A8-B4DF-D7ECCBEA96A3}"/>
                  </a:ext>
                </a:extLst>
              </p:cNvPr>
              <p:cNvGrpSpPr/>
              <p:nvPr userDrawn="1"/>
            </p:nvGrpSpPr>
            <p:grpSpPr>
              <a:xfrm>
                <a:off x="10501419" y="313894"/>
                <a:ext cx="95342" cy="95342"/>
                <a:chOff x="10825120" y="313894"/>
                <a:chExt cx="95342" cy="95342"/>
              </a:xfrm>
            </p:grpSpPr>
            <p:cxnSp>
              <p:nvCxnSpPr>
                <p:cNvPr id="18" name="直线连接符 38">
                  <a:extLst>
                    <a:ext uri="{FF2B5EF4-FFF2-40B4-BE49-F238E27FC236}">
                      <a16:creationId xmlns:a16="http://schemas.microsoft.com/office/drawing/2014/main" id="{A6D45A41-5455-40CE-9278-5BB53C5439BA}"/>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符 39">
                  <a:extLst>
                    <a:ext uri="{FF2B5EF4-FFF2-40B4-BE49-F238E27FC236}">
                      <a16:creationId xmlns:a16="http://schemas.microsoft.com/office/drawing/2014/main" id="{A4B46413-6BDE-40F6-AD52-6C0B1AE74F0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7" name="图片 16">
                <a:extLst>
                  <a:ext uri="{FF2B5EF4-FFF2-40B4-BE49-F238E27FC236}">
                    <a16:creationId xmlns:a16="http://schemas.microsoft.com/office/drawing/2014/main" id="{E671D98E-0F3F-41CB-B5C2-58ABBB9B653C}"/>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14" name="图片 13" descr="文本&#10;&#10;中度可信度描述已自动生成">
              <a:extLst>
                <a:ext uri="{FF2B5EF4-FFF2-40B4-BE49-F238E27FC236}">
                  <a16:creationId xmlns:a16="http://schemas.microsoft.com/office/drawing/2014/main" id="{FB4FAA60-9A37-496F-A968-2357FA4AC7F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17337154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art 3">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03</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2521" y="1051172"/>
            <a:ext cx="5759205" cy="5019586"/>
            <a:chOff x="2851395" y="919800"/>
            <a:chExt cx="5759205" cy="5019586"/>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1395" y="919800"/>
              <a:ext cx="5013495" cy="5019586"/>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20" name="组合 19">
            <a:extLst>
              <a:ext uri="{FF2B5EF4-FFF2-40B4-BE49-F238E27FC236}">
                <a16:creationId xmlns:a16="http://schemas.microsoft.com/office/drawing/2014/main" id="{555CB42C-6EAD-4EA6-A22D-CDBABC9B6F27}"/>
              </a:ext>
            </a:extLst>
          </p:cNvPr>
          <p:cNvGrpSpPr/>
          <p:nvPr userDrawn="1"/>
        </p:nvGrpSpPr>
        <p:grpSpPr>
          <a:xfrm>
            <a:off x="9112151" y="149813"/>
            <a:ext cx="3079850" cy="336324"/>
            <a:chOff x="8461793" y="155601"/>
            <a:chExt cx="3687147" cy="402641"/>
          </a:xfrm>
        </p:grpSpPr>
        <p:grpSp>
          <p:nvGrpSpPr>
            <p:cNvPr id="21" name="组合 20">
              <a:extLst>
                <a:ext uri="{FF2B5EF4-FFF2-40B4-BE49-F238E27FC236}">
                  <a16:creationId xmlns:a16="http://schemas.microsoft.com/office/drawing/2014/main" id="{62167DE9-5CE0-4CC0-9681-F90DDC232E69}"/>
                </a:ext>
              </a:extLst>
            </p:cNvPr>
            <p:cNvGrpSpPr/>
            <p:nvPr userDrawn="1"/>
          </p:nvGrpSpPr>
          <p:grpSpPr>
            <a:xfrm>
              <a:off x="10416175" y="155601"/>
              <a:ext cx="1732765" cy="380364"/>
              <a:chOff x="10416175" y="155601"/>
              <a:chExt cx="1732765" cy="380364"/>
            </a:xfrm>
          </p:grpSpPr>
          <p:grpSp>
            <p:nvGrpSpPr>
              <p:cNvPr id="23" name="组合 22">
                <a:extLst>
                  <a:ext uri="{FF2B5EF4-FFF2-40B4-BE49-F238E27FC236}">
                    <a16:creationId xmlns:a16="http://schemas.microsoft.com/office/drawing/2014/main" id="{A51A50C2-20CE-44C1-A73F-E33A776300D1}"/>
                  </a:ext>
                </a:extLst>
              </p:cNvPr>
              <p:cNvGrpSpPr/>
              <p:nvPr userDrawn="1"/>
            </p:nvGrpSpPr>
            <p:grpSpPr>
              <a:xfrm>
                <a:off x="10501419" y="313894"/>
                <a:ext cx="95342" cy="95342"/>
                <a:chOff x="10825120" y="313894"/>
                <a:chExt cx="95342" cy="95342"/>
              </a:xfrm>
            </p:grpSpPr>
            <p:cxnSp>
              <p:nvCxnSpPr>
                <p:cNvPr id="25" name="直线连接符 38">
                  <a:extLst>
                    <a:ext uri="{FF2B5EF4-FFF2-40B4-BE49-F238E27FC236}">
                      <a16:creationId xmlns:a16="http://schemas.microsoft.com/office/drawing/2014/main" id="{BB14D713-2C4A-4D4D-8F12-87EFFF61F37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6" name="直线连接符 39">
                  <a:extLst>
                    <a:ext uri="{FF2B5EF4-FFF2-40B4-BE49-F238E27FC236}">
                      <a16:creationId xmlns:a16="http://schemas.microsoft.com/office/drawing/2014/main" id="{5DEC0864-5872-4C6A-856A-58A88946CCE2}"/>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4" name="图片 23">
                <a:extLst>
                  <a:ext uri="{FF2B5EF4-FFF2-40B4-BE49-F238E27FC236}">
                    <a16:creationId xmlns:a16="http://schemas.microsoft.com/office/drawing/2014/main" id="{81C2898D-5817-4C85-8372-EB5B6F2690C3}"/>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2" name="图片 21" descr="文本&#10;&#10;中度可信度描述已自动生成">
              <a:extLst>
                <a:ext uri="{FF2B5EF4-FFF2-40B4-BE49-F238E27FC236}">
                  <a16:creationId xmlns:a16="http://schemas.microsoft.com/office/drawing/2014/main" id="{5D472BEB-916C-4D89-A535-2E2CCCB5EE8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161988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Part 3">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04</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6150" y="1051172"/>
            <a:ext cx="5755576" cy="5019586"/>
            <a:chOff x="2855024" y="919800"/>
            <a:chExt cx="5755576" cy="5019586"/>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5024" y="919800"/>
              <a:ext cx="5006236" cy="5019586"/>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20" name="组合 19">
            <a:extLst>
              <a:ext uri="{FF2B5EF4-FFF2-40B4-BE49-F238E27FC236}">
                <a16:creationId xmlns:a16="http://schemas.microsoft.com/office/drawing/2014/main" id="{555CB42C-6EAD-4EA6-A22D-CDBABC9B6F27}"/>
              </a:ext>
            </a:extLst>
          </p:cNvPr>
          <p:cNvGrpSpPr/>
          <p:nvPr userDrawn="1"/>
        </p:nvGrpSpPr>
        <p:grpSpPr>
          <a:xfrm>
            <a:off x="9112151" y="149813"/>
            <a:ext cx="3079850" cy="336324"/>
            <a:chOff x="8461793" y="155601"/>
            <a:chExt cx="3687147" cy="402641"/>
          </a:xfrm>
        </p:grpSpPr>
        <p:grpSp>
          <p:nvGrpSpPr>
            <p:cNvPr id="21" name="组合 20">
              <a:extLst>
                <a:ext uri="{FF2B5EF4-FFF2-40B4-BE49-F238E27FC236}">
                  <a16:creationId xmlns:a16="http://schemas.microsoft.com/office/drawing/2014/main" id="{62167DE9-5CE0-4CC0-9681-F90DDC232E69}"/>
                </a:ext>
              </a:extLst>
            </p:cNvPr>
            <p:cNvGrpSpPr/>
            <p:nvPr userDrawn="1"/>
          </p:nvGrpSpPr>
          <p:grpSpPr>
            <a:xfrm>
              <a:off x="10416175" y="155601"/>
              <a:ext cx="1732765" cy="380364"/>
              <a:chOff x="10416175" y="155601"/>
              <a:chExt cx="1732765" cy="380364"/>
            </a:xfrm>
          </p:grpSpPr>
          <p:grpSp>
            <p:nvGrpSpPr>
              <p:cNvPr id="23" name="组合 22">
                <a:extLst>
                  <a:ext uri="{FF2B5EF4-FFF2-40B4-BE49-F238E27FC236}">
                    <a16:creationId xmlns:a16="http://schemas.microsoft.com/office/drawing/2014/main" id="{A51A50C2-20CE-44C1-A73F-E33A776300D1}"/>
                  </a:ext>
                </a:extLst>
              </p:cNvPr>
              <p:cNvGrpSpPr/>
              <p:nvPr userDrawn="1"/>
            </p:nvGrpSpPr>
            <p:grpSpPr>
              <a:xfrm>
                <a:off x="10501419" y="313894"/>
                <a:ext cx="95342" cy="95342"/>
                <a:chOff x="10825120" y="313894"/>
                <a:chExt cx="95342" cy="95342"/>
              </a:xfrm>
            </p:grpSpPr>
            <p:cxnSp>
              <p:nvCxnSpPr>
                <p:cNvPr id="25" name="直线连接符 38">
                  <a:extLst>
                    <a:ext uri="{FF2B5EF4-FFF2-40B4-BE49-F238E27FC236}">
                      <a16:creationId xmlns:a16="http://schemas.microsoft.com/office/drawing/2014/main" id="{BB14D713-2C4A-4D4D-8F12-87EFFF61F37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6" name="直线连接符 39">
                  <a:extLst>
                    <a:ext uri="{FF2B5EF4-FFF2-40B4-BE49-F238E27FC236}">
                      <a16:creationId xmlns:a16="http://schemas.microsoft.com/office/drawing/2014/main" id="{5DEC0864-5872-4C6A-856A-58A88946CCE2}"/>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4" name="图片 23">
                <a:extLst>
                  <a:ext uri="{FF2B5EF4-FFF2-40B4-BE49-F238E27FC236}">
                    <a16:creationId xmlns:a16="http://schemas.microsoft.com/office/drawing/2014/main" id="{81C2898D-5817-4C85-8372-EB5B6F2690C3}"/>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2" name="图片 21" descr="文本&#10;&#10;中度可信度描述已自动生成">
              <a:extLst>
                <a:ext uri="{FF2B5EF4-FFF2-40B4-BE49-F238E27FC236}">
                  <a16:creationId xmlns:a16="http://schemas.microsoft.com/office/drawing/2014/main" id="{5D472BEB-916C-4D89-A535-2E2CCCB5EE8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42871630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小结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72EF2C7-3A2C-471D-B2A2-EB4EA5B6F2D8}"/>
              </a:ext>
            </a:extLst>
          </p:cNvPr>
          <p:cNvSpPr/>
          <p:nvPr userDrawn="1"/>
        </p:nvSpPr>
        <p:spPr>
          <a:xfrm>
            <a:off x="192912" y="1261641"/>
            <a:ext cx="11806177" cy="5396696"/>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2A74A5A3-E989-4C2B-8C66-2C58720A8153}"/>
              </a:ext>
            </a:extLst>
          </p:cNvPr>
          <p:cNvSpPr txBox="1"/>
          <p:nvPr userDrawn="1"/>
        </p:nvSpPr>
        <p:spPr>
          <a:xfrm>
            <a:off x="192912" y="423787"/>
            <a:ext cx="4051139"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mn-ea"/>
                <a:ea typeface="+mn-ea"/>
              </a:rPr>
              <a:t>Summary</a:t>
            </a:r>
            <a:endParaRPr lang="zh-CN" altLang="en-US" sz="3200" b="1" dirty="0">
              <a:solidFill>
                <a:schemeClr val="bg1"/>
              </a:solidFill>
              <a:effectLst>
                <a:outerShdw blurRad="38100" dist="38100" dir="2700000" algn="tl">
                  <a:srgbClr val="000000">
                    <a:alpha val="43137"/>
                  </a:srgbClr>
                </a:outerShdw>
              </a:effectLst>
              <a:latin typeface="+mn-ea"/>
              <a:ea typeface="+mn-ea"/>
            </a:endParaRPr>
          </a:p>
        </p:txBody>
      </p:sp>
      <p:grpSp>
        <p:nvGrpSpPr>
          <p:cNvPr id="11" name="组合 10">
            <a:extLst>
              <a:ext uri="{FF2B5EF4-FFF2-40B4-BE49-F238E27FC236}">
                <a16:creationId xmlns:a16="http://schemas.microsoft.com/office/drawing/2014/main" id="{9936DB56-CA09-4C72-8473-009359B1F3D4}"/>
              </a:ext>
            </a:extLst>
          </p:cNvPr>
          <p:cNvGrpSpPr/>
          <p:nvPr userDrawn="1"/>
        </p:nvGrpSpPr>
        <p:grpSpPr>
          <a:xfrm>
            <a:off x="8032079" y="261318"/>
            <a:ext cx="3967009" cy="465499"/>
            <a:chOff x="8032079" y="215018"/>
            <a:chExt cx="3967009" cy="465499"/>
          </a:xfrm>
        </p:grpSpPr>
        <p:grpSp>
          <p:nvGrpSpPr>
            <p:cNvPr id="5" name="组合 4">
              <a:extLst>
                <a:ext uri="{FF2B5EF4-FFF2-40B4-BE49-F238E27FC236}">
                  <a16:creationId xmlns:a16="http://schemas.microsoft.com/office/drawing/2014/main" id="{7CAEE226-7176-4E20-82BD-F93B65256201}"/>
                </a:ext>
              </a:extLst>
            </p:cNvPr>
            <p:cNvGrpSpPr>
              <a:grpSpLocks noChangeAspect="1"/>
            </p:cNvGrpSpPr>
            <p:nvPr userDrawn="1"/>
          </p:nvGrpSpPr>
          <p:grpSpPr>
            <a:xfrm>
              <a:off x="10311073" y="215018"/>
              <a:ext cx="1688015" cy="396000"/>
              <a:chOff x="2479758" y="4621554"/>
              <a:chExt cx="1841471" cy="432000"/>
            </a:xfrm>
          </p:grpSpPr>
          <p:grpSp>
            <p:nvGrpSpPr>
              <p:cNvPr id="6" name="组合 5">
                <a:extLst>
                  <a:ext uri="{FF2B5EF4-FFF2-40B4-BE49-F238E27FC236}">
                    <a16:creationId xmlns:a16="http://schemas.microsoft.com/office/drawing/2014/main" id="{C452A4FD-A537-401F-871A-60DAEE9ED87F}"/>
                  </a:ext>
                </a:extLst>
              </p:cNvPr>
              <p:cNvGrpSpPr/>
              <p:nvPr/>
            </p:nvGrpSpPr>
            <p:grpSpPr>
              <a:xfrm>
                <a:off x="2479758" y="4765554"/>
                <a:ext cx="144000" cy="144000"/>
                <a:chOff x="2009812" y="5454318"/>
                <a:chExt cx="144000" cy="144000"/>
              </a:xfrm>
            </p:grpSpPr>
            <p:cxnSp>
              <p:nvCxnSpPr>
                <p:cNvPr id="8" name="直线连接符 38">
                  <a:extLst>
                    <a:ext uri="{FF2B5EF4-FFF2-40B4-BE49-F238E27FC236}">
                      <a16:creationId xmlns:a16="http://schemas.microsoft.com/office/drawing/2014/main" id="{D6E1A8C2-1108-4341-9D05-FC75273C3B5E}"/>
                    </a:ext>
                  </a:extLst>
                </p:cNvPr>
                <p:cNvCxnSpPr/>
                <p:nvPr/>
              </p:nvCxnSpPr>
              <p:spPr>
                <a:xfrm>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线连接符 39">
                  <a:extLst>
                    <a:ext uri="{FF2B5EF4-FFF2-40B4-BE49-F238E27FC236}">
                      <a16:creationId xmlns:a16="http://schemas.microsoft.com/office/drawing/2014/main" id="{25DD16B0-78AF-4900-9295-4A156CEF10EC}"/>
                    </a:ext>
                  </a:extLst>
                </p:cNvPr>
                <p:cNvCxnSpPr/>
                <p:nvPr/>
              </p:nvCxnSpPr>
              <p:spPr>
                <a:xfrm flipH="1">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7" name="Picture 4" descr="https://img1.baidu.com/it/u=545087153,1257995337&amp;fm=253&amp;fmt=auto&amp;app=138&amp;f=JPEG?w=2048&amp;h=500">
                <a:extLst>
                  <a:ext uri="{FF2B5EF4-FFF2-40B4-BE49-F238E27FC236}">
                    <a16:creationId xmlns:a16="http://schemas.microsoft.com/office/drawing/2014/main" id="{D9E5AF17-4967-48B6-886C-2847F715EEE2}"/>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8799" y1="31200" x2="19189" y2="44400"/>
                            <a14:foregroundMark x1="17578" y1="64000" x2="18408" y2="69000"/>
                            <a14:foregroundMark x1="25977" y1="57400" x2="29590" y2="67200"/>
                            <a14:foregroundMark x1="35205" y1="54200" x2="38037" y2="59000"/>
                            <a14:foregroundMark x1="43213" y1="60800" x2="45215" y2="62400"/>
                            <a14:foregroundMark x1="57666" y1="52600" x2="59229" y2="55800"/>
                            <a14:foregroundMark x1="68848" y1="50800" x2="70459" y2="52600"/>
                            <a14:foregroundMark x1="76855" y1="55800" x2="78857" y2="57400"/>
                            <a14:foregroundMark x1="85303" y1="54200" x2="86084" y2="54200"/>
                          </a14:backgroundRemoval>
                        </a14:imgEffect>
                      </a14:imgLayer>
                    </a14:imgProps>
                  </a:ext>
                  <a:ext uri="{28A0092B-C50C-407E-A947-70E740481C1C}">
                    <a14:useLocalDpi xmlns:a14="http://schemas.microsoft.com/office/drawing/2010/main" val="0"/>
                  </a:ext>
                </a:extLst>
              </a:blip>
              <a:srcRect/>
              <a:stretch>
                <a:fillRect/>
              </a:stretch>
            </p:blipFill>
            <p:spPr bwMode="auto">
              <a:xfrm>
                <a:off x="2551758" y="4621554"/>
                <a:ext cx="1769471"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图片 9">
              <a:extLst>
                <a:ext uri="{FF2B5EF4-FFF2-40B4-BE49-F238E27FC236}">
                  <a16:creationId xmlns:a16="http://schemas.microsoft.com/office/drawing/2014/main" id="{34CABAE4-2335-4F2B-A6C2-0C1E06C749F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032079" y="320517"/>
              <a:ext cx="2208316" cy="360000"/>
            </a:xfrm>
            <a:prstGeom prst="rect">
              <a:avLst/>
            </a:prstGeom>
          </p:spPr>
        </p:pic>
      </p:grpSp>
    </p:spTree>
    <p:extLst>
      <p:ext uri="{BB962C8B-B14F-4D97-AF65-F5344CB8AC3E}">
        <p14:creationId xmlns:p14="http://schemas.microsoft.com/office/powerpoint/2010/main" val="40459405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4CEFBB9-D1DA-4BB2-B5DE-D259BB3F949D}"/>
              </a:ext>
            </a:extLst>
          </p:cNvPr>
          <p:cNvSpPr/>
          <p:nvPr userDrawn="1"/>
        </p:nvSpPr>
        <p:spPr>
          <a:xfrm>
            <a:off x="0" y="0"/>
            <a:ext cx="12192000" cy="6858000"/>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bg1"/>
              </a:solidFill>
            </a:endParaRPr>
          </a:p>
        </p:txBody>
      </p:sp>
      <p:grpSp>
        <p:nvGrpSpPr>
          <p:cNvPr id="4" name="组合 3">
            <a:extLst>
              <a:ext uri="{FF2B5EF4-FFF2-40B4-BE49-F238E27FC236}">
                <a16:creationId xmlns:a16="http://schemas.microsoft.com/office/drawing/2014/main" id="{03CDB7B3-5F60-400E-86AB-AEC50AD210AD}"/>
              </a:ext>
            </a:extLst>
          </p:cNvPr>
          <p:cNvGrpSpPr/>
          <p:nvPr userDrawn="1"/>
        </p:nvGrpSpPr>
        <p:grpSpPr>
          <a:xfrm>
            <a:off x="5375920" y="2921047"/>
            <a:ext cx="5752462" cy="1015906"/>
            <a:chOff x="4810605" y="2921131"/>
            <a:chExt cx="4260044" cy="752339"/>
          </a:xfrm>
        </p:grpSpPr>
        <p:pic>
          <p:nvPicPr>
            <p:cNvPr id="5" name="图片 4" descr="图标&#10;&#10;描述已自动生成">
              <a:extLst>
                <a:ext uri="{FF2B5EF4-FFF2-40B4-BE49-F238E27FC236}">
                  <a16:creationId xmlns:a16="http://schemas.microsoft.com/office/drawing/2014/main" id="{378E2D20-998D-4F44-9FBB-D5263D5C1F6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10605" y="2921131"/>
              <a:ext cx="2507797" cy="752339"/>
            </a:xfrm>
            <a:prstGeom prst="rect">
              <a:avLst/>
            </a:prstGeom>
          </p:spPr>
        </p:pic>
        <p:sp>
          <p:nvSpPr>
            <p:cNvPr id="6" name="矩形 5">
              <a:extLst>
                <a:ext uri="{FF2B5EF4-FFF2-40B4-BE49-F238E27FC236}">
                  <a16:creationId xmlns:a16="http://schemas.microsoft.com/office/drawing/2014/main" id="{33A51B62-5CF4-49C5-B813-D4F6AE897373}"/>
                </a:ext>
              </a:extLst>
            </p:cNvPr>
            <p:cNvSpPr/>
            <p:nvPr/>
          </p:nvSpPr>
          <p:spPr>
            <a:xfrm>
              <a:off x="7354216" y="3202836"/>
              <a:ext cx="1716433" cy="205134"/>
            </a:xfrm>
            <a:prstGeom prst="rect">
              <a:avLst/>
            </a:prstGeom>
          </p:spPr>
          <p:txBody>
            <a:bodyPr wrap="none">
              <a:spAutoFit/>
            </a:bodyPr>
            <a:lstStyle/>
            <a:p>
              <a:pPr lvl="0" algn="ctr"/>
              <a:r>
                <a:rPr lang="en" altLang="zh-CN" sz="1160" spc="0" dirty="0">
                  <a:solidFill>
                    <a:schemeClr val="bg1"/>
                  </a:solidFill>
                  <a:latin typeface="Microsoft YaHei" panose="020B0503020204020204" pitchFamily="34" charset="-122"/>
                  <a:ea typeface="Microsoft YaHei" panose="020B0503020204020204" pitchFamily="34" charset="-122"/>
                </a:rPr>
                <a:t>Lead</a:t>
              </a:r>
              <a:r>
                <a:rPr lang="zh-CN" altLang="en-US" sz="1160" spc="0" dirty="0">
                  <a:solidFill>
                    <a:schemeClr val="bg1"/>
                  </a:solidFill>
                  <a:latin typeface="Microsoft YaHei" panose="020B0503020204020204" pitchFamily="34" charset="-122"/>
                  <a:ea typeface="Microsoft YaHei" panose="020B0503020204020204" pitchFamily="34" charset="-122"/>
                </a:rPr>
                <a:t> </a:t>
              </a:r>
              <a:r>
                <a:rPr lang="en" altLang="zh-CN" sz="1160" spc="0" dirty="0">
                  <a:solidFill>
                    <a:schemeClr val="bg1"/>
                  </a:solidFill>
                  <a:latin typeface="Microsoft YaHei" panose="020B0503020204020204" pitchFamily="34" charset="-122"/>
                  <a:ea typeface="Microsoft YaHei" panose="020B0503020204020204" pitchFamily="34" charset="-122"/>
                </a:rPr>
                <a:t>to</a:t>
              </a:r>
              <a:r>
                <a:rPr lang="zh-CN" altLang="en-US" sz="1160" spc="0" dirty="0">
                  <a:solidFill>
                    <a:schemeClr val="bg1"/>
                  </a:solidFill>
                  <a:latin typeface="Microsoft YaHei" panose="020B0503020204020204" pitchFamily="34" charset="-122"/>
                  <a:ea typeface="Microsoft YaHei" panose="020B0503020204020204" pitchFamily="34" charset="-122"/>
                </a:rPr>
                <a:t> </a:t>
              </a:r>
              <a:r>
                <a:rPr lang="en" altLang="zh-CN" sz="1160" spc="0" dirty="0">
                  <a:solidFill>
                    <a:schemeClr val="bg1"/>
                  </a:solidFill>
                  <a:latin typeface="Microsoft YaHei" panose="020B0503020204020204" pitchFamily="34" charset="-122"/>
                  <a:ea typeface="Microsoft YaHei" panose="020B0503020204020204" pitchFamily="34" charset="-122"/>
                </a:rPr>
                <a:t>Infinity</a:t>
              </a:r>
              <a:r>
                <a:rPr lang="zh-CN" altLang="en-US" sz="1160" spc="0" dirty="0">
                  <a:solidFill>
                    <a:schemeClr val="bg1"/>
                  </a:solidFill>
                  <a:latin typeface="Microsoft YaHei" panose="020B0503020204020204" pitchFamily="34" charset="-122"/>
                  <a:ea typeface="Microsoft YaHei" panose="020B0503020204020204" pitchFamily="34" charset="-122"/>
                </a:rPr>
                <a:t> </a:t>
              </a:r>
              <a:r>
                <a:rPr lang="en" altLang="zh-CN" sz="1160" spc="0" dirty="0">
                  <a:solidFill>
                    <a:schemeClr val="bg1"/>
                  </a:solidFill>
                  <a:latin typeface="Microsoft YaHei" panose="020B0503020204020204" pitchFamily="34" charset="-122"/>
                  <a:ea typeface="Microsoft YaHei" panose="020B0503020204020204" pitchFamily="34" charset="-122"/>
                </a:rPr>
                <a:t>and</a:t>
              </a:r>
              <a:r>
                <a:rPr lang="zh-CN" altLang="en-US" sz="1160" spc="0" dirty="0">
                  <a:solidFill>
                    <a:schemeClr val="bg1"/>
                  </a:solidFill>
                  <a:latin typeface="Microsoft YaHei" panose="020B0503020204020204" pitchFamily="34" charset="-122"/>
                  <a:ea typeface="Microsoft YaHei" panose="020B0503020204020204" pitchFamily="34" charset="-122"/>
                </a:rPr>
                <a:t> </a:t>
              </a:r>
              <a:r>
                <a:rPr lang="en" altLang="zh-CN" sz="1160" spc="0" dirty="0">
                  <a:solidFill>
                    <a:schemeClr val="bg1"/>
                  </a:solidFill>
                  <a:latin typeface="Microsoft YaHei" panose="020B0503020204020204" pitchFamily="34" charset="-122"/>
                  <a:ea typeface="Microsoft YaHei" panose="020B0503020204020204" pitchFamily="34" charset="-122"/>
                </a:rPr>
                <a:t>Beyond</a:t>
              </a:r>
              <a:r>
                <a:rPr lang="en-US" altLang="zh-CN" sz="1160" spc="0" dirty="0">
                  <a:solidFill>
                    <a:schemeClr val="bg1"/>
                  </a:solidFill>
                  <a:latin typeface="Microsoft YaHei" panose="020B0503020204020204" pitchFamily="34" charset="-122"/>
                  <a:ea typeface="Microsoft YaHei" panose="020B0503020204020204" pitchFamily="34" charset="-122"/>
                </a:rPr>
                <a:t>...</a:t>
              </a:r>
              <a:endParaRPr lang="en-US" altLang="zh-CN" sz="1160" spc="0" dirty="0">
                <a:solidFill>
                  <a:schemeClr val="bg1"/>
                </a:solidFill>
                <a:latin typeface="Microsoft YaHei" panose="020B0503020204020204" pitchFamily="34" charset="-122"/>
                <a:ea typeface="Microsoft YaHei" panose="020B0503020204020204" pitchFamily="34" charset="-122"/>
                <a:sym typeface="+mn-ea"/>
              </a:endParaRPr>
            </a:p>
          </p:txBody>
        </p:sp>
        <p:sp>
          <p:nvSpPr>
            <p:cNvPr id="7" name="矩形 6">
              <a:extLst>
                <a:ext uri="{FF2B5EF4-FFF2-40B4-BE49-F238E27FC236}">
                  <a16:creationId xmlns:a16="http://schemas.microsoft.com/office/drawing/2014/main" id="{49D38D3E-F299-4623-8C21-2E3E004E1536}"/>
                </a:ext>
              </a:extLst>
            </p:cNvPr>
            <p:cNvSpPr/>
            <p:nvPr/>
          </p:nvSpPr>
          <p:spPr>
            <a:xfrm>
              <a:off x="7365888" y="2975551"/>
              <a:ext cx="1675264" cy="273512"/>
            </a:xfrm>
            <a:prstGeom prst="rect">
              <a:avLst/>
            </a:prstGeom>
          </p:spPr>
          <p:txBody>
            <a:bodyPr wrap="none">
              <a:spAutoFit/>
            </a:bodyPr>
            <a:lstStyle/>
            <a:p>
              <a:pPr lvl="0" algn="ctr"/>
              <a:r>
                <a:rPr lang="zh-CN" altLang="en-US" dirty="0">
                  <a:solidFill>
                    <a:schemeClr val="bg1"/>
                  </a:solidFill>
                  <a:latin typeface="Microsoft YaHei" panose="020B0503020204020204" pitchFamily="34" charset="-122"/>
                  <a:ea typeface="Microsoft YaHei" panose="020B0503020204020204" pitchFamily="34" charset="-122"/>
                </a:rPr>
                <a:t>引领无限，超越不止</a:t>
              </a:r>
              <a:endParaRPr lang="en-US" altLang="zh-CN" spc="0" dirty="0">
                <a:solidFill>
                  <a:schemeClr val="bg1"/>
                </a:solidFill>
                <a:latin typeface="Microsoft YaHei" panose="020B0503020204020204" pitchFamily="34" charset="-122"/>
                <a:ea typeface="Microsoft YaHei" panose="020B0503020204020204" pitchFamily="34" charset="-122"/>
                <a:sym typeface="+mn-ea"/>
              </a:endParaRPr>
            </a:p>
          </p:txBody>
        </p:sp>
      </p:grpSp>
      <p:sp>
        <p:nvSpPr>
          <p:cNvPr id="8" name="文本框 7">
            <a:extLst>
              <a:ext uri="{FF2B5EF4-FFF2-40B4-BE49-F238E27FC236}">
                <a16:creationId xmlns:a16="http://schemas.microsoft.com/office/drawing/2014/main" id="{1CEF7DAD-C95F-4175-98B7-39F51D417070}"/>
              </a:ext>
            </a:extLst>
          </p:cNvPr>
          <p:cNvSpPr txBox="1"/>
          <p:nvPr userDrawn="1"/>
        </p:nvSpPr>
        <p:spPr>
          <a:xfrm>
            <a:off x="293813" y="2644170"/>
            <a:ext cx="4266612" cy="1569660"/>
          </a:xfrm>
          <a:prstGeom prst="rect">
            <a:avLst/>
          </a:prstGeom>
          <a:noFill/>
        </p:spPr>
        <p:txBody>
          <a:bodyPr wrap="square" rtlCol="0" anchor="ctr">
            <a:spAutoFit/>
          </a:bodyPr>
          <a:lstStyle/>
          <a:p>
            <a:pPr algn="ctr"/>
            <a:r>
              <a:rPr lang="en-US" altLang="zh-CN" sz="4800" b="1" dirty="0">
                <a:solidFill>
                  <a:schemeClr val="bg1"/>
                </a:solidFill>
                <a:latin typeface="+mn-ea"/>
                <a:ea typeface="+mn-ea"/>
              </a:rPr>
              <a:t>Thanks for watching!</a:t>
            </a:r>
          </a:p>
        </p:txBody>
      </p:sp>
    </p:spTree>
    <p:extLst>
      <p:ext uri="{BB962C8B-B14F-4D97-AF65-F5344CB8AC3E}">
        <p14:creationId xmlns:p14="http://schemas.microsoft.com/office/powerpoint/2010/main" val="32093635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EEP DIVE">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10" name="组合 9">
            <a:extLst>
              <a:ext uri="{FF2B5EF4-FFF2-40B4-BE49-F238E27FC236}">
                <a16:creationId xmlns:a16="http://schemas.microsoft.com/office/drawing/2014/main" id="{DEC7E3CF-D7E3-44E1-9208-66425159201E}"/>
              </a:ext>
            </a:extLst>
          </p:cNvPr>
          <p:cNvGrpSpPr/>
          <p:nvPr userDrawn="1"/>
        </p:nvGrpSpPr>
        <p:grpSpPr>
          <a:xfrm rot="-2700000">
            <a:off x="-26135" y="-62075"/>
            <a:ext cx="576000" cy="642731"/>
            <a:chOff x="2936880" y="3630385"/>
            <a:chExt cx="576000" cy="642731"/>
          </a:xfrm>
        </p:grpSpPr>
        <p:sp>
          <p:nvSpPr>
            <p:cNvPr id="11" name="直角三角形 10">
              <a:extLst>
                <a:ext uri="{FF2B5EF4-FFF2-40B4-BE49-F238E27FC236}">
                  <a16:creationId xmlns:a16="http://schemas.microsoft.com/office/drawing/2014/main" id="{52E4FA91-7210-4886-ADCD-16C79D1D757C}"/>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2" name="文本框 11">
              <a:extLst>
                <a:ext uri="{FF2B5EF4-FFF2-40B4-BE49-F238E27FC236}">
                  <a16:creationId xmlns:a16="http://schemas.microsoft.com/office/drawing/2014/main" id="{B98E42DE-F5E5-413B-9312-7A4674380DDF}"/>
                </a:ext>
              </a:extLst>
            </p:cNvPr>
            <p:cNvSpPr txBox="1"/>
            <p:nvPr userDrawn="1"/>
          </p:nvSpPr>
          <p:spPr>
            <a:xfrm>
              <a:off x="2973851" y="3630385"/>
              <a:ext cx="502061" cy="400110"/>
            </a:xfrm>
            <a:prstGeom prst="rect">
              <a:avLst/>
            </a:prstGeom>
            <a:noFill/>
          </p:spPr>
          <p:txBody>
            <a:bodyPr wrap="none" rtlCol="0">
              <a:spAutoFit/>
            </a:bodyPr>
            <a:lstStyle/>
            <a:p>
              <a:pPr algn="ctr"/>
              <a:r>
                <a:rPr lang="en-US" altLang="zh-CN" sz="1000" dirty="0">
                  <a:solidFill>
                    <a:schemeClr val="bg1"/>
                  </a:solidFill>
                  <a:latin typeface="+mn-ea"/>
                  <a:ea typeface="+mn-ea"/>
                </a:rPr>
                <a:t>DEEP</a:t>
              </a:r>
            </a:p>
            <a:p>
              <a:pPr algn="ctr"/>
              <a:r>
                <a:rPr lang="en-US" altLang="zh-CN" sz="1000" dirty="0">
                  <a:solidFill>
                    <a:schemeClr val="bg1"/>
                  </a:solidFill>
                  <a:latin typeface="+mn-ea"/>
                  <a:ea typeface="+mn-ea"/>
                </a:rPr>
                <a:t>DIVE</a:t>
              </a:r>
              <a:endParaRPr lang="zh-CN" altLang="en-US" sz="1000" dirty="0">
                <a:solidFill>
                  <a:schemeClr val="bg1"/>
                </a:solidFill>
                <a:latin typeface="+mn-ea"/>
                <a:ea typeface="+mn-ea"/>
              </a:endParaRPr>
            </a:p>
          </p:txBody>
        </p:sp>
      </p:grpSp>
    </p:spTree>
    <p:extLst>
      <p:ext uri="{BB962C8B-B14F-4D97-AF65-F5344CB8AC3E}">
        <p14:creationId xmlns:p14="http://schemas.microsoft.com/office/powerpoint/2010/main" val="10524667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Key points">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215DC5C-AEFF-472F-98B2-4D8366B5EBC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4457154" cy="6858000"/>
          </a:xfrm>
          <a:prstGeom prst="rect">
            <a:avLst/>
          </a:prstGeom>
        </p:spPr>
      </p:pic>
      <p:sp>
        <p:nvSpPr>
          <p:cNvPr id="5" name="矩形 4">
            <a:extLst>
              <a:ext uri="{FF2B5EF4-FFF2-40B4-BE49-F238E27FC236}">
                <a16:creationId xmlns:a16="http://schemas.microsoft.com/office/drawing/2014/main" id="{A281AC29-C418-4663-9A22-0C562359A883}"/>
              </a:ext>
            </a:extLst>
          </p:cNvPr>
          <p:cNvSpPr/>
          <p:nvPr userDrawn="1"/>
        </p:nvSpPr>
        <p:spPr>
          <a:xfrm>
            <a:off x="0" y="0"/>
            <a:ext cx="4457154" cy="6858000"/>
          </a:xfrm>
          <a:prstGeom prst="rect">
            <a:avLst/>
          </a:prstGeom>
          <a:gradFill flip="none" rotWithShape="1">
            <a:gsLst>
              <a:gs pos="0">
                <a:schemeClr val="bg1">
                  <a:alpha val="40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74AB4C4D-F1D5-4B99-BACE-28042C005AE5}"/>
              </a:ext>
            </a:extLst>
          </p:cNvPr>
          <p:cNvGrpSpPr/>
          <p:nvPr userDrawn="1"/>
        </p:nvGrpSpPr>
        <p:grpSpPr>
          <a:xfrm>
            <a:off x="9112151" y="149813"/>
            <a:ext cx="3079850" cy="336324"/>
            <a:chOff x="8461793" y="155601"/>
            <a:chExt cx="3687147" cy="402641"/>
          </a:xfrm>
        </p:grpSpPr>
        <p:grpSp>
          <p:nvGrpSpPr>
            <p:cNvPr id="8" name="组合 7">
              <a:extLst>
                <a:ext uri="{FF2B5EF4-FFF2-40B4-BE49-F238E27FC236}">
                  <a16:creationId xmlns:a16="http://schemas.microsoft.com/office/drawing/2014/main" id="{D36493B5-1754-4998-B111-F69E12711F29}"/>
                </a:ext>
              </a:extLst>
            </p:cNvPr>
            <p:cNvGrpSpPr/>
            <p:nvPr userDrawn="1"/>
          </p:nvGrpSpPr>
          <p:grpSpPr>
            <a:xfrm>
              <a:off x="10416175" y="155601"/>
              <a:ext cx="1732765" cy="380364"/>
              <a:chOff x="10416175" y="155601"/>
              <a:chExt cx="1732765" cy="380364"/>
            </a:xfrm>
          </p:grpSpPr>
          <p:grpSp>
            <p:nvGrpSpPr>
              <p:cNvPr id="10" name="组合 9">
                <a:extLst>
                  <a:ext uri="{FF2B5EF4-FFF2-40B4-BE49-F238E27FC236}">
                    <a16:creationId xmlns:a16="http://schemas.microsoft.com/office/drawing/2014/main" id="{66E15F9D-1103-4ECD-9C38-06C493F0D86F}"/>
                  </a:ext>
                </a:extLst>
              </p:cNvPr>
              <p:cNvGrpSpPr/>
              <p:nvPr userDrawn="1"/>
            </p:nvGrpSpPr>
            <p:grpSpPr>
              <a:xfrm>
                <a:off x="10501419" y="313894"/>
                <a:ext cx="95342" cy="95342"/>
                <a:chOff x="10825120" y="313894"/>
                <a:chExt cx="95342" cy="95342"/>
              </a:xfrm>
            </p:grpSpPr>
            <p:cxnSp>
              <p:nvCxnSpPr>
                <p:cNvPr id="12" name="直线连接符 38">
                  <a:extLst>
                    <a:ext uri="{FF2B5EF4-FFF2-40B4-BE49-F238E27FC236}">
                      <a16:creationId xmlns:a16="http://schemas.microsoft.com/office/drawing/2014/main" id="{A7AA7D7F-5685-426C-AF8C-BB6B7B182D89}"/>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3" name="直线连接符 39">
                  <a:extLst>
                    <a:ext uri="{FF2B5EF4-FFF2-40B4-BE49-F238E27FC236}">
                      <a16:creationId xmlns:a16="http://schemas.microsoft.com/office/drawing/2014/main" id="{2E37FE4C-E3FD-4313-9F92-70AFA57B871B}"/>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1" name="图片 10">
                <a:extLst>
                  <a:ext uri="{FF2B5EF4-FFF2-40B4-BE49-F238E27FC236}">
                    <a16:creationId xmlns:a16="http://schemas.microsoft.com/office/drawing/2014/main" id="{DF7FF8BB-2344-42B5-A753-08F6ADAABF8E}"/>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9" name="图片 8" descr="文本&#10;&#10;中度可信度描述已自动生成">
              <a:extLst>
                <a:ext uri="{FF2B5EF4-FFF2-40B4-BE49-F238E27FC236}">
                  <a16:creationId xmlns:a16="http://schemas.microsoft.com/office/drawing/2014/main" id="{8AFE3D65-3E2B-49AD-AE88-D6BB38312AF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5862782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spTree>
    <p:extLst>
      <p:ext uri="{BB962C8B-B14F-4D97-AF65-F5344CB8AC3E}">
        <p14:creationId xmlns:p14="http://schemas.microsoft.com/office/powerpoint/2010/main" val="31934297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市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9812" y="-22671"/>
            <a:ext cx="576000" cy="596566"/>
            <a:chOff x="2936880" y="3676550"/>
            <a:chExt cx="576000" cy="596566"/>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2953013" y="3676550"/>
              <a:ext cx="543739" cy="307777"/>
            </a:xfrm>
            <a:prstGeom prst="rect">
              <a:avLst/>
            </a:prstGeom>
            <a:noFill/>
          </p:spPr>
          <p:txBody>
            <a:bodyPr wrap="none" rtlCol="0">
              <a:spAutoFit/>
            </a:bodyPr>
            <a:lstStyle/>
            <a:p>
              <a:pPr algn="ctr"/>
              <a:r>
                <a:rPr lang="zh-CN" altLang="en-US" sz="1400" dirty="0">
                  <a:solidFill>
                    <a:schemeClr val="bg1"/>
                  </a:solidFill>
                  <a:latin typeface="+mn-ea"/>
                  <a:ea typeface="+mn-ea"/>
                </a:rPr>
                <a:t>市场</a:t>
              </a:r>
            </a:p>
          </p:txBody>
        </p:sp>
      </p:grpSp>
    </p:spTree>
    <p:extLst>
      <p:ext uri="{BB962C8B-B14F-4D97-AF65-F5344CB8AC3E}">
        <p14:creationId xmlns:p14="http://schemas.microsoft.com/office/powerpoint/2010/main" val="35306735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货">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15253" y="-35804"/>
            <a:ext cx="576000" cy="611952"/>
            <a:chOff x="2936880" y="3661164"/>
            <a:chExt cx="576000" cy="611952"/>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3029955" y="3661164"/>
              <a:ext cx="389851" cy="338554"/>
            </a:xfrm>
            <a:prstGeom prst="rect">
              <a:avLst/>
            </a:prstGeom>
            <a:noFill/>
          </p:spPr>
          <p:txBody>
            <a:bodyPr wrap="none" rtlCol="0">
              <a:spAutoFit/>
            </a:bodyPr>
            <a:lstStyle/>
            <a:p>
              <a:pPr algn="ctr"/>
              <a:r>
                <a:rPr lang="zh-CN" altLang="en-US" sz="1600" dirty="0">
                  <a:solidFill>
                    <a:schemeClr val="bg1"/>
                  </a:solidFill>
                  <a:latin typeface="+mn-ea"/>
                  <a:ea typeface="+mn-ea"/>
                </a:rPr>
                <a:t>货</a:t>
              </a:r>
            </a:p>
          </p:txBody>
        </p:sp>
      </p:grpSp>
    </p:spTree>
    <p:extLst>
      <p:ext uri="{BB962C8B-B14F-4D97-AF65-F5344CB8AC3E}">
        <p14:creationId xmlns:p14="http://schemas.microsoft.com/office/powerpoint/2010/main" val="42704505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7" name="组合 6">
            <a:extLst>
              <a:ext uri="{FF2B5EF4-FFF2-40B4-BE49-F238E27FC236}">
                <a16:creationId xmlns:a16="http://schemas.microsoft.com/office/drawing/2014/main" id="{2240F827-C0F4-A617-5CD4-41A51410509E}"/>
              </a:ext>
            </a:extLst>
          </p:cNvPr>
          <p:cNvGrpSpPr/>
          <p:nvPr userDrawn="1"/>
        </p:nvGrpSpPr>
        <p:grpSpPr>
          <a:xfrm rot="-2700000">
            <a:off x="-15253" y="-35804"/>
            <a:ext cx="576000" cy="611952"/>
            <a:chOff x="2936880" y="3661164"/>
            <a:chExt cx="576000" cy="611952"/>
          </a:xfrm>
        </p:grpSpPr>
        <p:sp>
          <p:nvSpPr>
            <p:cNvPr id="9" name="直角三角形 8">
              <a:extLst>
                <a:ext uri="{FF2B5EF4-FFF2-40B4-BE49-F238E27FC236}">
                  <a16:creationId xmlns:a16="http://schemas.microsoft.com/office/drawing/2014/main" id="{56F3E4C3-74D3-37AF-B0F0-6527D6C1966B}"/>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1" name="文本框 10">
              <a:extLst>
                <a:ext uri="{FF2B5EF4-FFF2-40B4-BE49-F238E27FC236}">
                  <a16:creationId xmlns:a16="http://schemas.microsoft.com/office/drawing/2014/main" id="{AFCB40D1-6098-5626-390E-D4BE5E847723}"/>
                </a:ext>
              </a:extLst>
            </p:cNvPr>
            <p:cNvSpPr txBox="1"/>
            <p:nvPr userDrawn="1"/>
          </p:nvSpPr>
          <p:spPr>
            <a:xfrm>
              <a:off x="3029956" y="3661164"/>
              <a:ext cx="389851" cy="338554"/>
            </a:xfrm>
            <a:prstGeom prst="rect">
              <a:avLst/>
            </a:prstGeom>
            <a:noFill/>
          </p:spPr>
          <p:txBody>
            <a:bodyPr wrap="none" rtlCol="0">
              <a:spAutoFit/>
            </a:bodyPr>
            <a:lstStyle/>
            <a:p>
              <a:pPr algn="ctr"/>
              <a:r>
                <a:rPr lang="zh-CN" altLang="en-US" sz="1600" dirty="0">
                  <a:solidFill>
                    <a:schemeClr val="bg1"/>
                  </a:solidFill>
                  <a:latin typeface="+mn-ea"/>
                  <a:ea typeface="+mn-ea"/>
                </a:rPr>
                <a:t>场</a:t>
              </a:r>
            </a:p>
          </p:txBody>
        </p:sp>
      </p:grpSp>
    </p:spTree>
    <p:extLst>
      <p:ext uri="{BB962C8B-B14F-4D97-AF65-F5344CB8AC3E}">
        <p14:creationId xmlns:p14="http://schemas.microsoft.com/office/powerpoint/2010/main" val="22590952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4" name="组合 3">
            <a:extLst>
              <a:ext uri="{FF2B5EF4-FFF2-40B4-BE49-F238E27FC236}">
                <a16:creationId xmlns:a16="http://schemas.microsoft.com/office/drawing/2014/main" id="{3A50FD34-ACCC-47C3-B5E0-9BF056ED3F79}"/>
              </a:ext>
            </a:extLst>
          </p:cNvPr>
          <p:cNvGrpSpPr/>
          <p:nvPr userDrawn="1"/>
        </p:nvGrpSpPr>
        <p:grpSpPr>
          <a:xfrm rot="-2700000">
            <a:off x="-15253" y="-35803"/>
            <a:ext cx="576000" cy="611951"/>
            <a:chOff x="2936880" y="3661165"/>
            <a:chExt cx="576000" cy="611951"/>
          </a:xfrm>
        </p:grpSpPr>
        <p:sp>
          <p:nvSpPr>
            <p:cNvPr id="3" name="直角三角形 2">
              <a:extLst>
                <a:ext uri="{FF2B5EF4-FFF2-40B4-BE49-F238E27FC236}">
                  <a16:creationId xmlns:a16="http://schemas.microsoft.com/office/drawing/2014/main" id="{699D27F7-7047-46C2-A3C9-2F2A843049C1}"/>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0" name="文本框 9">
              <a:extLst>
                <a:ext uri="{FF2B5EF4-FFF2-40B4-BE49-F238E27FC236}">
                  <a16:creationId xmlns:a16="http://schemas.microsoft.com/office/drawing/2014/main" id="{1B8E908B-34F6-4FFC-A8D9-CF8A48A1D510}"/>
                </a:ext>
              </a:extLst>
            </p:cNvPr>
            <p:cNvSpPr txBox="1"/>
            <p:nvPr userDrawn="1"/>
          </p:nvSpPr>
          <p:spPr>
            <a:xfrm>
              <a:off x="3029956" y="3661165"/>
              <a:ext cx="389850" cy="338554"/>
            </a:xfrm>
            <a:prstGeom prst="rect">
              <a:avLst/>
            </a:prstGeom>
            <a:noFill/>
          </p:spPr>
          <p:txBody>
            <a:bodyPr wrap="none" rtlCol="0">
              <a:spAutoFit/>
            </a:bodyPr>
            <a:lstStyle/>
            <a:p>
              <a:pPr algn="ctr"/>
              <a:r>
                <a:rPr lang="zh-CN" altLang="en-US" sz="1600" dirty="0">
                  <a:solidFill>
                    <a:schemeClr val="bg1"/>
                  </a:solidFill>
                  <a:latin typeface="+mn-ea"/>
                  <a:ea typeface="+mn-ea"/>
                </a:rPr>
                <a:t>人</a:t>
              </a:r>
            </a:p>
          </p:txBody>
        </p:sp>
      </p:grpSp>
    </p:spTree>
    <p:extLst>
      <p:ext uri="{BB962C8B-B14F-4D97-AF65-F5344CB8AC3E}">
        <p14:creationId xmlns:p14="http://schemas.microsoft.com/office/powerpoint/2010/main" val="28027281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EP DIVE">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0"/>
            <a:ext cx="9433127" cy="711321"/>
          </a:xfrm>
          <a:prstGeom prst="rect">
            <a:avLst/>
          </a:prstGeom>
        </p:spPr>
        <p:txBody>
          <a:bodyPr anchor="ctr"/>
          <a:lstStyle>
            <a:lvl1pPr>
              <a:defRPr sz="2800">
                <a:latin typeface="+mn-ea"/>
                <a:ea typeface="+mn-ea"/>
              </a:defRPr>
            </a:lvl1pPr>
          </a:lstStyle>
          <a:p>
            <a:endParaRPr lang="zh-CN" altLang="en-US" dirty="0"/>
          </a:p>
        </p:txBody>
      </p:sp>
      <p:sp>
        <p:nvSpPr>
          <p:cNvPr id="5" name="文本占位符 4">
            <a:extLst>
              <a:ext uri="{FF2B5EF4-FFF2-40B4-BE49-F238E27FC236}">
                <a16:creationId xmlns:a16="http://schemas.microsoft.com/office/drawing/2014/main" id="{1DCE48FA-AA7F-4E36-A348-1B61836BE1F2}"/>
              </a:ext>
            </a:extLst>
          </p:cNvPr>
          <p:cNvSpPr>
            <a:spLocks noGrp="1"/>
          </p:cNvSpPr>
          <p:nvPr>
            <p:ph type="body" sz="quarter" idx="10"/>
          </p:nvPr>
        </p:nvSpPr>
        <p:spPr>
          <a:xfrm>
            <a:off x="282373" y="1084267"/>
            <a:ext cx="11627255" cy="712788"/>
          </a:xfrm>
          <a:prstGeom prst="rect">
            <a:avLst/>
          </a:prstGeom>
        </p:spPr>
        <p:txBody>
          <a:bodyPr/>
          <a:lstStyle>
            <a:lvl1pPr marL="285750" marR="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sz="1200">
                <a:latin typeface="+mn-ea"/>
                <a:ea typeface="+mn-ea"/>
              </a:defRPr>
            </a:lvl1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srgbClr val="000000"/>
              </a:solidFill>
              <a:effectLst/>
              <a:uLnTx/>
              <a:uFillTx/>
              <a:latin typeface="Verdana"/>
              <a:ea typeface="微软雅黑"/>
              <a:cs typeface="+mn-cs"/>
            </a:endParaRPr>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3" y="966172"/>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
        <p:nvSpPr>
          <p:cNvPr id="8" name="文本占位符 7">
            <a:extLst>
              <a:ext uri="{FF2B5EF4-FFF2-40B4-BE49-F238E27FC236}">
                <a16:creationId xmlns:a16="http://schemas.microsoft.com/office/drawing/2014/main" id="{DD3B625D-BE45-49EA-A355-F4BEAC08860B}"/>
              </a:ext>
            </a:extLst>
          </p:cNvPr>
          <p:cNvSpPr>
            <a:spLocks noGrp="1"/>
          </p:cNvSpPr>
          <p:nvPr>
            <p:ph type="body" sz="quarter" idx="11"/>
          </p:nvPr>
        </p:nvSpPr>
        <p:spPr>
          <a:xfrm>
            <a:off x="282372" y="6447099"/>
            <a:ext cx="11627255" cy="300942"/>
          </a:xfrm>
          <a:prstGeom prst="rect">
            <a:avLst/>
          </a:prstGeom>
        </p:spPr>
        <p:txBody>
          <a:bodyPr anchor="ctr"/>
          <a:lstStyle>
            <a:lvl1pPr marL="0" indent="0">
              <a:spcBef>
                <a:spcPts val="0"/>
              </a:spcBef>
              <a:buNone/>
              <a:defRPr sz="800">
                <a:solidFill>
                  <a:schemeClr val="tx1">
                    <a:lumMod val="65000"/>
                    <a:lumOff val="35000"/>
                  </a:schemeClr>
                </a:solidFill>
                <a:latin typeface="+mn-ea"/>
                <a:ea typeface="+mn-ea"/>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grpSp>
        <p:nvGrpSpPr>
          <p:cNvPr id="10" name="组合 9">
            <a:extLst>
              <a:ext uri="{FF2B5EF4-FFF2-40B4-BE49-F238E27FC236}">
                <a16:creationId xmlns:a16="http://schemas.microsoft.com/office/drawing/2014/main" id="{DEC7E3CF-D7E3-44E1-9208-66425159201E}"/>
              </a:ext>
            </a:extLst>
          </p:cNvPr>
          <p:cNvGrpSpPr/>
          <p:nvPr userDrawn="1"/>
        </p:nvGrpSpPr>
        <p:grpSpPr>
          <a:xfrm rot="-2700000">
            <a:off x="-26135" y="-62075"/>
            <a:ext cx="576000" cy="642731"/>
            <a:chOff x="2936880" y="3630385"/>
            <a:chExt cx="576000" cy="642731"/>
          </a:xfrm>
        </p:grpSpPr>
        <p:sp>
          <p:nvSpPr>
            <p:cNvPr id="11" name="直角三角形 10">
              <a:extLst>
                <a:ext uri="{FF2B5EF4-FFF2-40B4-BE49-F238E27FC236}">
                  <a16:creationId xmlns:a16="http://schemas.microsoft.com/office/drawing/2014/main" id="{52E4FA91-7210-4886-ADCD-16C79D1D757C}"/>
                </a:ext>
              </a:extLst>
            </p:cNvPr>
            <p:cNvSpPr>
              <a:spLocks noChangeAspect="1"/>
            </p:cNvSpPr>
            <p:nvPr userDrawn="1"/>
          </p:nvSpPr>
          <p:spPr>
            <a:xfrm rot="2700000" flipV="1">
              <a:off x="2936880" y="3697116"/>
              <a:ext cx="576000" cy="576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400" dirty="0">
                <a:solidFill>
                  <a:schemeClr val="tx1"/>
                </a:solidFill>
                <a:latin typeface="+mn-ea"/>
                <a:ea typeface="+mn-ea"/>
              </a:endParaRPr>
            </a:p>
          </p:txBody>
        </p:sp>
        <p:sp>
          <p:nvSpPr>
            <p:cNvPr id="12" name="文本框 11">
              <a:extLst>
                <a:ext uri="{FF2B5EF4-FFF2-40B4-BE49-F238E27FC236}">
                  <a16:creationId xmlns:a16="http://schemas.microsoft.com/office/drawing/2014/main" id="{B98E42DE-F5E5-413B-9312-7A4674380DDF}"/>
                </a:ext>
              </a:extLst>
            </p:cNvPr>
            <p:cNvSpPr txBox="1"/>
            <p:nvPr userDrawn="1"/>
          </p:nvSpPr>
          <p:spPr>
            <a:xfrm>
              <a:off x="2973851" y="3630385"/>
              <a:ext cx="502061" cy="400110"/>
            </a:xfrm>
            <a:prstGeom prst="rect">
              <a:avLst/>
            </a:prstGeom>
            <a:noFill/>
          </p:spPr>
          <p:txBody>
            <a:bodyPr wrap="none" rtlCol="0">
              <a:spAutoFit/>
            </a:bodyPr>
            <a:lstStyle/>
            <a:p>
              <a:pPr algn="ctr"/>
              <a:r>
                <a:rPr lang="en-US" altLang="zh-CN" sz="1000" dirty="0">
                  <a:solidFill>
                    <a:schemeClr val="bg1"/>
                  </a:solidFill>
                  <a:latin typeface="+mn-ea"/>
                  <a:ea typeface="+mn-ea"/>
                </a:rPr>
                <a:t>DEEP</a:t>
              </a:r>
            </a:p>
            <a:p>
              <a:pPr algn="ctr"/>
              <a:r>
                <a:rPr lang="en-US" altLang="zh-CN" sz="1000" dirty="0">
                  <a:solidFill>
                    <a:schemeClr val="bg1"/>
                  </a:solidFill>
                  <a:latin typeface="+mn-ea"/>
                  <a:ea typeface="+mn-ea"/>
                </a:rPr>
                <a:t>DIVE</a:t>
              </a:r>
              <a:endParaRPr lang="zh-CN" altLang="en-US" sz="1000" dirty="0">
                <a:solidFill>
                  <a:schemeClr val="bg1"/>
                </a:solidFill>
                <a:latin typeface="+mn-ea"/>
                <a:ea typeface="+mn-ea"/>
              </a:endParaRPr>
            </a:p>
          </p:txBody>
        </p:sp>
      </p:grpSp>
    </p:spTree>
    <p:extLst>
      <p:ext uri="{BB962C8B-B14F-4D97-AF65-F5344CB8AC3E}">
        <p14:creationId xmlns:p14="http://schemas.microsoft.com/office/powerpoint/2010/main" val="5035923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3" name="组合 2">
            <a:extLst>
              <a:ext uri="{FF2B5EF4-FFF2-40B4-BE49-F238E27FC236}">
                <a16:creationId xmlns:a16="http://schemas.microsoft.com/office/drawing/2014/main" id="{D03F3317-E648-4EA6-0EE1-798443008693}"/>
              </a:ext>
            </a:extLst>
          </p:cNvPr>
          <p:cNvGrpSpPr/>
          <p:nvPr userDrawn="1"/>
        </p:nvGrpSpPr>
        <p:grpSpPr>
          <a:xfrm>
            <a:off x="285023" y="1133938"/>
            <a:ext cx="3665717" cy="5482453"/>
            <a:chOff x="397621" y="1133939"/>
            <a:chExt cx="3665717" cy="5482453"/>
          </a:xfrm>
        </p:grpSpPr>
        <p:sp>
          <p:nvSpPr>
            <p:cNvPr id="4" name="îṩḷíḋé">
              <a:extLst>
                <a:ext uri="{FF2B5EF4-FFF2-40B4-BE49-F238E27FC236}">
                  <a16:creationId xmlns:a16="http://schemas.microsoft.com/office/drawing/2014/main" id="{DA8C09F8-ABAE-7B90-FD0E-DE3B22DCBA08}"/>
                </a:ext>
              </a:extLst>
            </p:cNvPr>
            <p:cNvSpPr>
              <a:spLocks/>
            </p:cNvSpPr>
            <p:nvPr/>
          </p:nvSpPr>
          <p:spPr>
            <a:xfrm>
              <a:off x="397621"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5" name="直接连接符 11">
              <a:extLst>
                <a:ext uri="{FF2B5EF4-FFF2-40B4-BE49-F238E27FC236}">
                  <a16:creationId xmlns:a16="http://schemas.microsoft.com/office/drawing/2014/main" id="{AF2B5EBD-F9E5-36CE-979C-A3D70628AF54}"/>
                </a:ext>
              </a:extLst>
            </p:cNvPr>
            <p:cNvCxnSpPr>
              <a:cxnSpLocks/>
            </p:cNvCxnSpPr>
            <p:nvPr/>
          </p:nvCxnSpPr>
          <p:spPr>
            <a:xfrm>
              <a:off x="599839"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 name="íṥ1iḑé">
              <a:extLst>
                <a:ext uri="{FF2B5EF4-FFF2-40B4-BE49-F238E27FC236}">
                  <a16:creationId xmlns:a16="http://schemas.microsoft.com/office/drawing/2014/main" id="{F4E5067D-FC2D-7D02-B43F-6E21FD514878}"/>
                </a:ext>
              </a:extLst>
            </p:cNvPr>
            <p:cNvSpPr txBox="1"/>
            <p:nvPr/>
          </p:nvSpPr>
          <p:spPr>
            <a:xfrm>
              <a:off x="518091"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01 </a:t>
              </a:r>
              <a:r>
                <a:rPr lang="zh-CN" altLang="en-US" sz="1600" b="1" dirty="0">
                  <a:solidFill>
                    <a:schemeClr val="bg1"/>
                  </a:solidFill>
                  <a:latin typeface="+mn-ea"/>
                  <a:ea typeface="+mn-ea"/>
                </a:rPr>
                <a:t>整体生意</a:t>
              </a:r>
              <a:endParaRPr lang="en-US" altLang="zh-CN" sz="1600" b="1" dirty="0">
                <a:solidFill>
                  <a:schemeClr val="bg1"/>
                </a:solidFill>
                <a:latin typeface="+mn-ea"/>
                <a:ea typeface="+mn-ea"/>
              </a:endParaRPr>
            </a:p>
          </p:txBody>
        </p:sp>
        <p:sp>
          <p:nvSpPr>
            <p:cNvPr id="8" name="two-coin-stacks_72132">
              <a:extLst>
                <a:ext uri="{FF2B5EF4-FFF2-40B4-BE49-F238E27FC236}">
                  <a16:creationId xmlns:a16="http://schemas.microsoft.com/office/drawing/2014/main" id="{179249BA-A926-7450-1AAD-4B08C734AD5F}"/>
                </a:ext>
              </a:extLst>
            </p:cNvPr>
            <p:cNvSpPr>
              <a:spLocks/>
            </p:cNvSpPr>
            <p:nvPr/>
          </p:nvSpPr>
          <p:spPr bwMode="auto">
            <a:xfrm>
              <a:off x="2039592" y="1196939"/>
              <a:ext cx="381774" cy="381774"/>
            </a:xfrm>
            <a:custGeom>
              <a:avLst/>
              <a:gdLst>
                <a:gd name="connsiteX0" fmla="*/ 261001 w 608698"/>
                <a:gd name="connsiteY0" fmla="*/ 479068 h 600088"/>
                <a:gd name="connsiteX1" fmla="*/ 432425 w 608698"/>
                <a:gd name="connsiteY1" fmla="*/ 554184 h 600088"/>
                <a:gd name="connsiteX2" fmla="*/ 603774 w 608698"/>
                <a:gd name="connsiteY2" fmla="*/ 479068 h 600088"/>
                <a:gd name="connsiteX3" fmla="*/ 608697 w 608698"/>
                <a:gd name="connsiteY3" fmla="*/ 502020 h 600088"/>
                <a:gd name="connsiteX4" fmla="*/ 432425 w 608698"/>
                <a:gd name="connsiteY4" fmla="*/ 600088 h 600088"/>
                <a:gd name="connsiteX5" fmla="*/ 256152 w 608698"/>
                <a:gd name="connsiteY5" fmla="*/ 502020 h 600088"/>
                <a:gd name="connsiteX6" fmla="*/ 261001 w 608698"/>
                <a:gd name="connsiteY6" fmla="*/ 479068 h 600088"/>
                <a:gd name="connsiteX7" fmla="*/ 4924 w 608698"/>
                <a:gd name="connsiteY7" fmla="*/ 382605 h 600088"/>
                <a:gd name="connsiteX8" fmla="*/ 176285 w 608698"/>
                <a:gd name="connsiteY8" fmla="*/ 457793 h 600088"/>
                <a:gd name="connsiteX9" fmla="*/ 236041 w 608698"/>
                <a:gd name="connsiteY9" fmla="*/ 451980 h 600088"/>
                <a:gd name="connsiteX10" fmla="*/ 231640 w 608698"/>
                <a:gd name="connsiteY10" fmla="*/ 462264 h 600088"/>
                <a:gd name="connsiteX11" fmla="*/ 225000 w 608698"/>
                <a:gd name="connsiteY11" fmla="*/ 493412 h 600088"/>
                <a:gd name="connsiteX12" fmla="*/ 225298 w 608698"/>
                <a:gd name="connsiteY12" fmla="*/ 499820 h 600088"/>
                <a:gd name="connsiteX13" fmla="*/ 176285 w 608698"/>
                <a:gd name="connsiteY13" fmla="*/ 503695 h 600088"/>
                <a:gd name="connsiteX14" fmla="*/ 0 w 608698"/>
                <a:gd name="connsiteY14" fmla="*/ 405556 h 600088"/>
                <a:gd name="connsiteX15" fmla="*/ 4924 w 608698"/>
                <a:gd name="connsiteY15" fmla="*/ 382605 h 600088"/>
                <a:gd name="connsiteX16" fmla="*/ 261001 w 608698"/>
                <a:gd name="connsiteY16" fmla="*/ 375478 h 600088"/>
                <a:gd name="connsiteX17" fmla="*/ 432425 w 608698"/>
                <a:gd name="connsiteY17" fmla="*/ 450622 h 600088"/>
                <a:gd name="connsiteX18" fmla="*/ 603774 w 608698"/>
                <a:gd name="connsiteY18" fmla="*/ 375478 h 600088"/>
                <a:gd name="connsiteX19" fmla="*/ 608697 w 608698"/>
                <a:gd name="connsiteY19" fmla="*/ 398416 h 600088"/>
                <a:gd name="connsiteX20" fmla="*/ 432425 w 608698"/>
                <a:gd name="connsiteY20" fmla="*/ 496498 h 600088"/>
                <a:gd name="connsiteX21" fmla="*/ 256152 w 608698"/>
                <a:gd name="connsiteY21" fmla="*/ 398416 h 600088"/>
                <a:gd name="connsiteX22" fmla="*/ 261001 w 608698"/>
                <a:gd name="connsiteY22" fmla="*/ 375478 h 600088"/>
                <a:gd name="connsiteX23" fmla="*/ 4924 w 608698"/>
                <a:gd name="connsiteY23" fmla="*/ 279086 h 600088"/>
                <a:gd name="connsiteX24" fmla="*/ 176285 w 608698"/>
                <a:gd name="connsiteY24" fmla="*/ 354274 h 600088"/>
                <a:gd name="connsiteX25" fmla="*/ 236041 w 608698"/>
                <a:gd name="connsiteY25" fmla="*/ 348461 h 600088"/>
                <a:gd name="connsiteX26" fmla="*/ 231640 w 608698"/>
                <a:gd name="connsiteY26" fmla="*/ 358745 h 600088"/>
                <a:gd name="connsiteX27" fmla="*/ 225000 w 608698"/>
                <a:gd name="connsiteY27" fmla="*/ 389818 h 600088"/>
                <a:gd name="connsiteX28" fmla="*/ 225298 w 608698"/>
                <a:gd name="connsiteY28" fmla="*/ 396301 h 600088"/>
                <a:gd name="connsiteX29" fmla="*/ 176285 w 608698"/>
                <a:gd name="connsiteY29" fmla="*/ 400176 h 600088"/>
                <a:gd name="connsiteX30" fmla="*/ 0 w 608698"/>
                <a:gd name="connsiteY30" fmla="*/ 302037 h 600088"/>
                <a:gd name="connsiteX31" fmla="*/ 4924 w 608698"/>
                <a:gd name="connsiteY31" fmla="*/ 279086 h 600088"/>
                <a:gd name="connsiteX32" fmla="*/ 261001 w 608698"/>
                <a:gd name="connsiteY32" fmla="*/ 271959 h 600088"/>
                <a:gd name="connsiteX33" fmla="*/ 432425 w 608698"/>
                <a:gd name="connsiteY33" fmla="*/ 347103 h 600088"/>
                <a:gd name="connsiteX34" fmla="*/ 603774 w 608698"/>
                <a:gd name="connsiteY34" fmla="*/ 271959 h 600088"/>
                <a:gd name="connsiteX35" fmla="*/ 608697 w 608698"/>
                <a:gd name="connsiteY35" fmla="*/ 294897 h 600088"/>
                <a:gd name="connsiteX36" fmla="*/ 432425 w 608698"/>
                <a:gd name="connsiteY36" fmla="*/ 392979 h 600088"/>
                <a:gd name="connsiteX37" fmla="*/ 256152 w 608698"/>
                <a:gd name="connsiteY37" fmla="*/ 294897 h 600088"/>
                <a:gd name="connsiteX38" fmla="*/ 261001 w 608698"/>
                <a:gd name="connsiteY38" fmla="*/ 271959 h 600088"/>
                <a:gd name="connsiteX39" fmla="*/ 4924 w 608698"/>
                <a:gd name="connsiteY39" fmla="*/ 175567 h 600088"/>
                <a:gd name="connsiteX40" fmla="*/ 176285 w 608698"/>
                <a:gd name="connsiteY40" fmla="*/ 250713 h 600088"/>
                <a:gd name="connsiteX41" fmla="*/ 236041 w 608698"/>
                <a:gd name="connsiteY41" fmla="*/ 244904 h 600088"/>
                <a:gd name="connsiteX42" fmla="*/ 231640 w 608698"/>
                <a:gd name="connsiteY42" fmla="*/ 255182 h 600088"/>
                <a:gd name="connsiteX43" fmla="*/ 225000 w 608698"/>
                <a:gd name="connsiteY43" fmla="*/ 286238 h 600088"/>
                <a:gd name="connsiteX44" fmla="*/ 225298 w 608698"/>
                <a:gd name="connsiteY44" fmla="*/ 292718 h 600088"/>
                <a:gd name="connsiteX45" fmla="*/ 176285 w 608698"/>
                <a:gd name="connsiteY45" fmla="*/ 296516 h 600088"/>
                <a:gd name="connsiteX46" fmla="*/ 0 w 608698"/>
                <a:gd name="connsiteY46" fmla="*/ 198506 h 600088"/>
                <a:gd name="connsiteX47" fmla="*/ 4924 w 608698"/>
                <a:gd name="connsiteY47" fmla="*/ 175567 h 600088"/>
                <a:gd name="connsiteX48" fmla="*/ 432425 w 608698"/>
                <a:gd name="connsiteY48" fmla="*/ 96392 h 600088"/>
                <a:gd name="connsiteX49" fmla="*/ 608698 w 608698"/>
                <a:gd name="connsiteY49" fmla="*/ 194443 h 600088"/>
                <a:gd name="connsiteX50" fmla="*/ 432425 w 608698"/>
                <a:gd name="connsiteY50" fmla="*/ 292494 h 600088"/>
                <a:gd name="connsiteX51" fmla="*/ 256152 w 608698"/>
                <a:gd name="connsiteY51" fmla="*/ 194443 h 600088"/>
                <a:gd name="connsiteX52" fmla="*/ 432425 w 608698"/>
                <a:gd name="connsiteY52" fmla="*/ 96392 h 600088"/>
                <a:gd name="connsiteX53" fmla="*/ 176258 w 608698"/>
                <a:gd name="connsiteY53" fmla="*/ 0 h 600088"/>
                <a:gd name="connsiteX54" fmla="*/ 347817 w 608698"/>
                <a:gd name="connsiteY54" fmla="*/ 75446 h 600088"/>
                <a:gd name="connsiteX55" fmla="*/ 224966 w 608698"/>
                <a:gd name="connsiteY55" fmla="*/ 185823 h 600088"/>
                <a:gd name="connsiteX56" fmla="*/ 225264 w 608698"/>
                <a:gd name="connsiteY56" fmla="*/ 192228 h 600088"/>
                <a:gd name="connsiteX57" fmla="*/ 176258 w 608698"/>
                <a:gd name="connsiteY57" fmla="*/ 196101 h 600088"/>
                <a:gd name="connsiteX58" fmla="*/ 0 w 608698"/>
                <a:gd name="connsiteY58" fmla="*/ 98013 h 600088"/>
                <a:gd name="connsiteX59" fmla="*/ 176258 w 608698"/>
                <a:gd name="connsiteY59" fmla="*/ 0 h 6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8698" h="600088">
                  <a:moveTo>
                    <a:pt x="261001" y="479068"/>
                  </a:moveTo>
                  <a:cubicBezTo>
                    <a:pt x="279575" y="522140"/>
                    <a:pt x="349249" y="554184"/>
                    <a:pt x="432425" y="554184"/>
                  </a:cubicBezTo>
                  <a:cubicBezTo>
                    <a:pt x="515600" y="554184"/>
                    <a:pt x="585199" y="522140"/>
                    <a:pt x="603774" y="479068"/>
                  </a:cubicBezTo>
                  <a:cubicBezTo>
                    <a:pt x="606981" y="486371"/>
                    <a:pt x="608697" y="494046"/>
                    <a:pt x="608697" y="502020"/>
                  </a:cubicBezTo>
                  <a:cubicBezTo>
                    <a:pt x="608697" y="556196"/>
                    <a:pt x="529774" y="600088"/>
                    <a:pt x="432425" y="600088"/>
                  </a:cubicBezTo>
                  <a:cubicBezTo>
                    <a:pt x="335076" y="600088"/>
                    <a:pt x="256152" y="556196"/>
                    <a:pt x="256152" y="502020"/>
                  </a:cubicBezTo>
                  <a:cubicBezTo>
                    <a:pt x="256152" y="494046"/>
                    <a:pt x="257868" y="486371"/>
                    <a:pt x="261001" y="479068"/>
                  </a:cubicBezTo>
                  <a:close/>
                  <a:moveTo>
                    <a:pt x="4924" y="382605"/>
                  </a:moveTo>
                  <a:cubicBezTo>
                    <a:pt x="23425" y="425750"/>
                    <a:pt x="93103" y="457793"/>
                    <a:pt x="176285" y="457793"/>
                  </a:cubicBezTo>
                  <a:cubicBezTo>
                    <a:pt x="197248" y="457793"/>
                    <a:pt x="217391" y="455781"/>
                    <a:pt x="236041" y="451980"/>
                  </a:cubicBezTo>
                  <a:lnTo>
                    <a:pt x="231640" y="462264"/>
                  </a:lnTo>
                  <a:cubicBezTo>
                    <a:pt x="227238" y="472398"/>
                    <a:pt x="225000" y="482905"/>
                    <a:pt x="225000" y="493412"/>
                  </a:cubicBezTo>
                  <a:cubicBezTo>
                    <a:pt x="225000" y="495573"/>
                    <a:pt x="225149" y="497734"/>
                    <a:pt x="225298" y="499820"/>
                  </a:cubicBezTo>
                  <a:cubicBezTo>
                    <a:pt x="209781" y="502354"/>
                    <a:pt x="193294" y="503695"/>
                    <a:pt x="176285" y="503695"/>
                  </a:cubicBezTo>
                  <a:cubicBezTo>
                    <a:pt x="78929" y="503695"/>
                    <a:pt x="0" y="459730"/>
                    <a:pt x="0" y="405556"/>
                  </a:cubicBezTo>
                  <a:cubicBezTo>
                    <a:pt x="0" y="397657"/>
                    <a:pt x="1716" y="389982"/>
                    <a:pt x="4924" y="382605"/>
                  </a:cubicBezTo>
                  <a:close/>
                  <a:moveTo>
                    <a:pt x="261001" y="375478"/>
                  </a:moveTo>
                  <a:cubicBezTo>
                    <a:pt x="279575" y="418598"/>
                    <a:pt x="349249" y="450622"/>
                    <a:pt x="432425" y="450622"/>
                  </a:cubicBezTo>
                  <a:cubicBezTo>
                    <a:pt x="515600" y="450622"/>
                    <a:pt x="585199" y="418598"/>
                    <a:pt x="603774" y="375478"/>
                  </a:cubicBezTo>
                  <a:cubicBezTo>
                    <a:pt x="606981" y="382851"/>
                    <a:pt x="608697" y="390522"/>
                    <a:pt x="608697" y="398416"/>
                  </a:cubicBezTo>
                  <a:cubicBezTo>
                    <a:pt x="608697" y="452558"/>
                    <a:pt x="529774" y="496498"/>
                    <a:pt x="432425" y="496498"/>
                  </a:cubicBezTo>
                  <a:cubicBezTo>
                    <a:pt x="335076" y="496498"/>
                    <a:pt x="256152" y="452558"/>
                    <a:pt x="256152" y="398416"/>
                  </a:cubicBezTo>
                  <a:cubicBezTo>
                    <a:pt x="256152" y="390522"/>
                    <a:pt x="257868" y="382851"/>
                    <a:pt x="261001" y="375478"/>
                  </a:cubicBezTo>
                  <a:close/>
                  <a:moveTo>
                    <a:pt x="4924" y="279086"/>
                  </a:moveTo>
                  <a:cubicBezTo>
                    <a:pt x="23425" y="322231"/>
                    <a:pt x="93103" y="354274"/>
                    <a:pt x="176285" y="354274"/>
                  </a:cubicBezTo>
                  <a:cubicBezTo>
                    <a:pt x="197248" y="354274"/>
                    <a:pt x="217391" y="352187"/>
                    <a:pt x="236041" y="348461"/>
                  </a:cubicBezTo>
                  <a:lnTo>
                    <a:pt x="231640" y="358745"/>
                  </a:lnTo>
                  <a:cubicBezTo>
                    <a:pt x="227238" y="368879"/>
                    <a:pt x="225000" y="379311"/>
                    <a:pt x="225000" y="389818"/>
                  </a:cubicBezTo>
                  <a:cubicBezTo>
                    <a:pt x="225000" y="392054"/>
                    <a:pt x="225149" y="394140"/>
                    <a:pt x="225298" y="396301"/>
                  </a:cubicBezTo>
                  <a:cubicBezTo>
                    <a:pt x="209781" y="398835"/>
                    <a:pt x="193294" y="400176"/>
                    <a:pt x="176285" y="400176"/>
                  </a:cubicBezTo>
                  <a:cubicBezTo>
                    <a:pt x="78929" y="400176"/>
                    <a:pt x="0" y="356211"/>
                    <a:pt x="0" y="302037"/>
                  </a:cubicBezTo>
                  <a:cubicBezTo>
                    <a:pt x="0" y="294138"/>
                    <a:pt x="1716" y="286463"/>
                    <a:pt x="4924" y="279086"/>
                  </a:cubicBezTo>
                  <a:close/>
                  <a:moveTo>
                    <a:pt x="261001" y="271959"/>
                  </a:moveTo>
                  <a:cubicBezTo>
                    <a:pt x="279575" y="315079"/>
                    <a:pt x="349249" y="347103"/>
                    <a:pt x="432425" y="347103"/>
                  </a:cubicBezTo>
                  <a:cubicBezTo>
                    <a:pt x="515600" y="347103"/>
                    <a:pt x="585199" y="315079"/>
                    <a:pt x="603774" y="271959"/>
                  </a:cubicBezTo>
                  <a:cubicBezTo>
                    <a:pt x="606981" y="279332"/>
                    <a:pt x="608697" y="287003"/>
                    <a:pt x="608697" y="294897"/>
                  </a:cubicBezTo>
                  <a:cubicBezTo>
                    <a:pt x="608697" y="349039"/>
                    <a:pt x="529774" y="392979"/>
                    <a:pt x="432425" y="392979"/>
                  </a:cubicBezTo>
                  <a:cubicBezTo>
                    <a:pt x="335076" y="392979"/>
                    <a:pt x="256152" y="349039"/>
                    <a:pt x="256152" y="294897"/>
                  </a:cubicBezTo>
                  <a:cubicBezTo>
                    <a:pt x="256152" y="287003"/>
                    <a:pt x="257868" y="279332"/>
                    <a:pt x="261001" y="271959"/>
                  </a:cubicBezTo>
                  <a:close/>
                  <a:moveTo>
                    <a:pt x="4924" y="175567"/>
                  </a:moveTo>
                  <a:cubicBezTo>
                    <a:pt x="23425" y="218689"/>
                    <a:pt x="93103" y="250713"/>
                    <a:pt x="176285" y="250713"/>
                  </a:cubicBezTo>
                  <a:cubicBezTo>
                    <a:pt x="197248" y="250713"/>
                    <a:pt x="217391" y="248628"/>
                    <a:pt x="236041" y="244904"/>
                  </a:cubicBezTo>
                  <a:lnTo>
                    <a:pt x="231640" y="255182"/>
                  </a:lnTo>
                  <a:cubicBezTo>
                    <a:pt x="227238" y="265311"/>
                    <a:pt x="225000" y="275737"/>
                    <a:pt x="225000" y="286238"/>
                  </a:cubicBezTo>
                  <a:cubicBezTo>
                    <a:pt x="225000" y="288398"/>
                    <a:pt x="225149" y="290558"/>
                    <a:pt x="225298" y="292718"/>
                  </a:cubicBezTo>
                  <a:cubicBezTo>
                    <a:pt x="209781" y="295175"/>
                    <a:pt x="193294" y="296516"/>
                    <a:pt x="176285" y="296516"/>
                  </a:cubicBezTo>
                  <a:cubicBezTo>
                    <a:pt x="78929" y="296516"/>
                    <a:pt x="0" y="252650"/>
                    <a:pt x="0" y="198506"/>
                  </a:cubicBezTo>
                  <a:cubicBezTo>
                    <a:pt x="0" y="190611"/>
                    <a:pt x="1716" y="182940"/>
                    <a:pt x="4924" y="175567"/>
                  </a:cubicBezTo>
                  <a:close/>
                  <a:moveTo>
                    <a:pt x="432425" y="96392"/>
                  </a:moveTo>
                  <a:cubicBezTo>
                    <a:pt x="529778" y="96392"/>
                    <a:pt x="608698" y="140291"/>
                    <a:pt x="608698" y="194443"/>
                  </a:cubicBezTo>
                  <a:cubicBezTo>
                    <a:pt x="608698" y="248595"/>
                    <a:pt x="529778" y="292494"/>
                    <a:pt x="432425" y="292494"/>
                  </a:cubicBezTo>
                  <a:cubicBezTo>
                    <a:pt x="335072" y="292494"/>
                    <a:pt x="256152" y="248595"/>
                    <a:pt x="256152" y="194443"/>
                  </a:cubicBezTo>
                  <a:cubicBezTo>
                    <a:pt x="256152" y="140291"/>
                    <a:pt x="335072" y="96392"/>
                    <a:pt x="432425" y="96392"/>
                  </a:cubicBezTo>
                  <a:close/>
                  <a:moveTo>
                    <a:pt x="176258" y="0"/>
                  </a:moveTo>
                  <a:cubicBezTo>
                    <a:pt x="259651" y="0"/>
                    <a:pt x="329542" y="32175"/>
                    <a:pt x="347817" y="75446"/>
                  </a:cubicBezTo>
                  <a:cubicBezTo>
                    <a:pt x="275166" y="92800"/>
                    <a:pt x="224966" y="135103"/>
                    <a:pt x="224966" y="185823"/>
                  </a:cubicBezTo>
                  <a:cubicBezTo>
                    <a:pt x="224966" y="187983"/>
                    <a:pt x="225115" y="190143"/>
                    <a:pt x="225264" y="192228"/>
                  </a:cubicBezTo>
                  <a:cubicBezTo>
                    <a:pt x="209749" y="194760"/>
                    <a:pt x="193265" y="196101"/>
                    <a:pt x="176258" y="196101"/>
                  </a:cubicBezTo>
                  <a:cubicBezTo>
                    <a:pt x="78917" y="196101"/>
                    <a:pt x="0" y="152159"/>
                    <a:pt x="0" y="98013"/>
                  </a:cubicBezTo>
                  <a:cubicBezTo>
                    <a:pt x="0" y="43868"/>
                    <a:pt x="78917" y="0"/>
                    <a:pt x="176258" y="0"/>
                  </a:cubicBezTo>
                  <a:close/>
                </a:path>
              </a:pathLst>
            </a:custGeom>
            <a:solidFill>
              <a:schemeClr val="accent5">
                <a:lumMod val="75000"/>
              </a:schemeClr>
            </a:solidFill>
            <a:ln>
              <a:noFill/>
            </a:ln>
          </p:spPr>
        </p:sp>
      </p:grpSp>
      <p:grpSp>
        <p:nvGrpSpPr>
          <p:cNvPr id="9" name="组合 8">
            <a:extLst>
              <a:ext uri="{FF2B5EF4-FFF2-40B4-BE49-F238E27FC236}">
                <a16:creationId xmlns:a16="http://schemas.microsoft.com/office/drawing/2014/main" id="{5B7EB39B-788F-3FB3-8E1E-27925565C40E}"/>
              </a:ext>
            </a:extLst>
          </p:cNvPr>
          <p:cNvGrpSpPr/>
          <p:nvPr userDrawn="1"/>
        </p:nvGrpSpPr>
        <p:grpSpPr>
          <a:xfrm>
            <a:off x="4263142" y="1133938"/>
            <a:ext cx="3665717" cy="5482453"/>
            <a:chOff x="4263142" y="1133939"/>
            <a:chExt cx="3665717" cy="5482453"/>
          </a:xfrm>
        </p:grpSpPr>
        <p:grpSp>
          <p:nvGrpSpPr>
            <p:cNvPr id="10" name="组合 9">
              <a:extLst>
                <a:ext uri="{FF2B5EF4-FFF2-40B4-BE49-F238E27FC236}">
                  <a16:creationId xmlns:a16="http://schemas.microsoft.com/office/drawing/2014/main" id="{39BC56DB-CC02-39F6-40F9-D1DD2754A8AD}"/>
                </a:ext>
              </a:extLst>
            </p:cNvPr>
            <p:cNvGrpSpPr/>
            <p:nvPr/>
          </p:nvGrpSpPr>
          <p:grpSpPr>
            <a:xfrm>
              <a:off x="4263142" y="1133939"/>
              <a:ext cx="3665717" cy="5482453"/>
              <a:chOff x="4135338" y="1133939"/>
              <a:chExt cx="3665717" cy="5482453"/>
            </a:xfrm>
          </p:grpSpPr>
          <p:sp>
            <p:nvSpPr>
              <p:cNvPr id="12" name="îṩḷíḋé">
                <a:extLst>
                  <a:ext uri="{FF2B5EF4-FFF2-40B4-BE49-F238E27FC236}">
                    <a16:creationId xmlns:a16="http://schemas.microsoft.com/office/drawing/2014/main" id="{52299C58-7197-25A5-4CD7-B285991CAE42}"/>
                  </a:ext>
                </a:extLst>
              </p:cNvPr>
              <p:cNvSpPr>
                <a:spLocks/>
              </p:cNvSpPr>
              <p:nvPr/>
            </p:nvSpPr>
            <p:spPr>
              <a:xfrm>
                <a:off x="4135338"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3" name="直接连接符 11">
                <a:extLst>
                  <a:ext uri="{FF2B5EF4-FFF2-40B4-BE49-F238E27FC236}">
                    <a16:creationId xmlns:a16="http://schemas.microsoft.com/office/drawing/2014/main" id="{A3D7E4D6-D653-3A10-4549-292DF6540954}"/>
                  </a:ext>
                </a:extLst>
              </p:cNvPr>
              <p:cNvCxnSpPr>
                <a:cxnSpLocks/>
              </p:cNvCxnSpPr>
              <p:nvPr/>
            </p:nvCxnSpPr>
            <p:spPr>
              <a:xfrm>
                <a:off x="4337556"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4" name="íṥ1iḑé">
                <a:extLst>
                  <a:ext uri="{FF2B5EF4-FFF2-40B4-BE49-F238E27FC236}">
                    <a16:creationId xmlns:a16="http://schemas.microsoft.com/office/drawing/2014/main" id="{2260D51A-1DF1-8D0B-0B15-CAEFADC5F489}"/>
                  </a:ext>
                </a:extLst>
              </p:cNvPr>
              <p:cNvSpPr txBox="1"/>
              <p:nvPr/>
            </p:nvSpPr>
            <p:spPr>
              <a:xfrm>
                <a:off x="4255807" y="1636031"/>
                <a:ext cx="3424778"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02 </a:t>
                </a:r>
                <a:r>
                  <a:rPr lang="zh-CN" altLang="en-US" sz="1600" b="1" dirty="0">
                    <a:solidFill>
                      <a:schemeClr val="bg1"/>
                    </a:solidFill>
                    <a:latin typeface="+mn-ea"/>
                    <a:ea typeface="+mn-ea"/>
                  </a:rPr>
                  <a:t>人</a:t>
                </a:r>
                <a:endParaRPr lang="en-US" altLang="zh-CN" sz="1600" b="1" dirty="0">
                  <a:solidFill>
                    <a:schemeClr val="bg1"/>
                  </a:solidFill>
                  <a:latin typeface="+mn-ea"/>
                  <a:ea typeface="+mn-ea"/>
                </a:endParaRPr>
              </a:p>
            </p:txBody>
          </p:sp>
        </p:grpSp>
        <p:sp>
          <p:nvSpPr>
            <p:cNvPr id="11" name="íSļiḋe">
              <a:extLst>
                <a:ext uri="{FF2B5EF4-FFF2-40B4-BE49-F238E27FC236}">
                  <a16:creationId xmlns:a16="http://schemas.microsoft.com/office/drawing/2014/main" id="{5C1E5323-3AA2-75DA-7518-2E4A7877D18B}"/>
                </a:ext>
              </a:extLst>
            </p:cNvPr>
            <p:cNvSpPr>
              <a:spLocks/>
            </p:cNvSpPr>
            <p:nvPr/>
          </p:nvSpPr>
          <p:spPr bwMode="auto">
            <a:xfrm>
              <a:off x="5905113" y="1196939"/>
              <a:ext cx="381774" cy="38177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15" name="组合 14">
            <a:extLst>
              <a:ext uri="{FF2B5EF4-FFF2-40B4-BE49-F238E27FC236}">
                <a16:creationId xmlns:a16="http://schemas.microsoft.com/office/drawing/2014/main" id="{72194FB1-711C-9EEE-9689-3F5AE255DC56}"/>
              </a:ext>
            </a:extLst>
          </p:cNvPr>
          <p:cNvGrpSpPr/>
          <p:nvPr userDrawn="1"/>
        </p:nvGrpSpPr>
        <p:grpSpPr>
          <a:xfrm>
            <a:off x="8241260" y="1133938"/>
            <a:ext cx="3665717" cy="5482453"/>
            <a:chOff x="8096783" y="1133939"/>
            <a:chExt cx="3665717" cy="5482453"/>
          </a:xfrm>
        </p:grpSpPr>
        <p:grpSp>
          <p:nvGrpSpPr>
            <p:cNvPr id="16" name="组合 15">
              <a:extLst>
                <a:ext uri="{FF2B5EF4-FFF2-40B4-BE49-F238E27FC236}">
                  <a16:creationId xmlns:a16="http://schemas.microsoft.com/office/drawing/2014/main" id="{37419C54-96CA-6187-5A81-631A642BE985}"/>
                </a:ext>
              </a:extLst>
            </p:cNvPr>
            <p:cNvGrpSpPr/>
            <p:nvPr/>
          </p:nvGrpSpPr>
          <p:grpSpPr>
            <a:xfrm>
              <a:off x="8096783" y="1133939"/>
              <a:ext cx="3665717" cy="5482453"/>
              <a:chOff x="8013414" y="1133939"/>
              <a:chExt cx="3665717" cy="5482453"/>
            </a:xfrm>
          </p:grpSpPr>
          <p:sp>
            <p:nvSpPr>
              <p:cNvPr id="18" name="îṩḷíḋé">
                <a:extLst>
                  <a:ext uri="{FF2B5EF4-FFF2-40B4-BE49-F238E27FC236}">
                    <a16:creationId xmlns:a16="http://schemas.microsoft.com/office/drawing/2014/main" id="{2EAA930F-4560-7227-60B7-6340B800B6A5}"/>
                  </a:ext>
                </a:extLst>
              </p:cNvPr>
              <p:cNvSpPr>
                <a:spLocks/>
              </p:cNvSpPr>
              <p:nvPr/>
            </p:nvSpPr>
            <p:spPr>
              <a:xfrm>
                <a:off x="8013414"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9" name="直接连接符 11">
                <a:extLst>
                  <a:ext uri="{FF2B5EF4-FFF2-40B4-BE49-F238E27FC236}">
                    <a16:creationId xmlns:a16="http://schemas.microsoft.com/office/drawing/2014/main" id="{776FEC79-EF3F-6CA6-54F4-65F300000588}"/>
                  </a:ext>
                </a:extLst>
              </p:cNvPr>
              <p:cNvCxnSpPr>
                <a:cxnSpLocks/>
              </p:cNvCxnSpPr>
              <p:nvPr/>
            </p:nvCxnSpPr>
            <p:spPr>
              <a:xfrm>
                <a:off x="8215632"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0" name="íṥ1iḑé">
                <a:extLst>
                  <a:ext uri="{FF2B5EF4-FFF2-40B4-BE49-F238E27FC236}">
                    <a16:creationId xmlns:a16="http://schemas.microsoft.com/office/drawing/2014/main" id="{18E4E3D4-8CCB-F4EE-B26A-6322FD591B47}"/>
                  </a:ext>
                </a:extLst>
              </p:cNvPr>
              <p:cNvSpPr txBox="1"/>
              <p:nvPr/>
            </p:nvSpPr>
            <p:spPr>
              <a:xfrm>
                <a:off x="8133884"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600" b="1" i="1" dirty="0">
                    <a:solidFill>
                      <a:schemeClr val="bg1"/>
                    </a:solidFill>
                    <a:latin typeface="+mn-ea"/>
                    <a:ea typeface="+mn-ea"/>
                  </a:rPr>
                  <a:t>03 </a:t>
                </a:r>
                <a:r>
                  <a:rPr lang="zh-CN" altLang="en-US" sz="1600" b="1" dirty="0">
                    <a:solidFill>
                      <a:schemeClr val="bg1"/>
                    </a:solidFill>
                    <a:latin typeface="+mn-ea"/>
                    <a:ea typeface="+mn-ea"/>
                  </a:rPr>
                  <a:t>场</a:t>
                </a:r>
                <a:endParaRPr lang="en-US" altLang="zh-CN" sz="1600" b="1" dirty="0">
                  <a:solidFill>
                    <a:schemeClr val="bg1"/>
                  </a:solidFill>
                  <a:latin typeface="+mn-ea"/>
                  <a:ea typeface="+mn-ea"/>
                </a:endParaRPr>
              </a:p>
            </p:txBody>
          </p:sp>
        </p:grpSp>
        <p:sp>
          <p:nvSpPr>
            <p:cNvPr id="17" name="işḻïďè">
              <a:extLst>
                <a:ext uri="{FF2B5EF4-FFF2-40B4-BE49-F238E27FC236}">
                  <a16:creationId xmlns:a16="http://schemas.microsoft.com/office/drawing/2014/main" id="{ED844C4B-1BF7-14CB-B075-B01D4B6A48BD}"/>
                </a:ext>
              </a:extLst>
            </p:cNvPr>
            <p:cNvSpPr>
              <a:spLocks/>
            </p:cNvSpPr>
            <p:nvPr/>
          </p:nvSpPr>
          <p:spPr bwMode="auto">
            <a:xfrm>
              <a:off x="9738754" y="1196939"/>
              <a:ext cx="381774" cy="38177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sp>
        <p:nvSpPr>
          <p:cNvPr id="30" name="标题 1">
            <a:extLst>
              <a:ext uri="{FF2B5EF4-FFF2-40B4-BE49-F238E27FC236}">
                <a16:creationId xmlns:a16="http://schemas.microsoft.com/office/drawing/2014/main" id="{E66FDBB9-C01C-0260-BCF5-543979C8AAB3}"/>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Tree>
    <p:extLst>
      <p:ext uri="{BB962C8B-B14F-4D97-AF65-F5344CB8AC3E}">
        <p14:creationId xmlns:p14="http://schemas.microsoft.com/office/powerpoint/2010/main" val="5006717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3" name="组合 2">
            <a:extLst>
              <a:ext uri="{FF2B5EF4-FFF2-40B4-BE49-F238E27FC236}">
                <a16:creationId xmlns:a16="http://schemas.microsoft.com/office/drawing/2014/main" id="{D03F3317-E648-4EA6-0EE1-798443008693}"/>
              </a:ext>
            </a:extLst>
          </p:cNvPr>
          <p:cNvGrpSpPr/>
          <p:nvPr userDrawn="1"/>
        </p:nvGrpSpPr>
        <p:grpSpPr>
          <a:xfrm>
            <a:off x="285023" y="1133938"/>
            <a:ext cx="3665717" cy="5482453"/>
            <a:chOff x="397621" y="1133939"/>
            <a:chExt cx="3665717" cy="5482453"/>
          </a:xfrm>
        </p:grpSpPr>
        <p:sp>
          <p:nvSpPr>
            <p:cNvPr id="4" name="îṩḷíḋé">
              <a:extLst>
                <a:ext uri="{FF2B5EF4-FFF2-40B4-BE49-F238E27FC236}">
                  <a16:creationId xmlns:a16="http://schemas.microsoft.com/office/drawing/2014/main" id="{DA8C09F8-ABAE-7B90-FD0E-DE3B22DCBA08}"/>
                </a:ext>
              </a:extLst>
            </p:cNvPr>
            <p:cNvSpPr>
              <a:spLocks/>
            </p:cNvSpPr>
            <p:nvPr/>
          </p:nvSpPr>
          <p:spPr>
            <a:xfrm>
              <a:off x="397621"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5" name="直接连接符 11">
              <a:extLst>
                <a:ext uri="{FF2B5EF4-FFF2-40B4-BE49-F238E27FC236}">
                  <a16:creationId xmlns:a16="http://schemas.microsoft.com/office/drawing/2014/main" id="{AF2B5EBD-F9E5-36CE-979C-A3D70628AF54}"/>
                </a:ext>
              </a:extLst>
            </p:cNvPr>
            <p:cNvCxnSpPr>
              <a:cxnSpLocks/>
            </p:cNvCxnSpPr>
            <p:nvPr/>
          </p:nvCxnSpPr>
          <p:spPr>
            <a:xfrm>
              <a:off x="599839"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 name="íṥ1iḑé">
              <a:extLst>
                <a:ext uri="{FF2B5EF4-FFF2-40B4-BE49-F238E27FC236}">
                  <a16:creationId xmlns:a16="http://schemas.microsoft.com/office/drawing/2014/main" id="{F4E5067D-FC2D-7D02-B43F-6E21FD514878}"/>
                </a:ext>
              </a:extLst>
            </p:cNvPr>
            <p:cNvSpPr txBox="1"/>
            <p:nvPr/>
          </p:nvSpPr>
          <p:spPr>
            <a:xfrm>
              <a:off x="518091"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sp>
          <p:nvSpPr>
            <p:cNvPr id="8" name="two-coin-stacks_72132">
              <a:extLst>
                <a:ext uri="{FF2B5EF4-FFF2-40B4-BE49-F238E27FC236}">
                  <a16:creationId xmlns:a16="http://schemas.microsoft.com/office/drawing/2014/main" id="{179249BA-A926-7450-1AAD-4B08C734AD5F}"/>
                </a:ext>
              </a:extLst>
            </p:cNvPr>
            <p:cNvSpPr>
              <a:spLocks/>
            </p:cNvSpPr>
            <p:nvPr/>
          </p:nvSpPr>
          <p:spPr bwMode="auto">
            <a:xfrm>
              <a:off x="2039592" y="1196939"/>
              <a:ext cx="381774" cy="381774"/>
            </a:xfrm>
            <a:custGeom>
              <a:avLst/>
              <a:gdLst>
                <a:gd name="connsiteX0" fmla="*/ 261001 w 608698"/>
                <a:gd name="connsiteY0" fmla="*/ 479068 h 600088"/>
                <a:gd name="connsiteX1" fmla="*/ 432425 w 608698"/>
                <a:gd name="connsiteY1" fmla="*/ 554184 h 600088"/>
                <a:gd name="connsiteX2" fmla="*/ 603774 w 608698"/>
                <a:gd name="connsiteY2" fmla="*/ 479068 h 600088"/>
                <a:gd name="connsiteX3" fmla="*/ 608697 w 608698"/>
                <a:gd name="connsiteY3" fmla="*/ 502020 h 600088"/>
                <a:gd name="connsiteX4" fmla="*/ 432425 w 608698"/>
                <a:gd name="connsiteY4" fmla="*/ 600088 h 600088"/>
                <a:gd name="connsiteX5" fmla="*/ 256152 w 608698"/>
                <a:gd name="connsiteY5" fmla="*/ 502020 h 600088"/>
                <a:gd name="connsiteX6" fmla="*/ 261001 w 608698"/>
                <a:gd name="connsiteY6" fmla="*/ 479068 h 600088"/>
                <a:gd name="connsiteX7" fmla="*/ 4924 w 608698"/>
                <a:gd name="connsiteY7" fmla="*/ 382605 h 600088"/>
                <a:gd name="connsiteX8" fmla="*/ 176285 w 608698"/>
                <a:gd name="connsiteY8" fmla="*/ 457793 h 600088"/>
                <a:gd name="connsiteX9" fmla="*/ 236041 w 608698"/>
                <a:gd name="connsiteY9" fmla="*/ 451980 h 600088"/>
                <a:gd name="connsiteX10" fmla="*/ 231640 w 608698"/>
                <a:gd name="connsiteY10" fmla="*/ 462264 h 600088"/>
                <a:gd name="connsiteX11" fmla="*/ 225000 w 608698"/>
                <a:gd name="connsiteY11" fmla="*/ 493412 h 600088"/>
                <a:gd name="connsiteX12" fmla="*/ 225298 w 608698"/>
                <a:gd name="connsiteY12" fmla="*/ 499820 h 600088"/>
                <a:gd name="connsiteX13" fmla="*/ 176285 w 608698"/>
                <a:gd name="connsiteY13" fmla="*/ 503695 h 600088"/>
                <a:gd name="connsiteX14" fmla="*/ 0 w 608698"/>
                <a:gd name="connsiteY14" fmla="*/ 405556 h 600088"/>
                <a:gd name="connsiteX15" fmla="*/ 4924 w 608698"/>
                <a:gd name="connsiteY15" fmla="*/ 382605 h 600088"/>
                <a:gd name="connsiteX16" fmla="*/ 261001 w 608698"/>
                <a:gd name="connsiteY16" fmla="*/ 375478 h 600088"/>
                <a:gd name="connsiteX17" fmla="*/ 432425 w 608698"/>
                <a:gd name="connsiteY17" fmla="*/ 450622 h 600088"/>
                <a:gd name="connsiteX18" fmla="*/ 603774 w 608698"/>
                <a:gd name="connsiteY18" fmla="*/ 375478 h 600088"/>
                <a:gd name="connsiteX19" fmla="*/ 608697 w 608698"/>
                <a:gd name="connsiteY19" fmla="*/ 398416 h 600088"/>
                <a:gd name="connsiteX20" fmla="*/ 432425 w 608698"/>
                <a:gd name="connsiteY20" fmla="*/ 496498 h 600088"/>
                <a:gd name="connsiteX21" fmla="*/ 256152 w 608698"/>
                <a:gd name="connsiteY21" fmla="*/ 398416 h 600088"/>
                <a:gd name="connsiteX22" fmla="*/ 261001 w 608698"/>
                <a:gd name="connsiteY22" fmla="*/ 375478 h 600088"/>
                <a:gd name="connsiteX23" fmla="*/ 4924 w 608698"/>
                <a:gd name="connsiteY23" fmla="*/ 279086 h 600088"/>
                <a:gd name="connsiteX24" fmla="*/ 176285 w 608698"/>
                <a:gd name="connsiteY24" fmla="*/ 354274 h 600088"/>
                <a:gd name="connsiteX25" fmla="*/ 236041 w 608698"/>
                <a:gd name="connsiteY25" fmla="*/ 348461 h 600088"/>
                <a:gd name="connsiteX26" fmla="*/ 231640 w 608698"/>
                <a:gd name="connsiteY26" fmla="*/ 358745 h 600088"/>
                <a:gd name="connsiteX27" fmla="*/ 225000 w 608698"/>
                <a:gd name="connsiteY27" fmla="*/ 389818 h 600088"/>
                <a:gd name="connsiteX28" fmla="*/ 225298 w 608698"/>
                <a:gd name="connsiteY28" fmla="*/ 396301 h 600088"/>
                <a:gd name="connsiteX29" fmla="*/ 176285 w 608698"/>
                <a:gd name="connsiteY29" fmla="*/ 400176 h 600088"/>
                <a:gd name="connsiteX30" fmla="*/ 0 w 608698"/>
                <a:gd name="connsiteY30" fmla="*/ 302037 h 600088"/>
                <a:gd name="connsiteX31" fmla="*/ 4924 w 608698"/>
                <a:gd name="connsiteY31" fmla="*/ 279086 h 600088"/>
                <a:gd name="connsiteX32" fmla="*/ 261001 w 608698"/>
                <a:gd name="connsiteY32" fmla="*/ 271959 h 600088"/>
                <a:gd name="connsiteX33" fmla="*/ 432425 w 608698"/>
                <a:gd name="connsiteY33" fmla="*/ 347103 h 600088"/>
                <a:gd name="connsiteX34" fmla="*/ 603774 w 608698"/>
                <a:gd name="connsiteY34" fmla="*/ 271959 h 600088"/>
                <a:gd name="connsiteX35" fmla="*/ 608697 w 608698"/>
                <a:gd name="connsiteY35" fmla="*/ 294897 h 600088"/>
                <a:gd name="connsiteX36" fmla="*/ 432425 w 608698"/>
                <a:gd name="connsiteY36" fmla="*/ 392979 h 600088"/>
                <a:gd name="connsiteX37" fmla="*/ 256152 w 608698"/>
                <a:gd name="connsiteY37" fmla="*/ 294897 h 600088"/>
                <a:gd name="connsiteX38" fmla="*/ 261001 w 608698"/>
                <a:gd name="connsiteY38" fmla="*/ 271959 h 600088"/>
                <a:gd name="connsiteX39" fmla="*/ 4924 w 608698"/>
                <a:gd name="connsiteY39" fmla="*/ 175567 h 600088"/>
                <a:gd name="connsiteX40" fmla="*/ 176285 w 608698"/>
                <a:gd name="connsiteY40" fmla="*/ 250713 h 600088"/>
                <a:gd name="connsiteX41" fmla="*/ 236041 w 608698"/>
                <a:gd name="connsiteY41" fmla="*/ 244904 h 600088"/>
                <a:gd name="connsiteX42" fmla="*/ 231640 w 608698"/>
                <a:gd name="connsiteY42" fmla="*/ 255182 h 600088"/>
                <a:gd name="connsiteX43" fmla="*/ 225000 w 608698"/>
                <a:gd name="connsiteY43" fmla="*/ 286238 h 600088"/>
                <a:gd name="connsiteX44" fmla="*/ 225298 w 608698"/>
                <a:gd name="connsiteY44" fmla="*/ 292718 h 600088"/>
                <a:gd name="connsiteX45" fmla="*/ 176285 w 608698"/>
                <a:gd name="connsiteY45" fmla="*/ 296516 h 600088"/>
                <a:gd name="connsiteX46" fmla="*/ 0 w 608698"/>
                <a:gd name="connsiteY46" fmla="*/ 198506 h 600088"/>
                <a:gd name="connsiteX47" fmla="*/ 4924 w 608698"/>
                <a:gd name="connsiteY47" fmla="*/ 175567 h 600088"/>
                <a:gd name="connsiteX48" fmla="*/ 432425 w 608698"/>
                <a:gd name="connsiteY48" fmla="*/ 96392 h 600088"/>
                <a:gd name="connsiteX49" fmla="*/ 608698 w 608698"/>
                <a:gd name="connsiteY49" fmla="*/ 194443 h 600088"/>
                <a:gd name="connsiteX50" fmla="*/ 432425 w 608698"/>
                <a:gd name="connsiteY50" fmla="*/ 292494 h 600088"/>
                <a:gd name="connsiteX51" fmla="*/ 256152 w 608698"/>
                <a:gd name="connsiteY51" fmla="*/ 194443 h 600088"/>
                <a:gd name="connsiteX52" fmla="*/ 432425 w 608698"/>
                <a:gd name="connsiteY52" fmla="*/ 96392 h 600088"/>
                <a:gd name="connsiteX53" fmla="*/ 176258 w 608698"/>
                <a:gd name="connsiteY53" fmla="*/ 0 h 600088"/>
                <a:gd name="connsiteX54" fmla="*/ 347817 w 608698"/>
                <a:gd name="connsiteY54" fmla="*/ 75446 h 600088"/>
                <a:gd name="connsiteX55" fmla="*/ 224966 w 608698"/>
                <a:gd name="connsiteY55" fmla="*/ 185823 h 600088"/>
                <a:gd name="connsiteX56" fmla="*/ 225264 w 608698"/>
                <a:gd name="connsiteY56" fmla="*/ 192228 h 600088"/>
                <a:gd name="connsiteX57" fmla="*/ 176258 w 608698"/>
                <a:gd name="connsiteY57" fmla="*/ 196101 h 600088"/>
                <a:gd name="connsiteX58" fmla="*/ 0 w 608698"/>
                <a:gd name="connsiteY58" fmla="*/ 98013 h 600088"/>
                <a:gd name="connsiteX59" fmla="*/ 176258 w 608698"/>
                <a:gd name="connsiteY59" fmla="*/ 0 h 6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8698" h="600088">
                  <a:moveTo>
                    <a:pt x="261001" y="479068"/>
                  </a:moveTo>
                  <a:cubicBezTo>
                    <a:pt x="279575" y="522140"/>
                    <a:pt x="349249" y="554184"/>
                    <a:pt x="432425" y="554184"/>
                  </a:cubicBezTo>
                  <a:cubicBezTo>
                    <a:pt x="515600" y="554184"/>
                    <a:pt x="585199" y="522140"/>
                    <a:pt x="603774" y="479068"/>
                  </a:cubicBezTo>
                  <a:cubicBezTo>
                    <a:pt x="606981" y="486371"/>
                    <a:pt x="608697" y="494046"/>
                    <a:pt x="608697" y="502020"/>
                  </a:cubicBezTo>
                  <a:cubicBezTo>
                    <a:pt x="608697" y="556196"/>
                    <a:pt x="529774" y="600088"/>
                    <a:pt x="432425" y="600088"/>
                  </a:cubicBezTo>
                  <a:cubicBezTo>
                    <a:pt x="335076" y="600088"/>
                    <a:pt x="256152" y="556196"/>
                    <a:pt x="256152" y="502020"/>
                  </a:cubicBezTo>
                  <a:cubicBezTo>
                    <a:pt x="256152" y="494046"/>
                    <a:pt x="257868" y="486371"/>
                    <a:pt x="261001" y="479068"/>
                  </a:cubicBezTo>
                  <a:close/>
                  <a:moveTo>
                    <a:pt x="4924" y="382605"/>
                  </a:moveTo>
                  <a:cubicBezTo>
                    <a:pt x="23425" y="425750"/>
                    <a:pt x="93103" y="457793"/>
                    <a:pt x="176285" y="457793"/>
                  </a:cubicBezTo>
                  <a:cubicBezTo>
                    <a:pt x="197248" y="457793"/>
                    <a:pt x="217391" y="455781"/>
                    <a:pt x="236041" y="451980"/>
                  </a:cubicBezTo>
                  <a:lnTo>
                    <a:pt x="231640" y="462264"/>
                  </a:lnTo>
                  <a:cubicBezTo>
                    <a:pt x="227238" y="472398"/>
                    <a:pt x="225000" y="482905"/>
                    <a:pt x="225000" y="493412"/>
                  </a:cubicBezTo>
                  <a:cubicBezTo>
                    <a:pt x="225000" y="495573"/>
                    <a:pt x="225149" y="497734"/>
                    <a:pt x="225298" y="499820"/>
                  </a:cubicBezTo>
                  <a:cubicBezTo>
                    <a:pt x="209781" y="502354"/>
                    <a:pt x="193294" y="503695"/>
                    <a:pt x="176285" y="503695"/>
                  </a:cubicBezTo>
                  <a:cubicBezTo>
                    <a:pt x="78929" y="503695"/>
                    <a:pt x="0" y="459730"/>
                    <a:pt x="0" y="405556"/>
                  </a:cubicBezTo>
                  <a:cubicBezTo>
                    <a:pt x="0" y="397657"/>
                    <a:pt x="1716" y="389982"/>
                    <a:pt x="4924" y="382605"/>
                  </a:cubicBezTo>
                  <a:close/>
                  <a:moveTo>
                    <a:pt x="261001" y="375478"/>
                  </a:moveTo>
                  <a:cubicBezTo>
                    <a:pt x="279575" y="418598"/>
                    <a:pt x="349249" y="450622"/>
                    <a:pt x="432425" y="450622"/>
                  </a:cubicBezTo>
                  <a:cubicBezTo>
                    <a:pt x="515600" y="450622"/>
                    <a:pt x="585199" y="418598"/>
                    <a:pt x="603774" y="375478"/>
                  </a:cubicBezTo>
                  <a:cubicBezTo>
                    <a:pt x="606981" y="382851"/>
                    <a:pt x="608697" y="390522"/>
                    <a:pt x="608697" y="398416"/>
                  </a:cubicBezTo>
                  <a:cubicBezTo>
                    <a:pt x="608697" y="452558"/>
                    <a:pt x="529774" y="496498"/>
                    <a:pt x="432425" y="496498"/>
                  </a:cubicBezTo>
                  <a:cubicBezTo>
                    <a:pt x="335076" y="496498"/>
                    <a:pt x="256152" y="452558"/>
                    <a:pt x="256152" y="398416"/>
                  </a:cubicBezTo>
                  <a:cubicBezTo>
                    <a:pt x="256152" y="390522"/>
                    <a:pt x="257868" y="382851"/>
                    <a:pt x="261001" y="375478"/>
                  </a:cubicBezTo>
                  <a:close/>
                  <a:moveTo>
                    <a:pt x="4924" y="279086"/>
                  </a:moveTo>
                  <a:cubicBezTo>
                    <a:pt x="23425" y="322231"/>
                    <a:pt x="93103" y="354274"/>
                    <a:pt x="176285" y="354274"/>
                  </a:cubicBezTo>
                  <a:cubicBezTo>
                    <a:pt x="197248" y="354274"/>
                    <a:pt x="217391" y="352187"/>
                    <a:pt x="236041" y="348461"/>
                  </a:cubicBezTo>
                  <a:lnTo>
                    <a:pt x="231640" y="358745"/>
                  </a:lnTo>
                  <a:cubicBezTo>
                    <a:pt x="227238" y="368879"/>
                    <a:pt x="225000" y="379311"/>
                    <a:pt x="225000" y="389818"/>
                  </a:cubicBezTo>
                  <a:cubicBezTo>
                    <a:pt x="225000" y="392054"/>
                    <a:pt x="225149" y="394140"/>
                    <a:pt x="225298" y="396301"/>
                  </a:cubicBezTo>
                  <a:cubicBezTo>
                    <a:pt x="209781" y="398835"/>
                    <a:pt x="193294" y="400176"/>
                    <a:pt x="176285" y="400176"/>
                  </a:cubicBezTo>
                  <a:cubicBezTo>
                    <a:pt x="78929" y="400176"/>
                    <a:pt x="0" y="356211"/>
                    <a:pt x="0" y="302037"/>
                  </a:cubicBezTo>
                  <a:cubicBezTo>
                    <a:pt x="0" y="294138"/>
                    <a:pt x="1716" y="286463"/>
                    <a:pt x="4924" y="279086"/>
                  </a:cubicBezTo>
                  <a:close/>
                  <a:moveTo>
                    <a:pt x="261001" y="271959"/>
                  </a:moveTo>
                  <a:cubicBezTo>
                    <a:pt x="279575" y="315079"/>
                    <a:pt x="349249" y="347103"/>
                    <a:pt x="432425" y="347103"/>
                  </a:cubicBezTo>
                  <a:cubicBezTo>
                    <a:pt x="515600" y="347103"/>
                    <a:pt x="585199" y="315079"/>
                    <a:pt x="603774" y="271959"/>
                  </a:cubicBezTo>
                  <a:cubicBezTo>
                    <a:pt x="606981" y="279332"/>
                    <a:pt x="608697" y="287003"/>
                    <a:pt x="608697" y="294897"/>
                  </a:cubicBezTo>
                  <a:cubicBezTo>
                    <a:pt x="608697" y="349039"/>
                    <a:pt x="529774" y="392979"/>
                    <a:pt x="432425" y="392979"/>
                  </a:cubicBezTo>
                  <a:cubicBezTo>
                    <a:pt x="335076" y="392979"/>
                    <a:pt x="256152" y="349039"/>
                    <a:pt x="256152" y="294897"/>
                  </a:cubicBezTo>
                  <a:cubicBezTo>
                    <a:pt x="256152" y="287003"/>
                    <a:pt x="257868" y="279332"/>
                    <a:pt x="261001" y="271959"/>
                  </a:cubicBezTo>
                  <a:close/>
                  <a:moveTo>
                    <a:pt x="4924" y="175567"/>
                  </a:moveTo>
                  <a:cubicBezTo>
                    <a:pt x="23425" y="218689"/>
                    <a:pt x="93103" y="250713"/>
                    <a:pt x="176285" y="250713"/>
                  </a:cubicBezTo>
                  <a:cubicBezTo>
                    <a:pt x="197248" y="250713"/>
                    <a:pt x="217391" y="248628"/>
                    <a:pt x="236041" y="244904"/>
                  </a:cubicBezTo>
                  <a:lnTo>
                    <a:pt x="231640" y="255182"/>
                  </a:lnTo>
                  <a:cubicBezTo>
                    <a:pt x="227238" y="265311"/>
                    <a:pt x="225000" y="275737"/>
                    <a:pt x="225000" y="286238"/>
                  </a:cubicBezTo>
                  <a:cubicBezTo>
                    <a:pt x="225000" y="288398"/>
                    <a:pt x="225149" y="290558"/>
                    <a:pt x="225298" y="292718"/>
                  </a:cubicBezTo>
                  <a:cubicBezTo>
                    <a:pt x="209781" y="295175"/>
                    <a:pt x="193294" y="296516"/>
                    <a:pt x="176285" y="296516"/>
                  </a:cubicBezTo>
                  <a:cubicBezTo>
                    <a:pt x="78929" y="296516"/>
                    <a:pt x="0" y="252650"/>
                    <a:pt x="0" y="198506"/>
                  </a:cubicBezTo>
                  <a:cubicBezTo>
                    <a:pt x="0" y="190611"/>
                    <a:pt x="1716" y="182940"/>
                    <a:pt x="4924" y="175567"/>
                  </a:cubicBezTo>
                  <a:close/>
                  <a:moveTo>
                    <a:pt x="432425" y="96392"/>
                  </a:moveTo>
                  <a:cubicBezTo>
                    <a:pt x="529778" y="96392"/>
                    <a:pt x="608698" y="140291"/>
                    <a:pt x="608698" y="194443"/>
                  </a:cubicBezTo>
                  <a:cubicBezTo>
                    <a:pt x="608698" y="248595"/>
                    <a:pt x="529778" y="292494"/>
                    <a:pt x="432425" y="292494"/>
                  </a:cubicBezTo>
                  <a:cubicBezTo>
                    <a:pt x="335072" y="292494"/>
                    <a:pt x="256152" y="248595"/>
                    <a:pt x="256152" y="194443"/>
                  </a:cubicBezTo>
                  <a:cubicBezTo>
                    <a:pt x="256152" y="140291"/>
                    <a:pt x="335072" y="96392"/>
                    <a:pt x="432425" y="96392"/>
                  </a:cubicBezTo>
                  <a:close/>
                  <a:moveTo>
                    <a:pt x="176258" y="0"/>
                  </a:moveTo>
                  <a:cubicBezTo>
                    <a:pt x="259651" y="0"/>
                    <a:pt x="329542" y="32175"/>
                    <a:pt x="347817" y="75446"/>
                  </a:cubicBezTo>
                  <a:cubicBezTo>
                    <a:pt x="275166" y="92800"/>
                    <a:pt x="224966" y="135103"/>
                    <a:pt x="224966" y="185823"/>
                  </a:cubicBezTo>
                  <a:cubicBezTo>
                    <a:pt x="224966" y="187983"/>
                    <a:pt x="225115" y="190143"/>
                    <a:pt x="225264" y="192228"/>
                  </a:cubicBezTo>
                  <a:cubicBezTo>
                    <a:pt x="209749" y="194760"/>
                    <a:pt x="193265" y="196101"/>
                    <a:pt x="176258" y="196101"/>
                  </a:cubicBezTo>
                  <a:cubicBezTo>
                    <a:pt x="78917" y="196101"/>
                    <a:pt x="0" y="152159"/>
                    <a:pt x="0" y="98013"/>
                  </a:cubicBezTo>
                  <a:cubicBezTo>
                    <a:pt x="0" y="43868"/>
                    <a:pt x="78917" y="0"/>
                    <a:pt x="176258" y="0"/>
                  </a:cubicBezTo>
                  <a:close/>
                </a:path>
              </a:pathLst>
            </a:custGeom>
            <a:solidFill>
              <a:schemeClr val="accent5">
                <a:lumMod val="75000"/>
              </a:schemeClr>
            </a:solidFill>
            <a:ln>
              <a:noFill/>
            </a:ln>
          </p:spPr>
        </p:sp>
      </p:grpSp>
      <p:grpSp>
        <p:nvGrpSpPr>
          <p:cNvPr id="9" name="组合 8">
            <a:extLst>
              <a:ext uri="{FF2B5EF4-FFF2-40B4-BE49-F238E27FC236}">
                <a16:creationId xmlns:a16="http://schemas.microsoft.com/office/drawing/2014/main" id="{5B7EB39B-788F-3FB3-8E1E-27925565C40E}"/>
              </a:ext>
            </a:extLst>
          </p:cNvPr>
          <p:cNvGrpSpPr/>
          <p:nvPr userDrawn="1"/>
        </p:nvGrpSpPr>
        <p:grpSpPr>
          <a:xfrm>
            <a:off x="4263142" y="1133938"/>
            <a:ext cx="3665717" cy="5482453"/>
            <a:chOff x="4263142" y="1133939"/>
            <a:chExt cx="3665717" cy="5482453"/>
          </a:xfrm>
        </p:grpSpPr>
        <p:grpSp>
          <p:nvGrpSpPr>
            <p:cNvPr id="10" name="组合 9">
              <a:extLst>
                <a:ext uri="{FF2B5EF4-FFF2-40B4-BE49-F238E27FC236}">
                  <a16:creationId xmlns:a16="http://schemas.microsoft.com/office/drawing/2014/main" id="{39BC56DB-CC02-39F6-40F9-D1DD2754A8AD}"/>
                </a:ext>
              </a:extLst>
            </p:cNvPr>
            <p:cNvGrpSpPr/>
            <p:nvPr/>
          </p:nvGrpSpPr>
          <p:grpSpPr>
            <a:xfrm>
              <a:off x="4263142" y="1133939"/>
              <a:ext cx="3665717" cy="5482453"/>
              <a:chOff x="4135338" y="1133939"/>
              <a:chExt cx="3665717" cy="5482453"/>
            </a:xfrm>
          </p:grpSpPr>
          <p:sp>
            <p:nvSpPr>
              <p:cNvPr id="12" name="îṩḷíḋé">
                <a:extLst>
                  <a:ext uri="{FF2B5EF4-FFF2-40B4-BE49-F238E27FC236}">
                    <a16:creationId xmlns:a16="http://schemas.microsoft.com/office/drawing/2014/main" id="{52299C58-7197-25A5-4CD7-B285991CAE42}"/>
                  </a:ext>
                </a:extLst>
              </p:cNvPr>
              <p:cNvSpPr>
                <a:spLocks/>
              </p:cNvSpPr>
              <p:nvPr/>
            </p:nvSpPr>
            <p:spPr>
              <a:xfrm>
                <a:off x="4135338"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3" name="直接连接符 11">
                <a:extLst>
                  <a:ext uri="{FF2B5EF4-FFF2-40B4-BE49-F238E27FC236}">
                    <a16:creationId xmlns:a16="http://schemas.microsoft.com/office/drawing/2014/main" id="{A3D7E4D6-D653-3A10-4549-292DF6540954}"/>
                  </a:ext>
                </a:extLst>
              </p:cNvPr>
              <p:cNvCxnSpPr>
                <a:cxnSpLocks/>
              </p:cNvCxnSpPr>
              <p:nvPr/>
            </p:nvCxnSpPr>
            <p:spPr>
              <a:xfrm>
                <a:off x="4337556"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4" name="íṥ1iḑé">
                <a:extLst>
                  <a:ext uri="{FF2B5EF4-FFF2-40B4-BE49-F238E27FC236}">
                    <a16:creationId xmlns:a16="http://schemas.microsoft.com/office/drawing/2014/main" id="{2260D51A-1DF1-8D0B-0B15-CAEFADC5F489}"/>
                  </a:ext>
                </a:extLst>
              </p:cNvPr>
              <p:cNvSpPr txBox="1"/>
              <p:nvPr/>
            </p:nvSpPr>
            <p:spPr>
              <a:xfrm>
                <a:off x="4255807" y="1636031"/>
                <a:ext cx="3424778"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grpSp>
        <p:sp>
          <p:nvSpPr>
            <p:cNvPr id="11" name="íSļiḋe">
              <a:extLst>
                <a:ext uri="{FF2B5EF4-FFF2-40B4-BE49-F238E27FC236}">
                  <a16:creationId xmlns:a16="http://schemas.microsoft.com/office/drawing/2014/main" id="{5C1E5323-3AA2-75DA-7518-2E4A7877D18B}"/>
                </a:ext>
              </a:extLst>
            </p:cNvPr>
            <p:cNvSpPr>
              <a:spLocks/>
            </p:cNvSpPr>
            <p:nvPr/>
          </p:nvSpPr>
          <p:spPr bwMode="auto">
            <a:xfrm>
              <a:off x="5905113" y="1196939"/>
              <a:ext cx="381774" cy="38177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15" name="组合 14">
            <a:extLst>
              <a:ext uri="{FF2B5EF4-FFF2-40B4-BE49-F238E27FC236}">
                <a16:creationId xmlns:a16="http://schemas.microsoft.com/office/drawing/2014/main" id="{72194FB1-711C-9EEE-9689-3F5AE255DC56}"/>
              </a:ext>
            </a:extLst>
          </p:cNvPr>
          <p:cNvGrpSpPr/>
          <p:nvPr userDrawn="1"/>
        </p:nvGrpSpPr>
        <p:grpSpPr>
          <a:xfrm>
            <a:off x="8241260" y="1133938"/>
            <a:ext cx="3665717" cy="5482453"/>
            <a:chOff x="8096783" y="1133939"/>
            <a:chExt cx="3665717" cy="5482453"/>
          </a:xfrm>
        </p:grpSpPr>
        <p:grpSp>
          <p:nvGrpSpPr>
            <p:cNvPr id="16" name="组合 15">
              <a:extLst>
                <a:ext uri="{FF2B5EF4-FFF2-40B4-BE49-F238E27FC236}">
                  <a16:creationId xmlns:a16="http://schemas.microsoft.com/office/drawing/2014/main" id="{37419C54-96CA-6187-5A81-631A642BE985}"/>
                </a:ext>
              </a:extLst>
            </p:cNvPr>
            <p:cNvGrpSpPr/>
            <p:nvPr/>
          </p:nvGrpSpPr>
          <p:grpSpPr>
            <a:xfrm>
              <a:off x="8096783" y="1133939"/>
              <a:ext cx="3665717" cy="5482453"/>
              <a:chOff x="8013414" y="1133939"/>
              <a:chExt cx="3665717" cy="5482453"/>
            </a:xfrm>
          </p:grpSpPr>
          <p:sp>
            <p:nvSpPr>
              <p:cNvPr id="18" name="îṩḷíḋé">
                <a:extLst>
                  <a:ext uri="{FF2B5EF4-FFF2-40B4-BE49-F238E27FC236}">
                    <a16:creationId xmlns:a16="http://schemas.microsoft.com/office/drawing/2014/main" id="{2EAA930F-4560-7227-60B7-6340B800B6A5}"/>
                  </a:ext>
                </a:extLst>
              </p:cNvPr>
              <p:cNvSpPr>
                <a:spLocks/>
              </p:cNvSpPr>
              <p:nvPr/>
            </p:nvSpPr>
            <p:spPr>
              <a:xfrm>
                <a:off x="8013414" y="1133939"/>
                <a:ext cx="3665717" cy="5482453"/>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cxnSp>
            <p:nvCxnSpPr>
              <p:cNvPr id="19" name="直接连接符 11">
                <a:extLst>
                  <a:ext uri="{FF2B5EF4-FFF2-40B4-BE49-F238E27FC236}">
                    <a16:creationId xmlns:a16="http://schemas.microsoft.com/office/drawing/2014/main" id="{776FEC79-EF3F-6CA6-54F4-65F300000588}"/>
                  </a:ext>
                </a:extLst>
              </p:cNvPr>
              <p:cNvCxnSpPr>
                <a:cxnSpLocks/>
              </p:cNvCxnSpPr>
              <p:nvPr/>
            </p:nvCxnSpPr>
            <p:spPr>
              <a:xfrm>
                <a:off x="8215632" y="2129001"/>
                <a:ext cx="326128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0" name="íṥ1iḑé">
                <a:extLst>
                  <a:ext uri="{FF2B5EF4-FFF2-40B4-BE49-F238E27FC236}">
                    <a16:creationId xmlns:a16="http://schemas.microsoft.com/office/drawing/2014/main" id="{18E4E3D4-8CCB-F4EE-B26A-6322FD591B47}"/>
                  </a:ext>
                </a:extLst>
              </p:cNvPr>
              <p:cNvSpPr txBox="1"/>
              <p:nvPr userDrawn="1"/>
            </p:nvSpPr>
            <p:spPr>
              <a:xfrm>
                <a:off x="8133884" y="1636031"/>
                <a:ext cx="3424777" cy="381774"/>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endParaRPr lang="en-US" altLang="zh-CN" sz="1600" b="1" dirty="0">
                  <a:solidFill>
                    <a:schemeClr val="bg1"/>
                  </a:solidFill>
                  <a:latin typeface="+mn-ea"/>
                  <a:ea typeface="+mn-ea"/>
                </a:endParaRPr>
              </a:p>
            </p:txBody>
          </p:sp>
        </p:grpSp>
        <p:sp>
          <p:nvSpPr>
            <p:cNvPr id="17" name="işḻïďè">
              <a:extLst>
                <a:ext uri="{FF2B5EF4-FFF2-40B4-BE49-F238E27FC236}">
                  <a16:creationId xmlns:a16="http://schemas.microsoft.com/office/drawing/2014/main" id="{ED844C4B-1BF7-14CB-B075-B01D4B6A48BD}"/>
                </a:ext>
              </a:extLst>
            </p:cNvPr>
            <p:cNvSpPr>
              <a:spLocks/>
            </p:cNvSpPr>
            <p:nvPr/>
          </p:nvSpPr>
          <p:spPr bwMode="auto">
            <a:xfrm>
              <a:off x="9738754" y="1196939"/>
              <a:ext cx="381774" cy="38177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accent5">
                <a:lumMod val="7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sp>
        <p:nvSpPr>
          <p:cNvPr id="30" name="标题 1">
            <a:extLst>
              <a:ext uri="{FF2B5EF4-FFF2-40B4-BE49-F238E27FC236}">
                <a16:creationId xmlns:a16="http://schemas.microsoft.com/office/drawing/2014/main" id="{E66FDBB9-C01C-0260-BCF5-543979C8AAB3}"/>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
        <p:nvSpPr>
          <p:cNvPr id="23" name="文本占位符 22">
            <a:extLst>
              <a:ext uri="{FF2B5EF4-FFF2-40B4-BE49-F238E27FC236}">
                <a16:creationId xmlns:a16="http://schemas.microsoft.com/office/drawing/2014/main" id="{C7EE9BEC-9812-4648-8028-D1571EDDFB99}"/>
              </a:ext>
            </a:extLst>
          </p:cNvPr>
          <p:cNvSpPr>
            <a:spLocks noGrp="1"/>
          </p:cNvSpPr>
          <p:nvPr>
            <p:ph type="body" sz="quarter" idx="10"/>
          </p:nvPr>
        </p:nvSpPr>
        <p:spPr>
          <a:xfrm>
            <a:off x="404813"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
        <p:nvSpPr>
          <p:cNvPr id="25" name="文本占位符 22">
            <a:extLst>
              <a:ext uri="{FF2B5EF4-FFF2-40B4-BE49-F238E27FC236}">
                <a16:creationId xmlns:a16="http://schemas.microsoft.com/office/drawing/2014/main" id="{DE2B8B1C-96A1-4E68-BF0C-B3FAB0A318B0}"/>
              </a:ext>
            </a:extLst>
          </p:cNvPr>
          <p:cNvSpPr>
            <a:spLocks noGrp="1"/>
          </p:cNvSpPr>
          <p:nvPr>
            <p:ph type="body" sz="quarter" idx="11"/>
          </p:nvPr>
        </p:nvSpPr>
        <p:spPr>
          <a:xfrm>
            <a:off x="4382564"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
        <p:nvSpPr>
          <p:cNvPr id="26" name="文本占位符 22">
            <a:extLst>
              <a:ext uri="{FF2B5EF4-FFF2-40B4-BE49-F238E27FC236}">
                <a16:creationId xmlns:a16="http://schemas.microsoft.com/office/drawing/2014/main" id="{0D58AB49-F5F4-4D18-86B8-C8526D71E686}"/>
              </a:ext>
            </a:extLst>
          </p:cNvPr>
          <p:cNvSpPr>
            <a:spLocks noGrp="1"/>
          </p:cNvSpPr>
          <p:nvPr>
            <p:ph type="body" sz="quarter" idx="12"/>
          </p:nvPr>
        </p:nvSpPr>
        <p:spPr>
          <a:xfrm>
            <a:off x="8360682" y="1636713"/>
            <a:ext cx="3425825" cy="381000"/>
          </a:xfrm>
          <a:prstGeom prst="rect">
            <a:avLst/>
          </a:prstGeom>
        </p:spPr>
        <p:txBody>
          <a:bodyPr anchor="ctr"/>
          <a:lstStyle>
            <a:lvl1pPr marL="0" indent="0" algn="ctr">
              <a:buNone/>
              <a:defRPr sz="1600">
                <a:solidFill>
                  <a:schemeClr val="bg1"/>
                </a:solidFill>
              </a:defRPr>
            </a:lvl1pPr>
          </a:lstStyle>
          <a:p>
            <a:pPr lvl="0"/>
            <a:endParaRPr lang="zh-CN" altLang="en-US" dirty="0"/>
          </a:p>
        </p:txBody>
      </p:sp>
    </p:spTree>
    <p:extLst>
      <p:ext uri="{BB962C8B-B14F-4D97-AF65-F5344CB8AC3E}">
        <p14:creationId xmlns:p14="http://schemas.microsoft.com/office/powerpoint/2010/main" val="19417482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ummary2">
    <p:spTree>
      <p:nvGrpSpPr>
        <p:cNvPr id="1" name=""/>
        <p:cNvGrpSpPr/>
        <p:nvPr/>
      </p:nvGrpSpPr>
      <p:grpSpPr>
        <a:xfrm>
          <a:off x="0" y="0"/>
          <a:ext cx="0" cy="0"/>
          <a:chOff x="0" y="0"/>
          <a:chExt cx="0" cy="0"/>
        </a:xfrm>
      </p:grpSpPr>
      <p:grpSp>
        <p:nvGrpSpPr>
          <p:cNvPr id="73" name="组合 72">
            <a:extLst>
              <a:ext uri="{FF2B5EF4-FFF2-40B4-BE49-F238E27FC236}">
                <a16:creationId xmlns:a16="http://schemas.microsoft.com/office/drawing/2014/main" id="{2F63D38C-A2CE-BD7C-A87F-D73B27472385}"/>
              </a:ext>
            </a:extLst>
          </p:cNvPr>
          <p:cNvGrpSpPr/>
          <p:nvPr userDrawn="1"/>
        </p:nvGrpSpPr>
        <p:grpSpPr>
          <a:xfrm>
            <a:off x="282372" y="979966"/>
            <a:ext cx="11629857" cy="5658373"/>
            <a:chOff x="282372" y="979966"/>
            <a:chExt cx="11629857" cy="5658373"/>
          </a:xfrm>
        </p:grpSpPr>
        <p:sp>
          <p:nvSpPr>
            <p:cNvPr id="59" name="îṩḷíḋé">
              <a:extLst>
                <a:ext uri="{FF2B5EF4-FFF2-40B4-BE49-F238E27FC236}">
                  <a16:creationId xmlns:a16="http://schemas.microsoft.com/office/drawing/2014/main" id="{39AF6BCA-628C-0077-7732-E7F90E5ED345}"/>
                </a:ext>
              </a:extLst>
            </p:cNvPr>
            <p:cNvSpPr>
              <a:spLocks/>
            </p:cNvSpPr>
            <p:nvPr userDrawn="1"/>
          </p:nvSpPr>
          <p:spPr>
            <a:xfrm>
              <a:off x="6327009" y="979966"/>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12" name="îṩḷíḋé">
              <a:extLst>
                <a:ext uri="{FF2B5EF4-FFF2-40B4-BE49-F238E27FC236}">
                  <a16:creationId xmlns:a16="http://schemas.microsoft.com/office/drawing/2014/main" id="{52299C58-7197-25A5-4CD7-B285991CAE42}"/>
                </a:ext>
              </a:extLst>
            </p:cNvPr>
            <p:cNvSpPr>
              <a:spLocks/>
            </p:cNvSpPr>
            <p:nvPr userDrawn="1"/>
          </p:nvSpPr>
          <p:spPr>
            <a:xfrm>
              <a:off x="282372" y="979966"/>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18" name="îṩḷíḋé">
              <a:extLst>
                <a:ext uri="{FF2B5EF4-FFF2-40B4-BE49-F238E27FC236}">
                  <a16:creationId xmlns:a16="http://schemas.microsoft.com/office/drawing/2014/main" id="{2EAA930F-4560-7227-60B7-6340B800B6A5}"/>
                </a:ext>
              </a:extLst>
            </p:cNvPr>
            <p:cNvSpPr>
              <a:spLocks/>
            </p:cNvSpPr>
            <p:nvPr userDrawn="1"/>
          </p:nvSpPr>
          <p:spPr>
            <a:xfrm>
              <a:off x="6327009" y="3883488"/>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sp>
          <p:nvSpPr>
            <p:cNvPr id="65" name="îṩḷíḋé">
              <a:extLst>
                <a:ext uri="{FF2B5EF4-FFF2-40B4-BE49-F238E27FC236}">
                  <a16:creationId xmlns:a16="http://schemas.microsoft.com/office/drawing/2014/main" id="{913DE1E9-AF7A-1CEE-F844-1314DA9BA4D6}"/>
                </a:ext>
              </a:extLst>
            </p:cNvPr>
            <p:cNvSpPr>
              <a:spLocks/>
            </p:cNvSpPr>
            <p:nvPr userDrawn="1"/>
          </p:nvSpPr>
          <p:spPr>
            <a:xfrm>
              <a:off x="282372" y="3883488"/>
              <a:ext cx="5585220" cy="2754851"/>
            </a:xfrm>
            <a:prstGeom prst="rect">
              <a:avLst/>
            </a:prstGeom>
            <a:solidFill>
              <a:schemeClr val="accent5">
                <a:lumMod val="20000"/>
                <a:lumOff val="80000"/>
              </a:schemeClr>
            </a:solidFill>
            <a:ln w="3175">
              <a:noFill/>
              <a:prstDash val="solid"/>
              <a:rou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latin typeface="+mn-ea"/>
                <a:ea typeface="+mn-ea"/>
              </a:endParaRPr>
            </a:p>
          </p:txBody>
        </p:sp>
      </p:grpSp>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grpSp>
        <p:nvGrpSpPr>
          <p:cNvPr id="67" name="组合 66">
            <a:extLst>
              <a:ext uri="{FF2B5EF4-FFF2-40B4-BE49-F238E27FC236}">
                <a16:creationId xmlns:a16="http://schemas.microsoft.com/office/drawing/2014/main" id="{BFFC6DF4-0814-72E5-D1E0-B341277F6987}"/>
              </a:ext>
            </a:extLst>
          </p:cNvPr>
          <p:cNvGrpSpPr/>
          <p:nvPr userDrawn="1"/>
        </p:nvGrpSpPr>
        <p:grpSpPr>
          <a:xfrm>
            <a:off x="5349088" y="3082315"/>
            <a:ext cx="1496424" cy="1453675"/>
            <a:chOff x="5342944" y="3060957"/>
            <a:chExt cx="1496424" cy="1453675"/>
          </a:xfrm>
        </p:grpSpPr>
        <p:grpSp>
          <p:nvGrpSpPr>
            <p:cNvPr id="58" name="组合 57">
              <a:extLst>
                <a:ext uri="{FF2B5EF4-FFF2-40B4-BE49-F238E27FC236}">
                  <a16:creationId xmlns:a16="http://schemas.microsoft.com/office/drawing/2014/main" id="{A79BA37D-5AC6-3E56-5DEB-849B97765E60}"/>
                </a:ext>
              </a:extLst>
            </p:cNvPr>
            <p:cNvGrpSpPr>
              <a:grpSpLocks/>
            </p:cNvGrpSpPr>
            <p:nvPr userDrawn="1"/>
          </p:nvGrpSpPr>
          <p:grpSpPr>
            <a:xfrm>
              <a:off x="6036066" y="3711330"/>
              <a:ext cx="803302" cy="803302"/>
              <a:chOff x="6596608" y="4196782"/>
              <a:chExt cx="1062394" cy="1062394"/>
            </a:xfrm>
          </p:grpSpPr>
          <p:sp>
            <p:nvSpPr>
              <p:cNvPr id="28" name="îṥ1íḍê">
                <a:extLst>
                  <a:ext uri="{FF2B5EF4-FFF2-40B4-BE49-F238E27FC236}">
                    <a16:creationId xmlns:a16="http://schemas.microsoft.com/office/drawing/2014/main" id="{9764AD25-A616-7EDA-644F-3A82475C057F}"/>
                  </a:ext>
                </a:extLst>
              </p:cNvPr>
              <p:cNvSpPr/>
              <p:nvPr/>
            </p:nvSpPr>
            <p:spPr>
              <a:xfrm>
                <a:off x="6596608" y="4196782"/>
                <a:ext cx="1062394" cy="1062394"/>
              </a:xfrm>
              <a:prstGeom prst="ellipse">
                <a:avLst/>
              </a:prstGeom>
              <a:solidFill>
                <a:schemeClr val="accent3"/>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mn-ea"/>
                  <a:ea typeface="+mn-ea"/>
                </a:endParaRPr>
              </a:p>
            </p:txBody>
          </p:sp>
          <p:sp>
            <p:nvSpPr>
              <p:cNvPr id="37" name="işḻïďè">
                <a:extLst>
                  <a:ext uri="{FF2B5EF4-FFF2-40B4-BE49-F238E27FC236}">
                    <a16:creationId xmlns:a16="http://schemas.microsoft.com/office/drawing/2014/main" id="{F3A11C90-80F9-6957-1A35-26BBFA3221F9}"/>
                  </a:ext>
                </a:extLst>
              </p:cNvPr>
              <p:cNvSpPr/>
              <p:nvPr/>
            </p:nvSpPr>
            <p:spPr bwMode="auto">
              <a:xfrm>
                <a:off x="6832313" y="4432487"/>
                <a:ext cx="590984" cy="590984"/>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55" name="组合 54">
              <a:extLst>
                <a:ext uri="{FF2B5EF4-FFF2-40B4-BE49-F238E27FC236}">
                  <a16:creationId xmlns:a16="http://schemas.microsoft.com/office/drawing/2014/main" id="{0A2AA137-5620-AAD8-4EA6-01929423024E}"/>
                </a:ext>
              </a:extLst>
            </p:cNvPr>
            <p:cNvGrpSpPr>
              <a:grpSpLocks/>
            </p:cNvGrpSpPr>
            <p:nvPr userDrawn="1"/>
          </p:nvGrpSpPr>
          <p:grpSpPr>
            <a:xfrm>
              <a:off x="5342944" y="3060957"/>
              <a:ext cx="803302" cy="803302"/>
              <a:chOff x="4532919" y="2592888"/>
              <a:chExt cx="1062394" cy="1062394"/>
            </a:xfrm>
          </p:grpSpPr>
          <p:sp>
            <p:nvSpPr>
              <p:cNvPr id="40" name="iṧľiḋé">
                <a:extLst>
                  <a:ext uri="{FF2B5EF4-FFF2-40B4-BE49-F238E27FC236}">
                    <a16:creationId xmlns:a16="http://schemas.microsoft.com/office/drawing/2014/main" id="{1041657D-14E3-E63D-EF99-5636808D9D2A}"/>
                  </a:ext>
                </a:extLst>
              </p:cNvPr>
              <p:cNvSpPr/>
              <p:nvPr/>
            </p:nvSpPr>
            <p:spPr>
              <a:xfrm>
                <a:off x="4532919" y="2592888"/>
                <a:ext cx="1062394" cy="1062394"/>
              </a:xfrm>
              <a:prstGeom prst="ellipse">
                <a:avLst/>
              </a:prstGeom>
              <a:solidFill>
                <a:schemeClr val="accent3">
                  <a:lumMod val="60000"/>
                  <a:lumOff val="40000"/>
                </a:schemeClr>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mn-ea"/>
                  <a:ea typeface="+mn-ea"/>
                </a:endParaRPr>
              </a:p>
            </p:txBody>
          </p:sp>
          <p:sp>
            <p:nvSpPr>
              <p:cNvPr id="41" name="işḻïďè">
                <a:extLst>
                  <a:ext uri="{FF2B5EF4-FFF2-40B4-BE49-F238E27FC236}">
                    <a16:creationId xmlns:a16="http://schemas.microsoft.com/office/drawing/2014/main" id="{0B312C05-F394-F1D0-3306-FDEAAFB1589E}"/>
                  </a:ext>
                </a:extLst>
              </p:cNvPr>
              <p:cNvSpPr/>
              <p:nvPr/>
            </p:nvSpPr>
            <p:spPr bwMode="auto">
              <a:xfrm>
                <a:off x="4768624" y="2829004"/>
                <a:ext cx="590984" cy="590162"/>
              </a:xfrm>
              <a:custGeom>
                <a:avLst/>
                <a:gdLst>
                  <a:gd name="T0" fmla="*/ 1195 w 8160"/>
                  <a:gd name="T1" fmla="*/ 6965 h 8160"/>
                  <a:gd name="T2" fmla="*/ 2492 w 8160"/>
                  <a:gd name="T3" fmla="*/ 7839 h 8160"/>
                  <a:gd name="T4" fmla="*/ 4080 w 8160"/>
                  <a:gd name="T5" fmla="*/ 8160 h 8160"/>
                  <a:gd name="T6" fmla="*/ 5668 w 8160"/>
                  <a:gd name="T7" fmla="*/ 7839 h 8160"/>
                  <a:gd name="T8" fmla="*/ 6965 w 8160"/>
                  <a:gd name="T9" fmla="*/ 6965 h 8160"/>
                  <a:gd name="T10" fmla="*/ 7839 w 8160"/>
                  <a:gd name="T11" fmla="*/ 5668 h 8160"/>
                  <a:gd name="T12" fmla="*/ 8160 w 8160"/>
                  <a:gd name="T13" fmla="*/ 4080 h 8160"/>
                  <a:gd name="T14" fmla="*/ 7839 w 8160"/>
                  <a:gd name="T15" fmla="*/ 2492 h 8160"/>
                  <a:gd name="T16" fmla="*/ 6965 w 8160"/>
                  <a:gd name="T17" fmla="*/ 1195 h 8160"/>
                  <a:gd name="T18" fmla="*/ 5668 w 8160"/>
                  <a:gd name="T19" fmla="*/ 321 h 8160"/>
                  <a:gd name="T20" fmla="*/ 4080 w 8160"/>
                  <a:gd name="T21" fmla="*/ 0 h 8160"/>
                  <a:gd name="T22" fmla="*/ 2492 w 8160"/>
                  <a:gd name="T23" fmla="*/ 321 h 8160"/>
                  <a:gd name="T24" fmla="*/ 1195 w 8160"/>
                  <a:gd name="T25" fmla="*/ 1195 h 8160"/>
                  <a:gd name="T26" fmla="*/ 321 w 8160"/>
                  <a:gd name="T27" fmla="*/ 2492 h 8160"/>
                  <a:gd name="T28" fmla="*/ 0 w 8160"/>
                  <a:gd name="T29" fmla="*/ 4080 h 8160"/>
                  <a:gd name="T30" fmla="*/ 321 w 8160"/>
                  <a:gd name="T31" fmla="*/ 5668 h 8160"/>
                  <a:gd name="T32" fmla="*/ 1195 w 8160"/>
                  <a:gd name="T33" fmla="*/ 6965 h 8160"/>
                  <a:gd name="T34" fmla="*/ 7323 w 8160"/>
                  <a:gd name="T35" fmla="*/ 2305 h 8160"/>
                  <a:gd name="T36" fmla="*/ 7753 w 8160"/>
                  <a:gd name="T37" fmla="*/ 3664 h 8160"/>
                  <a:gd name="T38" fmla="*/ 7776 w 8160"/>
                  <a:gd name="T39" fmla="*/ 4080 h 8160"/>
                  <a:gd name="T40" fmla="*/ 7776 w 8160"/>
                  <a:gd name="T41" fmla="*/ 4152 h 8160"/>
                  <a:gd name="T42" fmla="*/ 7143 w 8160"/>
                  <a:gd name="T43" fmla="*/ 6150 h 8160"/>
                  <a:gd name="T44" fmla="*/ 6943 w 8160"/>
                  <a:gd name="T45" fmla="*/ 5743 h 8160"/>
                  <a:gd name="T46" fmla="*/ 5996 w 8160"/>
                  <a:gd name="T47" fmla="*/ 4393 h 8160"/>
                  <a:gd name="T48" fmla="*/ 5562 w 8160"/>
                  <a:gd name="T49" fmla="*/ 3594 h 8160"/>
                  <a:gd name="T50" fmla="*/ 5657 w 8160"/>
                  <a:gd name="T51" fmla="*/ 3389 h 8160"/>
                  <a:gd name="T52" fmla="*/ 7323 w 8160"/>
                  <a:gd name="T53" fmla="*/ 2305 h 8160"/>
                  <a:gd name="T54" fmla="*/ 2334 w 8160"/>
                  <a:gd name="T55" fmla="*/ 821 h 8160"/>
                  <a:gd name="T56" fmla="*/ 2532 w 8160"/>
                  <a:gd name="T57" fmla="*/ 722 h 8160"/>
                  <a:gd name="T58" fmla="*/ 4080 w 8160"/>
                  <a:gd name="T59" fmla="*/ 384 h 8160"/>
                  <a:gd name="T60" fmla="*/ 5992 w 8160"/>
                  <a:gd name="T61" fmla="*/ 916 h 8160"/>
                  <a:gd name="T62" fmla="*/ 5800 w 8160"/>
                  <a:gd name="T63" fmla="*/ 1239 h 8160"/>
                  <a:gd name="T64" fmla="*/ 5178 w 8160"/>
                  <a:gd name="T65" fmla="*/ 1833 h 8160"/>
                  <a:gd name="T66" fmla="*/ 4923 w 8160"/>
                  <a:gd name="T67" fmla="*/ 1685 h 8160"/>
                  <a:gd name="T68" fmla="*/ 4923 w 8160"/>
                  <a:gd name="T69" fmla="*/ 1308 h 8160"/>
                  <a:gd name="T70" fmla="*/ 4115 w 8160"/>
                  <a:gd name="T71" fmla="*/ 1589 h 8160"/>
                  <a:gd name="T72" fmla="*/ 4461 w 8160"/>
                  <a:gd name="T73" fmla="*/ 1935 h 8160"/>
                  <a:gd name="T74" fmla="*/ 4461 w 8160"/>
                  <a:gd name="T75" fmla="*/ 2214 h 8160"/>
                  <a:gd name="T76" fmla="*/ 3433 w 8160"/>
                  <a:gd name="T77" fmla="*/ 3242 h 8160"/>
                  <a:gd name="T78" fmla="*/ 3259 w 8160"/>
                  <a:gd name="T79" fmla="*/ 3314 h 8160"/>
                  <a:gd name="T80" fmla="*/ 2429 w 8160"/>
                  <a:gd name="T81" fmla="*/ 3314 h 8160"/>
                  <a:gd name="T82" fmla="*/ 3740 w 8160"/>
                  <a:gd name="T83" fmla="*/ 4186 h 8160"/>
                  <a:gd name="T84" fmla="*/ 4499 w 8160"/>
                  <a:gd name="T85" fmla="*/ 5507 h 8160"/>
                  <a:gd name="T86" fmla="*/ 4209 w 8160"/>
                  <a:gd name="T87" fmla="*/ 6572 h 8160"/>
                  <a:gd name="T88" fmla="*/ 3908 w 8160"/>
                  <a:gd name="T89" fmla="*/ 6627 h 8160"/>
                  <a:gd name="T90" fmla="*/ 2777 w 8160"/>
                  <a:gd name="T91" fmla="*/ 5100 h 8160"/>
                  <a:gd name="T92" fmla="*/ 2735 w 8160"/>
                  <a:gd name="T93" fmla="*/ 4973 h 8160"/>
                  <a:gd name="T94" fmla="*/ 2735 w 8160"/>
                  <a:gd name="T95" fmla="*/ 4176 h 8160"/>
                  <a:gd name="T96" fmla="*/ 1394 w 8160"/>
                  <a:gd name="T97" fmla="*/ 2510 h 8160"/>
                  <a:gd name="T98" fmla="*/ 757 w 8160"/>
                  <a:gd name="T99" fmla="*/ 3614 h 8160"/>
                  <a:gd name="T100" fmla="*/ 658 w 8160"/>
                  <a:gd name="T101" fmla="*/ 3784 h 8160"/>
                  <a:gd name="T102" fmla="*/ 386 w 8160"/>
                  <a:gd name="T103" fmla="*/ 3956 h 8160"/>
                  <a:gd name="T104" fmla="*/ 386 w 8160"/>
                  <a:gd name="T105" fmla="*/ 3956 h 8160"/>
                  <a:gd name="T106" fmla="*/ 2334 w 8160"/>
                  <a:gd name="T107" fmla="*/ 821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60" h="8160">
                    <a:moveTo>
                      <a:pt x="1195" y="6965"/>
                    </a:moveTo>
                    <a:cubicBezTo>
                      <a:pt x="1570" y="7340"/>
                      <a:pt x="2006" y="7634"/>
                      <a:pt x="2492" y="7839"/>
                    </a:cubicBezTo>
                    <a:cubicBezTo>
                      <a:pt x="2995" y="8052"/>
                      <a:pt x="3529" y="8160"/>
                      <a:pt x="4080" y="8160"/>
                    </a:cubicBezTo>
                    <a:cubicBezTo>
                      <a:pt x="4631" y="8160"/>
                      <a:pt x="5165" y="8052"/>
                      <a:pt x="5668" y="7839"/>
                    </a:cubicBezTo>
                    <a:cubicBezTo>
                      <a:pt x="6154" y="7634"/>
                      <a:pt x="6590" y="7340"/>
                      <a:pt x="6965" y="6965"/>
                    </a:cubicBezTo>
                    <a:cubicBezTo>
                      <a:pt x="7340" y="6590"/>
                      <a:pt x="7634" y="6154"/>
                      <a:pt x="7839" y="5668"/>
                    </a:cubicBezTo>
                    <a:cubicBezTo>
                      <a:pt x="8052" y="5165"/>
                      <a:pt x="8160" y="4631"/>
                      <a:pt x="8160" y="4080"/>
                    </a:cubicBezTo>
                    <a:cubicBezTo>
                      <a:pt x="8160" y="3529"/>
                      <a:pt x="8052" y="2995"/>
                      <a:pt x="7839" y="2492"/>
                    </a:cubicBezTo>
                    <a:cubicBezTo>
                      <a:pt x="7634" y="2006"/>
                      <a:pt x="7340" y="1570"/>
                      <a:pt x="6965" y="1195"/>
                    </a:cubicBezTo>
                    <a:cubicBezTo>
                      <a:pt x="6590" y="820"/>
                      <a:pt x="6154" y="526"/>
                      <a:pt x="5668" y="321"/>
                    </a:cubicBezTo>
                    <a:cubicBezTo>
                      <a:pt x="5165" y="108"/>
                      <a:pt x="4631" y="0"/>
                      <a:pt x="4080" y="0"/>
                    </a:cubicBezTo>
                    <a:cubicBezTo>
                      <a:pt x="3529" y="0"/>
                      <a:pt x="2995" y="108"/>
                      <a:pt x="2492" y="321"/>
                    </a:cubicBezTo>
                    <a:cubicBezTo>
                      <a:pt x="2006" y="526"/>
                      <a:pt x="1570" y="820"/>
                      <a:pt x="1195" y="1195"/>
                    </a:cubicBezTo>
                    <a:cubicBezTo>
                      <a:pt x="820" y="1570"/>
                      <a:pt x="526" y="2006"/>
                      <a:pt x="321" y="2492"/>
                    </a:cubicBezTo>
                    <a:cubicBezTo>
                      <a:pt x="108" y="2995"/>
                      <a:pt x="0" y="3529"/>
                      <a:pt x="0" y="4080"/>
                    </a:cubicBezTo>
                    <a:cubicBezTo>
                      <a:pt x="0" y="4631"/>
                      <a:pt x="108" y="5165"/>
                      <a:pt x="321" y="5668"/>
                    </a:cubicBezTo>
                    <a:cubicBezTo>
                      <a:pt x="526" y="6154"/>
                      <a:pt x="820" y="6590"/>
                      <a:pt x="1195" y="6965"/>
                    </a:cubicBezTo>
                    <a:close/>
                    <a:moveTo>
                      <a:pt x="7323" y="2305"/>
                    </a:moveTo>
                    <a:cubicBezTo>
                      <a:pt x="7549" y="2717"/>
                      <a:pt x="7699" y="3176"/>
                      <a:pt x="7753" y="3664"/>
                    </a:cubicBezTo>
                    <a:cubicBezTo>
                      <a:pt x="7769" y="3800"/>
                      <a:pt x="7776" y="3939"/>
                      <a:pt x="7776" y="4080"/>
                    </a:cubicBezTo>
                    <a:cubicBezTo>
                      <a:pt x="7776" y="4104"/>
                      <a:pt x="7776" y="4128"/>
                      <a:pt x="7776" y="4152"/>
                    </a:cubicBezTo>
                    <a:cubicBezTo>
                      <a:pt x="7762" y="4891"/>
                      <a:pt x="7530" y="5578"/>
                      <a:pt x="7143" y="6150"/>
                    </a:cubicBezTo>
                    <a:lnTo>
                      <a:pt x="6943" y="5743"/>
                    </a:lnTo>
                    <a:cubicBezTo>
                      <a:pt x="6894" y="4472"/>
                      <a:pt x="6461" y="4758"/>
                      <a:pt x="5996" y="4393"/>
                    </a:cubicBezTo>
                    <a:cubicBezTo>
                      <a:pt x="5672" y="4139"/>
                      <a:pt x="5585" y="3785"/>
                      <a:pt x="5562" y="3594"/>
                    </a:cubicBezTo>
                    <a:cubicBezTo>
                      <a:pt x="5552" y="3513"/>
                      <a:pt x="5589" y="3434"/>
                      <a:pt x="5657" y="3389"/>
                    </a:cubicBezTo>
                    <a:lnTo>
                      <a:pt x="7323" y="2305"/>
                    </a:lnTo>
                    <a:close/>
                    <a:moveTo>
                      <a:pt x="2334" y="821"/>
                    </a:moveTo>
                    <a:cubicBezTo>
                      <a:pt x="2399" y="786"/>
                      <a:pt x="2465" y="753"/>
                      <a:pt x="2532" y="722"/>
                    </a:cubicBezTo>
                    <a:cubicBezTo>
                      <a:pt x="3003" y="505"/>
                      <a:pt x="3527" y="384"/>
                      <a:pt x="4080" y="384"/>
                    </a:cubicBezTo>
                    <a:cubicBezTo>
                      <a:pt x="4780" y="384"/>
                      <a:pt x="5434" y="578"/>
                      <a:pt x="5992" y="916"/>
                    </a:cubicBezTo>
                    <a:cubicBezTo>
                      <a:pt x="5980" y="983"/>
                      <a:pt x="5932" y="1086"/>
                      <a:pt x="5800" y="1239"/>
                    </a:cubicBezTo>
                    <a:cubicBezTo>
                      <a:pt x="5800" y="1239"/>
                      <a:pt x="5537" y="1627"/>
                      <a:pt x="5178" y="1833"/>
                    </a:cubicBezTo>
                    <a:cubicBezTo>
                      <a:pt x="5064" y="1899"/>
                      <a:pt x="4923" y="1816"/>
                      <a:pt x="4923" y="1685"/>
                    </a:cubicBezTo>
                    <a:lnTo>
                      <a:pt x="4923" y="1308"/>
                    </a:lnTo>
                    <a:cubicBezTo>
                      <a:pt x="4923" y="1308"/>
                      <a:pt x="4115" y="1150"/>
                      <a:pt x="4115" y="1589"/>
                    </a:cubicBezTo>
                    <a:lnTo>
                      <a:pt x="4461" y="1935"/>
                    </a:lnTo>
                    <a:cubicBezTo>
                      <a:pt x="4538" y="2012"/>
                      <a:pt x="4538" y="2137"/>
                      <a:pt x="4461" y="2214"/>
                    </a:cubicBezTo>
                    <a:lnTo>
                      <a:pt x="3433" y="3242"/>
                    </a:lnTo>
                    <a:cubicBezTo>
                      <a:pt x="3387" y="3288"/>
                      <a:pt x="3324" y="3314"/>
                      <a:pt x="3259" y="3314"/>
                    </a:cubicBezTo>
                    <a:lnTo>
                      <a:pt x="2429" y="3314"/>
                    </a:lnTo>
                    <a:cubicBezTo>
                      <a:pt x="2429" y="3314"/>
                      <a:pt x="2498" y="3890"/>
                      <a:pt x="3740" y="4186"/>
                    </a:cubicBezTo>
                    <a:cubicBezTo>
                      <a:pt x="4982" y="4482"/>
                      <a:pt x="4588" y="5152"/>
                      <a:pt x="4499" y="5507"/>
                    </a:cubicBezTo>
                    <a:cubicBezTo>
                      <a:pt x="4443" y="5732"/>
                      <a:pt x="4303" y="6234"/>
                      <a:pt x="4209" y="6572"/>
                    </a:cubicBezTo>
                    <a:cubicBezTo>
                      <a:pt x="4171" y="6708"/>
                      <a:pt x="3992" y="6741"/>
                      <a:pt x="3908" y="6627"/>
                    </a:cubicBezTo>
                    <a:lnTo>
                      <a:pt x="2777" y="5100"/>
                    </a:lnTo>
                    <a:cubicBezTo>
                      <a:pt x="2750" y="5063"/>
                      <a:pt x="2735" y="5019"/>
                      <a:pt x="2735" y="4973"/>
                    </a:cubicBezTo>
                    <a:lnTo>
                      <a:pt x="2735" y="4176"/>
                    </a:lnTo>
                    <a:cubicBezTo>
                      <a:pt x="2735" y="4176"/>
                      <a:pt x="1394" y="4058"/>
                      <a:pt x="1394" y="2510"/>
                    </a:cubicBezTo>
                    <a:cubicBezTo>
                      <a:pt x="1394" y="2510"/>
                      <a:pt x="802" y="2729"/>
                      <a:pt x="757" y="3614"/>
                    </a:cubicBezTo>
                    <a:cubicBezTo>
                      <a:pt x="753" y="3683"/>
                      <a:pt x="716" y="3746"/>
                      <a:pt x="658" y="3784"/>
                    </a:cubicBezTo>
                    <a:lnTo>
                      <a:pt x="386" y="3956"/>
                    </a:lnTo>
                    <a:lnTo>
                      <a:pt x="386" y="3956"/>
                    </a:lnTo>
                    <a:cubicBezTo>
                      <a:pt x="431" y="2598"/>
                      <a:pt x="1207" y="1426"/>
                      <a:pt x="2334" y="821"/>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57" name="组合 56">
              <a:extLst>
                <a:ext uri="{FF2B5EF4-FFF2-40B4-BE49-F238E27FC236}">
                  <a16:creationId xmlns:a16="http://schemas.microsoft.com/office/drawing/2014/main" id="{92F495FB-CDEF-24A9-0094-DA6838654E41}"/>
                </a:ext>
              </a:extLst>
            </p:cNvPr>
            <p:cNvGrpSpPr>
              <a:grpSpLocks/>
            </p:cNvGrpSpPr>
            <p:nvPr userDrawn="1"/>
          </p:nvGrpSpPr>
          <p:grpSpPr>
            <a:xfrm>
              <a:off x="5342944" y="3711330"/>
              <a:ext cx="803302" cy="803302"/>
              <a:chOff x="4733951" y="3025590"/>
              <a:chExt cx="1062394" cy="1062394"/>
            </a:xfrm>
          </p:grpSpPr>
          <p:sp>
            <p:nvSpPr>
              <p:cNvPr id="36" name="iṧľiḋé">
                <a:extLst>
                  <a:ext uri="{FF2B5EF4-FFF2-40B4-BE49-F238E27FC236}">
                    <a16:creationId xmlns:a16="http://schemas.microsoft.com/office/drawing/2014/main" id="{90796400-41D6-B064-E02B-8CDF8D8CE3FD}"/>
                  </a:ext>
                </a:extLst>
              </p:cNvPr>
              <p:cNvSpPr/>
              <p:nvPr/>
            </p:nvSpPr>
            <p:spPr>
              <a:xfrm>
                <a:off x="4733951" y="3025590"/>
                <a:ext cx="1062394" cy="1062394"/>
              </a:xfrm>
              <a:prstGeom prst="ellipse">
                <a:avLst/>
              </a:prstGeom>
              <a:solidFill>
                <a:schemeClr val="accent2"/>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mn-ea"/>
                  <a:ea typeface="+mn-ea"/>
                </a:endParaRPr>
              </a:p>
            </p:txBody>
          </p:sp>
          <p:sp>
            <p:nvSpPr>
              <p:cNvPr id="45" name="işḻïďè">
                <a:extLst>
                  <a:ext uri="{FF2B5EF4-FFF2-40B4-BE49-F238E27FC236}">
                    <a16:creationId xmlns:a16="http://schemas.microsoft.com/office/drawing/2014/main" id="{EDF80B2F-F0EA-3548-4FF0-D9D17F2DA06B}"/>
                  </a:ext>
                </a:extLst>
              </p:cNvPr>
              <p:cNvSpPr/>
              <p:nvPr/>
            </p:nvSpPr>
            <p:spPr bwMode="auto">
              <a:xfrm>
                <a:off x="5036179" y="3261295"/>
                <a:ext cx="457939" cy="590984"/>
              </a:xfrm>
              <a:custGeom>
                <a:avLst/>
                <a:gdLst>
                  <a:gd name="connsiteX0" fmla="*/ 420559 w 469423"/>
                  <a:gd name="connsiteY0" fmla="*/ 375428 h 605804"/>
                  <a:gd name="connsiteX1" fmla="*/ 397778 w 469423"/>
                  <a:gd name="connsiteY1" fmla="*/ 380337 h 605804"/>
                  <a:gd name="connsiteX2" fmla="*/ 379324 w 469423"/>
                  <a:gd name="connsiteY2" fmla="*/ 469223 h 605804"/>
                  <a:gd name="connsiteX3" fmla="*/ 437339 w 469423"/>
                  <a:gd name="connsiteY3" fmla="*/ 391056 h 605804"/>
                  <a:gd name="connsiteX4" fmla="*/ 433479 w 469423"/>
                  <a:gd name="connsiteY4" fmla="*/ 377566 h 605804"/>
                  <a:gd name="connsiteX5" fmla="*/ 420559 w 469423"/>
                  <a:gd name="connsiteY5" fmla="*/ 375428 h 605804"/>
                  <a:gd name="connsiteX6" fmla="*/ 89735 w 469423"/>
                  <a:gd name="connsiteY6" fmla="*/ 334328 h 605804"/>
                  <a:gd name="connsiteX7" fmla="*/ 121215 w 469423"/>
                  <a:gd name="connsiteY7" fmla="*/ 490902 h 605804"/>
                  <a:gd name="connsiteX8" fmla="*/ 180797 w 469423"/>
                  <a:gd name="connsiteY8" fmla="*/ 534502 h 605804"/>
                  <a:gd name="connsiteX9" fmla="*/ 135326 w 469423"/>
                  <a:gd name="connsiteY9" fmla="*/ 465609 h 605804"/>
                  <a:gd name="connsiteX10" fmla="*/ 89735 w 469423"/>
                  <a:gd name="connsiteY10" fmla="*/ 334328 h 605804"/>
                  <a:gd name="connsiteX11" fmla="*/ 414905 w 469423"/>
                  <a:gd name="connsiteY11" fmla="*/ 176187 h 605804"/>
                  <a:gd name="connsiteX12" fmla="*/ 417076 w 469423"/>
                  <a:gd name="connsiteY12" fmla="*/ 177271 h 605804"/>
                  <a:gd name="connsiteX13" fmla="*/ 421297 w 469423"/>
                  <a:gd name="connsiteY13" fmla="*/ 195458 h 605804"/>
                  <a:gd name="connsiteX14" fmla="*/ 421177 w 469423"/>
                  <a:gd name="connsiteY14" fmla="*/ 195699 h 605804"/>
                  <a:gd name="connsiteX15" fmla="*/ 379807 w 469423"/>
                  <a:gd name="connsiteY15" fmla="*/ 289042 h 605804"/>
                  <a:gd name="connsiteX16" fmla="*/ 361956 w 469423"/>
                  <a:gd name="connsiteY16" fmla="*/ 314816 h 605804"/>
                  <a:gd name="connsiteX17" fmla="*/ 400070 w 469423"/>
                  <a:gd name="connsiteY17" fmla="*/ 314816 h 605804"/>
                  <a:gd name="connsiteX18" fmla="*/ 400070 w 469423"/>
                  <a:gd name="connsiteY18" fmla="*/ 346372 h 605804"/>
                  <a:gd name="connsiteX19" fmla="*/ 452415 w 469423"/>
                  <a:gd name="connsiteY19" fmla="*/ 351792 h 605804"/>
                  <a:gd name="connsiteX20" fmla="*/ 469422 w 469423"/>
                  <a:gd name="connsiteY20" fmla="*/ 391417 h 605804"/>
                  <a:gd name="connsiteX21" fmla="*/ 361836 w 469423"/>
                  <a:gd name="connsiteY21" fmla="*/ 508607 h 605804"/>
                  <a:gd name="connsiteX22" fmla="*/ 300082 w 469423"/>
                  <a:gd name="connsiteY22" fmla="*/ 565335 h 605804"/>
                  <a:gd name="connsiteX23" fmla="*/ 300082 w 469423"/>
                  <a:gd name="connsiteY23" fmla="*/ 574971 h 605804"/>
                  <a:gd name="connsiteX24" fmla="*/ 469422 w 469423"/>
                  <a:gd name="connsiteY24" fmla="*/ 574971 h 605804"/>
                  <a:gd name="connsiteX25" fmla="*/ 469422 w 469423"/>
                  <a:gd name="connsiteY25" fmla="*/ 605804 h 605804"/>
                  <a:gd name="connsiteX26" fmla="*/ 0 w 469423"/>
                  <a:gd name="connsiteY26" fmla="*/ 605804 h 605804"/>
                  <a:gd name="connsiteX27" fmla="*/ 0 w 469423"/>
                  <a:gd name="connsiteY27" fmla="*/ 574971 h 605804"/>
                  <a:gd name="connsiteX28" fmla="*/ 162705 w 469423"/>
                  <a:gd name="connsiteY28" fmla="*/ 574971 h 605804"/>
                  <a:gd name="connsiteX29" fmla="*/ 162705 w 469423"/>
                  <a:gd name="connsiteY29" fmla="*/ 565335 h 605804"/>
                  <a:gd name="connsiteX30" fmla="*/ 59582 w 469423"/>
                  <a:gd name="connsiteY30" fmla="*/ 314816 h 605804"/>
                  <a:gd name="connsiteX31" fmla="*/ 213965 w 469423"/>
                  <a:gd name="connsiteY31" fmla="*/ 314816 h 605804"/>
                  <a:gd name="connsiteX32" fmla="*/ 216739 w 469423"/>
                  <a:gd name="connsiteY32" fmla="*/ 314816 h 605804"/>
                  <a:gd name="connsiteX33" fmla="*/ 346880 w 469423"/>
                  <a:gd name="connsiteY33" fmla="*/ 314816 h 605804"/>
                  <a:gd name="connsiteX34" fmla="*/ 355323 w 469423"/>
                  <a:gd name="connsiteY34" fmla="*/ 278322 h 605804"/>
                  <a:gd name="connsiteX35" fmla="*/ 396813 w 469423"/>
                  <a:gd name="connsiteY35" fmla="*/ 184980 h 605804"/>
                  <a:gd name="connsiteX36" fmla="*/ 396934 w 469423"/>
                  <a:gd name="connsiteY36" fmla="*/ 184618 h 605804"/>
                  <a:gd name="connsiteX37" fmla="*/ 414905 w 469423"/>
                  <a:gd name="connsiteY37" fmla="*/ 176187 h 605804"/>
                  <a:gd name="connsiteX38" fmla="*/ 289307 w 469423"/>
                  <a:gd name="connsiteY38" fmla="*/ 146700 h 605804"/>
                  <a:gd name="connsiteX39" fmla="*/ 289668 w 469423"/>
                  <a:gd name="connsiteY39" fmla="*/ 147060 h 605804"/>
                  <a:gd name="connsiteX40" fmla="*/ 289668 w 469423"/>
                  <a:gd name="connsiteY40" fmla="*/ 147180 h 605804"/>
                  <a:gd name="connsiteX41" fmla="*/ 289517 w 469423"/>
                  <a:gd name="connsiteY41" fmla="*/ 147000 h 605804"/>
                  <a:gd name="connsiteX42" fmla="*/ 289184 w 469423"/>
                  <a:gd name="connsiteY42" fmla="*/ 146576 h 605804"/>
                  <a:gd name="connsiteX43" fmla="*/ 289306 w 469423"/>
                  <a:gd name="connsiteY43" fmla="*/ 146698 h 605804"/>
                  <a:gd name="connsiteX44" fmla="*/ 289307 w 469423"/>
                  <a:gd name="connsiteY44" fmla="*/ 146700 h 605804"/>
                  <a:gd name="connsiteX45" fmla="*/ 289186 w 469423"/>
                  <a:gd name="connsiteY45" fmla="*/ 146578 h 605804"/>
                  <a:gd name="connsiteX46" fmla="*/ 218054 w 469423"/>
                  <a:gd name="connsiteY46" fmla="*/ 87664 h 605804"/>
                  <a:gd name="connsiteX47" fmla="*/ 218537 w 469423"/>
                  <a:gd name="connsiteY47" fmla="*/ 88266 h 605804"/>
                  <a:gd name="connsiteX48" fmla="*/ 218175 w 469423"/>
                  <a:gd name="connsiteY48" fmla="*/ 87905 h 605804"/>
                  <a:gd name="connsiteX49" fmla="*/ 218104 w 469423"/>
                  <a:gd name="connsiteY49" fmla="*/ 87813 h 605804"/>
                  <a:gd name="connsiteX50" fmla="*/ 150854 w 469423"/>
                  <a:gd name="connsiteY50" fmla="*/ 64708 h 605804"/>
                  <a:gd name="connsiteX51" fmla="*/ 148083 w 469423"/>
                  <a:gd name="connsiteY51" fmla="*/ 96378 h 605804"/>
                  <a:gd name="connsiteX52" fmla="*/ 149047 w 469423"/>
                  <a:gd name="connsiteY52" fmla="*/ 126001 h 605804"/>
                  <a:gd name="connsiteX53" fmla="*/ 152903 w 469423"/>
                  <a:gd name="connsiteY53" fmla="*/ 140330 h 605804"/>
                  <a:gd name="connsiteX54" fmla="*/ 155434 w 469423"/>
                  <a:gd name="connsiteY54" fmla="*/ 145870 h 605804"/>
                  <a:gd name="connsiteX55" fmla="*/ 160736 w 469423"/>
                  <a:gd name="connsiteY55" fmla="*/ 152613 h 605804"/>
                  <a:gd name="connsiteX56" fmla="*/ 161097 w 469423"/>
                  <a:gd name="connsiteY56" fmla="*/ 153095 h 605804"/>
                  <a:gd name="connsiteX57" fmla="*/ 161097 w 469423"/>
                  <a:gd name="connsiteY57" fmla="*/ 153185 h 605804"/>
                  <a:gd name="connsiteX58" fmla="*/ 160736 w 469423"/>
                  <a:gd name="connsiteY58" fmla="*/ 152734 h 605804"/>
                  <a:gd name="connsiteX59" fmla="*/ 160495 w 469423"/>
                  <a:gd name="connsiteY59" fmla="*/ 152493 h 605804"/>
                  <a:gd name="connsiteX60" fmla="*/ 161097 w 469423"/>
                  <a:gd name="connsiteY60" fmla="*/ 153215 h 605804"/>
                  <a:gd name="connsiteX61" fmla="*/ 161097 w 469423"/>
                  <a:gd name="connsiteY61" fmla="*/ 153185 h 605804"/>
                  <a:gd name="connsiteX62" fmla="*/ 161700 w 469423"/>
                  <a:gd name="connsiteY62" fmla="*/ 153938 h 605804"/>
                  <a:gd name="connsiteX63" fmla="*/ 163508 w 469423"/>
                  <a:gd name="connsiteY63" fmla="*/ 156346 h 605804"/>
                  <a:gd name="connsiteX64" fmla="*/ 167002 w 469423"/>
                  <a:gd name="connsiteY64" fmla="*/ 161283 h 605804"/>
                  <a:gd name="connsiteX65" fmla="*/ 172184 w 469423"/>
                  <a:gd name="connsiteY65" fmla="*/ 172000 h 605804"/>
                  <a:gd name="connsiteX66" fmla="*/ 175679 w 469423"/>
                  <a:gd name="connsiteY66" fmla="*/ 193435 h 605804"/>
                  <a:gd name="connsiteX67" fmla="*/ 173510 w 469423"/>
                  <a:gd name="connsiteY67" fmla="*/ 212461 h 605804"/>
                  <a:gd name="connsiteX68" fmla="*/ 168448 w 469423"/>
                  <a:gd name="connsiteY68" fmla="*/ 228115 h 605804"/>
                  <a:gd name="connsiteX69" fmla="*/ 150975 w 469423"/>
                  <a:gd name="connsiteY69" fmla="*/ 256293 h 605804"/>
                  <a:gd name="connsiteX70" fmla="*/ 153988 w 469423"/>
                  <a:gd name="connsiteY70" fmla="*/ 224743 h 605804"/>
                  <a:gd name="connsiteX71" fmla="*/ 152782 w 469423"/>
                  <a:gd name="connsiteY71" fmla="*/ 195241 h 605804"/>
                  <a:gd name="connsiteX72" fmla="*/ 148685 w 469423"/>
                  <a:gd name="connsiteY72" fmla="*/ 181152 h 605804"/>
                  <a:gd name="connsiteX73" fmla="*/ 145432 w 469423"/>
                  <a:gd name="connsiteY73" fmla="*/ 175131 h 605804"/>
                  <a:gd name="connsiteX74" fmla="*/ 140250 w 469423"/>
                  <a:gd name="connsiteY74" fmla="*/ 168749 h 605804"/>
                  <a:gd name="connsiteX75" fmla="*/ 134345 w 469423"/>
                  <a:gd name="connsiteY75" fmla="*/ 160320 h 605804"/>
                  <a:gd name="connsiteX76" fmla="*/ 129163 w 469423"/>
                  <a:gd name="connsiteY76" fmla="*/ 148760 h 605804"/>
                  <a:gd name="connsiteX77" fmla="*/ 126030 w 469423"/>
                  <a:gd name="connsiteY77" fmla="*/ 127446 h 605804"/>
                  <a:gd name="connsiteX78" fmla="*/ 133501 w 469423"/>
                  <a:gd name="connsiteY78" fmla="*/ 92886 h 605804"/>
                  <a:gd name="connsiteX79" fmla="*/ 150854 w 469423"/>
                  <a:gd name="connsiteY79" fmla="*/ 64708 h 605804"/>
                  <a:gd name="connsiteX80" fmla="*/ 279425 w 469423"/>
                  <a:gd name="connsiteY80" fmla="*/ 58640 h 605804"/>
                  <a:gd name="connsiteX81" fmla="*/ 276653 w 469423"/>
                  <a:gd name="connsiteY81" fmla="*/ 90201 h 605804"/>
                  <a:gd name="connsiteX82" fmla="*/ 277617 w 469423"/>
                  <a:gd name="connsiteY82" fmla="*/ 119955 h 605804"/>
                  <a:gd name="connsiteX83" fmla="*/ 281473 w 469423"/>
                  <a:gd name="connsiteY83" fmla="*/ 134291 h 605804"/>
                  <a:gd name="connsiteX84" fmla="*/ 284124 w 469423"/>
                  <a:gd name="connsiteY84" fmla="*/ 139832 h 605804"/>
                  <a:gd name="connsiteX85" fmla="*/ 289184 w 469423"/>
                  <a:gd name="connsiteY85" fmla="*/ 146576 h 605804"/>
                  <a:gd name="connsiteX86" fmla="*/ 289065 w 469423"/>
                  <a:gd name="connsiteY86" fmla="*/ 146457 h 605804"/>
                  <a:gd name="connsiteX87" fmla="*/ 289517 w 469423"/>
                  <a:gd name="connsiteY87" fmla="*/ 147000 h 605804"/>
                  <a:gd name="connsiteX88" fmla="*/ 290150 w 469423"/>
                  <a:gd name="connsiteY88" fmla="*/ 147903 h 605804"/>
                  <a:gd name="connsiteX89" fmla="*/ 292078 w 469423"/>
                  <a:gd name="connsiteY89" fmla="*/ 150312 h 605804"/>
                  <a:gd name="connsiteX90" fmla="*/ 295573 w 469423"/>
                  <a:gd name="connsiteY90" fmla="*/ 155251 h 605804"/>
                  <a:gd name="connsiteX91" fmla="*/ 300634 w 469423"/>
                  <a:gd name="connsiteY91" fmla="*/ 165972 h 605804"/>
                  <a:gd name="connsiteX92" fmla="*/ 304249 w 469423"/>
                  <a:gd name="connsiteY92" fmla="*/ 187415 h 605804"/>
                  <a:gd name="connsiteX93" fmla="*/ 302080 w 469423"/>
                  <a:gd name="connsiteY93" fmla="*/ 206448 h 605804"/>
                  <a:gd name="connsiteX94" fmla="*/ 297019 w 469423"/>
                  <a:gd name="connsiteY94" fmla="*/ 222108 h 605804"/>
                  <a:gd name="connsiteX95" fmla="*/ 279425 w 469423"/>
                  <a:gd name="connsiteY95" fmla="*/ 250296 h 605804"/>
                  <a:gd name="connsiteX96" fmla="*/ 282437 w 469423"/>
                  <a:gd name="connsiteY96" fmla="*/ 218735 h 605804"/>
                  <a:gd name="connsiteX97" fmla="*/ 281353 w 469423"/>
                  <a:gd name="connsiteY97" fmla="*/ 189221 h 605804"/>
                  <a:gd name="connsiteX98" fmla="*/ 277135 w 469423"/>
                  <a:gd name="connsiteY98" fmla="*/ 175127 h 605804"/>
                  <a:gd name="connsiteX99" fmla="*/ 274002 w 469423"/>
                  <a:gd name="connsiteY99" fmla="*/ 168984 h 605804"/>
                  <a:gd name="connsiteX100" fmla="*/ 268699 w 469423"/>
                  <a:gd name="connsiteY100" fmla="*/ 162720 h 605804"/>
                  <a:gd name="connsiteX101" fmla="*/ 262915 w 469423"/>
                  <a:gd name="connsiteY101" fmla="*/ 154287 h 605804"/>
                  <a:gd name="connsiteX102" fmla="*/ 257613 w 469423"/>
                  <a:gd name="connsiteY102" fmla="*/ 142723 h 605804"/>
                  <a:gd name="connsiteX103" fmla="*/ 254600 w 469423"/>
                  <a:gd name="connsiteY103" fmla="*/ 121281 h 605804"/>
                  <a:gd name="connsiteX104" fmla="*/ 262072 w 469423"/>
                  <a:gd name="connsiteY104" fmla="*/ 86828 h 605804"/>
                  <a:gd name="connsiteX105" fmla="*/ 279425 w 469423"/>
                  <a:gd name="connsiteY105" fmla="*/ 58640 h 605804"/>
                  <a:gd name="connsiteX106" fmla="*/ 208400 w 469423"/>
                  <a:gd name="connsiteY106" fmla="*/ 0 h 605804"/>
                  <a:gd name="connsiteX107" fmla="*/ 205625 w 469423"/>
                  <a:gd name="connsiteY107" fmla="*/ 31550 h 605804"/>
                  <a:gd name="connsiteX108" fmla="*/ 206590 w 469423"/>
                  <a:gd name="connsiteY108" fmla="*/ 61293 h 605804"/>
                  <a:gd name="connsiteX109" fmla="*/ 210452 w 469423"/>
                  <a:gd name="connsiteY109" fmla="*/ 75622 h 605804"/>
                  <a:gd name="connsiteX110" fmla="*/ 212986 w 469423"/>
                  <a:gd name="connsiteY110" fmla="*/ 81162 h 605804"/>
                  <a:gd name="connsiteX111" fmla="*/ 218104 w 469423"/>
                  <a:gd name="connsiteY111" fmla="*/ 87813 h 605804"/>
                  <a:gd name="connsiteX112" fmla="*/ 218175 w 469423"/>
                  <a:gd name="connsiteY112" fmla="*/ 88026 h 605804"/>
                  <a:gd name="connsiteX113" fmla="*/ 219140 w 469423"/>
                  <a:gd name="connsiteY113" fmla="*/ 89230 h 605804"/>
                  <a:gd name="connsiteX114" fmla="*/ 221071 w 469423"/>
                  <a:gd name="connsiteY114" fmla="*/ 91638 h 605804"/>
                  <a:gd name="connsiteX115" fmla="*/ 224571 w 469423"/>
                  <a:gd name="connsiteY115" fmla="*/ 96575 h 605804"/>
                  <a:gd name="connsiteX116" fmla="*/ 229639 w 469423"/>
                  <a:gd name="connsiteY116" fmla="*/ 107292 h 605804"/>
                  <a:gd name="connsiteX117" fmla="*/ 233260 w 469423"/>
                  <a:gd name="connsiteY117" fmla="*/ 128727 h 605804"/>
                  <a:gd name="connsiteX118" fmla="*/ 231087 w 469423"/>
                  <a:gd name="connsiteY118" fmla="*/ 147753 h 605804"/>
                  <a:gd name="connsiteX119" fmla="*/ 226019 w 469423"/>
                  <a:gd name="connsiteY119" fmla="*/ 163407 h 605804"/>
                  <a:gd name="connsiteX120" fmla="*/ 208400 w 469423"/>
                  <a:gd name="connsiteY120" fmla="*/ 191585 h 605804"/>
                  <a:gd name="connsiteX121" fmla="*/ 211417 w 469423"/>
                  <a:gd name="connsiteY121" fmla="*/ 160035 h 605804"/>
                  <a:gd name="connsiteX122" fmla="*/ 210331 w 469423"/>
                  <a:gd name="connsiteY122" fmla="*/ 130413 h 605804"/>
                  <a:gd name="connsiteX123" fmla="*/ 206228 w 469423"/>
                  <a:gd name="connsiteY123" fmla="*/ 116444 h 605804"/>
                  <a:gd name="connsiteX124" fmla="*/ 202970 w 469423"/>
                  <a:gd name="connsiteY124" fmla="*/ 110303 h 605804"/>
                  <a:gd name="connsiteX125" fmla="*/ 197660 w 469423"/>
                  <a:gd name="connsiteY125" fmla="*/ 104041 h 605804"/>
                  <a:gd name="connsiteX126" fmla="*/ 191747 w 469423"/>
                  <a:gd name="connsiteY126" fmla="*/ 95612 h 605804"/>
                  <a:gd name="connsiteX127" fmla="*/ 186558 w 469423"/>
                  <a:gd name="connsiteY127" fmla="*/ 84052 h 605804"/>
                  <a:gd name="connsiteX128" fmla="*/ 183541 w 469423"/>
                  <a:gd name="connsiteY128" fmla="*/ 62617 h 605804"/>
                  <a:gd name="connsiteX129" fmla="*/ 191023 w 469423"/>
                  <a:gd name="connsiteY129" fmla="*/ 28178 h 605804"/>
                  <a:gd name="connsiteX130" fmla="*/ 208400 w 469423"/>
                  <a:gd name="connsiteY130" fmla="*/ 0 h 60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469423" h="605804">
                    <a:moveTo>
                      <a:pt x="420559" y="375428"/>
                    </a:moveTo>
                    <a:cubicBezTo>
                      <a:pt x="414573" y="375910"/>
                      <a:pt x="406945" y="377567"/>
                      <a:pt x="397778" y="380337"/>
                    </a:cubicBezTo>
                    <a:cubicBezTo>
                      <a:pt x="394763" y="408520"/>
                      <a:pt x="389215" y="439955"/>
                      <a:pt x="379324" y="469223"/>
                    </a:cubicBezTo>
                    <a:cubicBezTo>
                      <a:pt x="405980" y="455011"/>
                      <a:pt x="437098" y="423937"/>
                      <a:pt x="437339" y="391056"/>
                    </a:cubicBezTo>
                    <a:cubicBezTo>
                      <a:pt x="437339" y="386238"/>
                      <a:pt x="436736" y="379975"/>
                      <a:pt x="433479" y="377566"/>
                    </a:cubicBezTo>
                    <a:cubicBezTo>
                      <a:pt x="430886" y="375639"/>
                      <a:pt x="426544" y="374946"/>
                      <a:pt x="420559" y="375428"/>
                    </a:cubicBezTo>
                    <a:close/>
                    <a:moveTo>
                      <a:pt x="89735" y="334328"/>
                    </a:moveTo>
                    <a:cubicBezTo>
                      <a:pt x="89735" y="334328"/>
                      <a:pt x="102882" y="448748"/>
                      <a:pt x="121215" y="490902"/>
                    </a:cubicBezTo>
                    <a:cubicBezTo>
                      <a:pt x="139548" y="533177"/>
                      <a:pt x="180797" y="534502"/>
                      <a:pt x="180797" y="534502"/>
                    </a:cubicBezTo>
                    <a:cubicBezTo>
                      <a:pt x="180797" y="534502"/>
                      <a:pt x="143769" y="494154"/>
                      <a:pt x="135326" y="465609"/>
                    </a:cubicBezTo>
                    <a:cubicBezTo>
                      <a:pt x="126884" y="437185"/>
                      <a:pt x="89735" y="334328"/>
                      <a:pt x="89735" y="334328"/>
                    </a:cubicBezTo>
                    <a:close/>
                    <a:moveTo>
                      <a:pt x="414905" y="176187"/>
                    </a:moveTo>
                    <a:cubicBezTo>
                      <a:pt x="415267" y="176428"/>
                      <a:pt x="416714" y="177030"/>
                      <a:pt x="417076" y="177271"/>
                    </a:cubicBezTo>
                    <a:cubicBezTo>
                      <a:pt x="424675" y="180523"/>
                      <a:pt x="424554" y="187870"/>
                      <a:pt x="421297" y="195458"/>
                    </a:cubicBezTo>
                    <a:cubicBezTo>
                      <a:pt x="421177" y="195458"/>
                      <a:pt x="421177" y="195579"/>
                      <a:pt x="421177" y="195699"/>
                    </a:cubicBezTo>
                    <a:cubicBezTo>
                      <a:pt x="421177" y="195699"/>
                      <a:pt x="383305" y="280972"/>
                      <a:pt x="379807" y="289042"/>
                    </a:cubicBezTo>
                    <a:cubicBezTo>
                      <a:pt x="373535" y="295425"/>
                      <a:pt x="366901" y="304940"/>
                      <a:pt x="361956" y="314816"/>
                    </a:cubicBezTo>
                    <a:lnTo>
                      <a:pt x="400070" y="314816"/>
                    </a:lnTo>
                    <a:cubicBezTo>
                      <a:pt x="400552" y="323247"/>
                      <a:pt x="400552" y="334087"/>
                      <a:pt x="400070" y="346372"/>
                    </a:cubicBezTo>
                    <a:cubicBezTo>
                      <a:pt x="415749" y="342638"/>
                      <a:pt x="436977" y="340350"/>
                      <a:pt x="452415" y="351792"/>
                    </a:cubicBezTo>
                    <a:cubicBezTo>
                      <a:pt x="460255" y="357573"/>
                      <a:pt x="469542" y="369135"/>
                      <a:pt x="469422" y="391417"/>
                    </a:cubicBezTo>
                    <a:cubicBezTo>
                      <a:pt x="468939" y="450434"/>
                      <a:pt x="405377" y="502706"/>
                      <a:pt x="361836" y="508607"/>
                    </a:cubicBezTo>
                    <a:cubicBezTo>
                      <a:pt x="347121" y="535105"/>
                      <a:pt x="322275" y="565095"/>
                      <a:pt x="300082" y="565335"/>
                    </a:cubicBezTo>
                    <a:lnTo>
                      <a:pt x="300082" y="574971"/>
                    </a:lnTo>
                    <a:lnTo>
                      <a:pt x="469422" y="574971"/>
                    </a:lnTo>
                    <a:lnTo>
                      <a:pt x="469422" y="605804"/>
                    </a:lnTo>
                    <a:lnTo>
                      <a:pt x="0" y="605804"/>
                    </a:lnTo>
                    <a:lnTo>
                      <a:pt x="0" y="574971"/>
                    </a:lnTo>
                    <a:lnTo>
                      <a:pt x="162705" y="574971"/>
                    </a:lnTo>
                    <a:lnTo>
                      <a:pt x="162705" y="565335"/>
                    </a:lnTo>
                    <a:cubicBezTo>
                      <a:pt x="78518" y="558109"/>
                      <a:pt x="56446" y="372267"/>
                      <a:pt x="59582" y="314816"/>
                    </a:cubicBezTo>
                    <a:lnTo>
                      <a:pt x="213965" y="314816"/>
                    </a:lnTo>
                    <a:lnTo>
                      <a:pt x="216739" y="314816"/>
                    </a:lnTo>
                    <a:lnTo>
                      <a:pt x="346880" y="314816"/>
                    </a:lnTo>
                    <a:cubicBezTo>
                      <a:pt x="351704" y="302892"/>
                      <a:pt x="354720" y="288921"/>
                      <a:pt x="355323" y="278322"/>
                    </a:cubicBezTo>
                    <a:cubicBezTo>
                      <a:pt x="358941" y="270132"/>
                      <a:pt x="396813" y="184980"/>
                      <a:pt x="396813" y="184980"/>
                    </a:cubicBezTo>
                    <a:cubicBezTo>
                      <a:pt x="396813" y="184859"/>
                      <a:pt x="396813" y="184739"/>
                      <a:pt x="396934" y="184618"/>
                    </a:cubicBezTo>
                    <a:cubicBezTo>
                      <a:pt x="400190" y="177151"/>
                      <a:pt x="407306" y="172815"/>
                      <a:pt x="414905" y="176187"/>
                    </a:cubicBezTo>
                    <a:close/>
                    <a:moveTo>
                      <a:pt x="289307" y="146700"/>
                    </a:moveTo>
                    <a:lnTo>
                      <a:pt x="289668" y="147060"/>
                    </a:lnTo>
                    <a:lnTo>
                      <a:pt x="289668" y="147180"/>
                    </a:lnTo>
                    <a:lnTo>
                      <a:pt x="289517" y="147000"/>
                    </a:lnTo>
                    <a:close/>
                    <a:moveTo>
                      <a:pt x="289184" y="146576"/>
                    </a:moveTo>
                    <a:lnTo>
                      <a:pt x="289306" y="146698"/>
                    </a:lnTo>
                    <a:lnTo>
                      <a:pt x="289307" y="146700"/>
                    </a:lnTo>
                    <a:lnTo>
                      <a:pt x="289186" y="146578"/>
                    </a:lnTo>
                    <a:close/>
                    <a:moveTo>
                      <a:pt x="218054" y="87664"/>
                    </a:moveTo>
                    <a:cubicBezTo>
                      <a:pt x="218054" y="87785"/>
                      <a:pt x="218296" y="88026"/>
                      <a:pt x="218537" y="88266"/>
                    </a:cubicBezTo>
                    <a:lnTo>
                      <a:pt x="218175" y="87905"/>
                    </a:lnTo>
                    <a:lnTo>
                      <a:pt x="218104" y="87813"/>
                    </a:lnTo>
                    <a:close/>
                    <a:moveTo>
                      <a:pt x="150854" y="64708"/>
                    </a:moveTo>
                    <a:cubicBezTo>
                      <a:pt x="150854" y="64708"/>
                      <a:pt x="149288" y="78074"/>
                      <a:pt x="148083" y="96378"/>
                    </a:cubicBezTo>
                    <a:cubicBezTo>
                      <a:pt x="147721" y="105530"/>
                      <a:pt x="147480" y="115886"/>
                      <a:pt x="149047" y="126001"/>
                    </a:cubicBezTo>
                    <a:cubicBezTo>
                      <a:pt x="149770" y="131058"/>
                      <a:pt x="151095" y="136116"/>
                      <a:pt x="152903" y="140330"/>
                    </a:cubicBezTo>
                    <a:cubicBezTo>
                      <a:pt x="153626" y="142859"/>
                      <a:pt x="154711" y="144184"/>
                      <a:pt x="155434" y="145870"/>
                    </a:cubicBezTo>
                    <a:cubicBezTo>
                      <a:pt x="155916" y="147194"/>
                      <a:pt x="159049" y="150446"/>
                      <a:pt x="160736" y="152613"/>
                    </a:cubicBezTo>
                    <a:lnTo>
                      <a:pt x="161097" y="153095"/>
                    </a:lnTo>
                    <a:lnTo>
                      <a:pt x="161097" y="153185"/>
                    </a:lnTo>
                    <a:lnTo>
                      <a:pt x="160736" y="152734"/>
                    </a:lnTo>
                    <a:lnTo>
                      <a:pt x="160495" y="152493"/>
                    </a:lnTo>
                    <a:cubicBezTo>
                      <a:pt x="160615" y="152613"/>
                      <a:pt x="160736" y="152854"/>
                      <a:pt x="161097" y="153215"/>
                    </a:cubicBezTo>
                    <a:lnTo>
                      <a:pt x="161097" y="153185"/>
                    </a:lnTo>
                    <a:lnTo>
                      <a:pt x="161700" y="153938"/>
                    </a:lnTo>
                    <a:lnTo>
                      <a:pt x="163508" y="156346"/>
                    </a:lnTo>
                    <a:cubicBezTo>
                      <a:pt x="164713" y="158032"/>
                      <a:pt x="166038" y="159597"/>
                      <a:pt x="167002" y="161283"/>
                    </a:cubicBezTo>
                    <a:cubicBezTo>
                      <a:pt x="168810" y="164896"/>
                      <a:pt x="171100" y="168388"/>
                      <a:pt x="172184" y="172000"/>
                    </a:cubicBezTo>
                    <a:cubicBezTo>
                      <a:pt x="174835" y="179225"/>
                      <a:pt x="175679" y="186691"/>
                      <a:pt x="175679" y="193435"/>
                    </a:cubicBezTo>
                    <a:cubicBezTo>
                      <a:pt x="175920" y="200299"/>
                      <a:pt x="174715" y="206681"/>
                      <a:pt x="173510" y="212461"/>
                    </a:cubicBezTo>
                    <a:cubicBezTo>
                      <a:pt x="172305" y="218241"/>
                      <a:pt x="170377" y="223539"/>
                      <a:pt x="168448" y="228115"/>
                    </a:cubicBezTo>
                    <a:cubicBezTo>
                      <a:pt x="160736" y="246900"/>
                      <a:pt x="150975" y="256293"/>
                      <a:pt x="150975" y="256293"/>
                    </a:cubicBezTo>
                    <a:cubicBezTo>
                      <a:pt x="150975" y="256293"/>
                      <a:pt x="152662" y="242927"/>
                      <a:pt x="153988" y="224743"/>
                    </a:cubicBezTo>
                    <a:cubicBezTo>
                      <a:pt x="154349" y="215592"/>
                      <a:pt x="154470" y="205236"/>
                      <a:pt x="152782" y="195241"/>
                    </a:cubicBezTo>
                    <a:cubicBezTo>
                      <a:pt x="152300" y="190184"/>
                      <a:pt x="150372" y="185487"/>
                      <a:pt x="148685" y="181152"/>
                    </a:cubicBezTo>
                    <a:cubicBezTo>
                      <a:pt x="147962" y="178864"/>
                      <a:pt x="146396" y="177178"/>
                      <a:pt x="145432" y="175131"/>
                    </a:cubicBezTo>
                    <a:lnTo>
                      <a:pt x="140250" y="168749"/>
                    </a:lnTo>
                    <a:cubicBezTo>
                      <a:pt x="138201" y="165859"/>
                      <a:pt x="136635" y="164655"/>
                      <a:pt x="134345" y="160320"/>
                    </a:cubicBezTo>
                    <a:cubicBezTo>
                      <a:pt x="132055" y="156346"/>
                      <a:pt x="130007" y="152252"/>
                      <a:pt x="129163" y="148760"/>
                    </a:cubicBezTo>
                    <a:cubicBezTo>
                      <a:pt x="126271" y="141535"/>
                      <a:pt x="126271" y="134069"/>
                      <a:pt x="126030" y="127446"/>
                    </a:cubicBezTo>
                    <a:cubicBezTo>
                      <a:pt x="126271" y="113718"/>
                      <a:pt x="129645" y="102158"/>
                      <a:pt x="133501" y="92886"/>
                    </a:cubicBezTo>
                    <a:cubicBezTo>
                      <a:pt x="141214" y="74221"/>
                      <a:pt x="150854" y="64708"/>
                      <a:pt x="150854" y="64708"/>
                    </a:cubicBezTo>
                    <a:close/>
                    <a:moveTo>
                      <a:pt x="279425" y="58640"/>
                    </a:moveTo>
                    <a:cubicBezTo>
                      <a:pt x="279425" y="58640"/>
                      <a:pt x="277858" y="72011"/>
                      <a:pt x="276653" y="90201"/>
                    </a:cubicBezTo>
                    <a:cubicBezTo>
                      <a:pt x="276291" y="99477"/>
                      <a:pt x="276050" y="109837"/>
                      <a:pt x="277617" y="119955"/>
                    </a:cubicBezTo>
                    <a:cubicBezTo>
                      <a:pt x="278340" y="125015"/>
                      <a:pt x="279666" y="129954"/>
                      <a:pt x="281473" y="134291"/>
                    </a:cubicBezTo>
                    <a:cubicBezTo>
                      <a:pt x="282196" y="136820"/>
                      <a:pt x="283281" y="138145"/>
                      <a:pt x="284124" y="139832"/>
                    </a:cubicBezTo>
                    <a:lnTo>
                      <a:pt x="289184" y="146576"/>
                    </a:lnTo>
                    <a:lnTo>
                      <a:pt x="289065" y="146457"/>
                    </a:lnTo>
                    <a:lnTo>
                      <a:pt x="289517" y="147000"/>
                    </a:lnTo>
                    <a:lnTo>
                      <a:pt x="290150" y="147903"/>
                    </a:lnTo>
                    <a:lnTo>
                      <a:pt x="292078" y="150312"/>
                    </a:lnTo>
                    <a:cubicBezTo>
                      <a:pt x="293283" y="151999"/>
                      <a:pt x="294609" y="153444"/>
                      <a:pt x="295573" y="155251"/>
                    </a:cubicBezTo>
                    <a:cubicBezTo>
                      <a:pt x="297380" y="158865"/>
                      <a:pt x="299670" y="162238"/>
                      <a:pt x="300634" y="165972"/>
                    </a:cubicBezTo>
                    <a:cubicBezTo>
                      <a:pt x="303406" y="173200"/>
                      <a:pt x="304249" y="180669"/>
                      <a:pt x="304249" y="187415"/>
                    </a:cubicBezTo>
                    <a:cubicBezTo>
                      <a:pt x="304490" y="194281"/>
                      <a:pt x="303285" y="200665"/>
                      <a:pt x="302080" y="206448"/>
                    </a:cubicBezTo>
                    <a:cubicBezTo>
                      <a:pt x="300875" y="212230"/>
                      <a:pt x="298947" y="217530"/>
                      <a:pt x="297019" y="222108"/>
                    </a:cubicBezTo>
                    <a:cubicBezTo>
                      <a:pt x="289306" y="240900"/>
                      <a:pt x="279425" y="250296"/>
                      <a:pt x="279425" y="250296"/>
                    </a:cubicBezTo>
                    <a:cubicBezTo>
                      <a:pt x="279425" y="250296"/>
                      <a:pt x="281232" y="236925"/>
                      <a:pt x="282437" y="218735"/>
                    </a:cubicBezTo>
                    <a:cubicBezTo>
                      <a:pt x="282919" y="209580"/>
                      <a:pt x="283040" y="199220"/>
                      <a:pt x="281353" y="189221"/>
                    </a:cubicBezTo>
                    <a:cubicBezTo>
                      <a:pt x="280750" y="184162"/>
                      <a:pt x="278943" y="179464"/>
                      <a:pt x="277135" y="175127"/>
                    </a:cubicBezTo>
                    <a:cubicBezTo>
                      <a:pt x="276532" y="172839"/>
                      <a:pt x="274966" y="171152"/>
                      <a:pt x="274002" y="168984"/>
                    </a:cubicBezTo>
                    <a:lnTo>
                      <a:pt x="268699" y="162720"/>
                    </a:lnTo>
                    <a:cubicBezTo>
                      <a:pt x="266771" y="159829"/>
                      <a:pt x="265205" y="158624"/>
                      <a:pt x="262915" y="154287"/>
                    </a:cubicBezTo>
                    <a:cubicBezTo>
                      <a:pt x="260625" y="150312"/>
                      <a:pt x="258577" y="146216"/>
                      <a:pt x="257613" y="142723"/>
                    </a:cubicBezTo>
                    <a:cubicBezTo>
                      <a:pt x="254841" y="135495"/>
                      <a:pt x="254721" y="128026"/>
                      <a:pt x="254600" y="121281"/>
                    </a:cubicBezTo>
                    <a:cubicBezTo>
                      <a:pt x="254721" y="107789"/>
                      <a:pt x="258215" y="96104"/>
                      <a:pt x="262072" y="86828"/>
                    </a:cubicBezTo>
                    <a:cubicBezTo>
                      <a:pt x="269784" y="68157"/>
                      <a:pt x="279425" y="58640"/>
                      <a:pt x="279425" y="58640"/>
                    </a:cubicBezTo>
                    <a:close/>
                    <a:moveTo>
                      <a:pt x="208400" y="0"/>
                    </a:moveTo>
                    <a:cubicBezTo>
                      <a:pt x="208400" y="0"/>
                      <a:pt x="206831" y="13366"/>
                      <a:pt x="205625" y="31550"/>
                    </a:cubicBezTo>
                    <a:cubicBezTo>
                      <a:pt x="205263" y="40701"/>
                      <a:pt x="205021" y="51178"/>
                      <a:pt x="206590" y="61293"/>
                    </a:cubicBezTo>
                    <a:cubicBezTo>
                      <a:pt x="207193" y="66350"/>
                      <a:pt x="208642" y="71287"/>
                      <a:pt x="210452" y="75622"/>
                    </a:cubicBezTo>
                    <a:cubicBezTo>
                      <a:pt x="211176" y="78151"/>
                      <a:pt x="212262" y="79476"/>
                      <a:pt x="212986" y="81162"/>
                    </a:cubicBezTo>
                    <a:lnTo>
                      <a:pt x="218104" y="87813"/>
                    </a:lnTo>
                    <a:lnTo>
                      <a:pt x="218175" y="88026"/>
                    </a:lnTo>
                    <a:lnTo>
                      <a:pt x="219140" y="89230"/>
                    </a:lnTo>
                    <a:lnTo>
                      <a:pt x="221071" y="91638"/>
                    </a:lnTo>
                    <a:cubicBezTo>
                      <a:pt x="222278" y="93204"/>
                      <a:pt x="223605" y="94769"/>
                      <a:pt x="224571" y="96575"/>
                    </a:cubicBezTo>
                    <a:cubicBezTo>
                      <a:pt x="226381" y="100188"/>
                      <a:pt x="228553" y="103559"/>
                      <a:pt x="229639" y="107292"/>
                    </a:cubicBezTo>
                    <a:cubicBezTo>
                      <a:pt x="232415" y="114517"/>
                      <a:pt x="233260" y="121983"/>
                      <a:pt x="233260" y="128727"/>
                    </a:cubicBezTo>
                    <a:cubicBezTo>
                      <a:pt x="233501" y="135591"/>
                      <a:pt x="232294" y="141973"/>
                      <a:pt x="231087" y="147753"/>
                    </a:cubicBezTo>
                    <a:cubicBezTo>
                      <a:pt x="229760" y="153533"/>
                      <a:pt x="227950" y="158831"/>
                      <a:pt x="226019" y="163407"/>
                    </a:cubicBezTo>
                    <a:cubicBezTo>
                      <a:pt x="218175" y="182072"/>
                      <a:pt x="208400" y="191585"/>
                      <a:pt x="208400" y="191585"/>
                    </a:cubicBezTo>
                    <a:cubicBezTo>
                      <a:pt x="208400" y="191585"/>
                      <a:pt x="210210" y="178219"/>
                      <a:pt x="211417" y="160035"/>
                    </a:cubicBezTo>
                    <a:cubicBezTo>
                      <a:pt x="211900" y="150884"/>
                      <a:pt x="212020" y="140528"/>
                      <a:pt x="210331" y="130413"/>
                    </a:cubicBezTo>
                    <a:cubicBezTo>
                      <a:pt x="209728" y="125476"/>
                      <a:pt x="207917" y="120779"/>
                      <a:pt x="206228" y="116444"/>
                    </a:cubicBezTo>
                    <a:cubicBezTo>
                      <a:pt x="205504" y="114156"/>
                      <a:pt x="203935" y="112350"/>
                      <a:pt x="202970" y="110303"/>
                    </a:cubicBezTo>
                    <a:lnTo>
                      <a:pt x="197660" y="104041"/>
                    </a:lnTo>
                    <a:cubicBezTo>
                      <a:pt x="195729" y="101151"/>
                      <a:pt x="194160" y="99947"/>
                      <a:pt x="191747" y="95612"/>
                    </a:cubicBezTo>
                    <a:cubicBezTo>
                      <a:pt x="189575" y="91638"/>
                      <a:pt x="187523" y="87544"/>
                      <a:pt x="186558" y="84052"/>
                    </a:cubicBezTo>
                    <a:cubicBezTo>
                      <a:pt x="183782" y="76827"/>
                      <a:pt x="183662" y="69361"/>
                      <a:pt x="183541" y="62617"/>
                    </a:cubicBezTo>
                    <a:cubicBezTo>
                      <a:pt x="183662" y="49010"/>
                      <a:pt x="187161" y="37330"/>
                      <a:pt x="191023" y="28178"/>
                    </a:cubicBezTo>
                    <a:cubicBezTo>
                      <a:pt x="198746" y="9513"/>
                      <a:pt x="208400" y="0"/>
                      <a:pt x="208400" y="0"/>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nvGrpSpPr>
            <p:cNvPr id="62" name="组合 61">
              <a:extLst>
                <a:ext uri="{FF2B5EF4-FFF2-40B4-BE49-F238E27FC236}">
                  <a16:creationId xmlns:a16="http://schemas.microsoft.com/office/drawing/2014/main" id="{29DC6733-9640-3FDA-4CB5-0970BBE2CCB1}"/>
                </a:ext>
              </a:extLst>
            </p:cNvPr>
            <p:cNvGrpSpPr>
              <a:grpSpLocks/>
            </p:cNvGrpSpPr>
            <p:nvPr userDrawn="1"/>
          </p:nvGrpSpPr>
          <p:grpSpPr>
            <a:xfrm>
              <a:off x="6036066" y="3060957"/>
              <a:ext cx="803302" cy="803302"/>
              <a:chOff x="6613047" y="3393548"/>
              <a:chExt cx="1062394" cy="1062394"/>
            </a:xfrm>
          </p:grpSpPr>
          <p:sp>
            <p:nvSpPr>
              <p:cNvPr id="63" name="î$ḷïďê">
                <a:extLst>
                  <a:ext uri="{FF2B5EF4-FFF2-40B4-BE49-F238E27FC236}">
                    <a16:creationId xmlns:a16="http://schemas.microsoft.com/office/drawing/2014/main" id="{D8A97EEE-1C6F-9AA9-B459-0A35D79693F4}"/>
                  </a:ext>
                </a:extLst>
              </p:cNvPr>
              <p:cNvSpPr/>
              <p:nvPr/>
            </p:nvSpPr>
            <p:spPr>
              <a:xfrm>
                <a:off x="6613047" y="3393548"/>
                <a:ext cx="1062394" cy="1062394"/>
              </a:xfrm>
              <a:prstGeom prst="ellipse">
                <a:avLst/>
              </a:prstGeom>
              <a:solidFill>
                <a:schemeClr val="accent1"/>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latin typeface="+mn-ea"/>
                  <a:ea typeface="+mn-ea"/>
                </a:endParaRPr>
              </a:p>
            </p:txBody>
          </p:sp>
          <p:sp>
            <p:nvSpPr>
              <p:cNvPr id="64" name="íSļiḋe">
                <a:extLst>
                  <a:ext uri="{FF2B5EF4-FFF2-40B4-BE49-F238E27FC236}">
                    <a16:creationId xmlns:a16="http://schemas.microsoft.com/office/drawing/2014/main" id="{13F0461E-77C8-EC19-410B-B180CE25E4C3}"/>
                  </a:ext>
                </a:extLst>
              </p:cNvPr>
              <p:cNvSpPr/>
              <p:nvPr/>
            </p:nvSpPr>
            <p:spPr bwMode="auto">
              <a:xfrm>
                <a:off x="6848752" y="3629253"/>
                <a:ext cx="590984" cy="59098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mn-ea"/>
                  <a:ea typeface="+mn-ea"/>
                </a:endParaRPr>
              </a:p>
            </p:txBody>
          </p:sp>
        </p:grpSp>
      </p:grpSp>
      <p:grpSp>
        <p:nvGrpSpPr>
          <p:cNvPr id="71" name="组合 70">
            <a:extLst>
              <a:ext uri="{FF2B5EF4-FFF2-40B4-BE49-F238E27FC236}">
                <a16:creationId xmlns:a16="http://schemas.microsoft.com/office/drawing/2014/main" id="{E7D9686F-E9D4-3BA3-5732-7422B88D1A20}"/>
              </a:ext>
            </a:extLst>
          </p:cNvPr>
          <p:cNvGrpSpPr/>
          <p:nvPr userDrawn="1"/>
        </p:nvGrpSpPr>
        <p:grpSpPr>
          <a:xfrm>
            <a:off x="487252" y="1140618"/>
            <a:ext cx="11220096" cy="5337069"/>
            <a:chOff x="471396" y="1140618"/>
            <a:chExt cx="11220096" cy="5337069"/>
          </a:xfrm>
        </p:grpSpPr>
        <p:sp>
          <p:nvSpPr>
            <p:cNvPr id="14" name="íṥ1iḑé">
              <a:extLst>
                <a:ext uri="{FF2B5EF4-FFF2-40B4-BE49-F238E27FC236}">
                  <a16:creationId xmlns:a16="http://schemas.microsoft.com/office/drawing/2014/main" id="{2260D51A-1DF1-8D0B-0B15-CAEFADC5F489}"/>
                </a:ext>
              </a:extLst>
            </p:cNvPr>
            <p:cNvSpPr txBox="1">
              <a:spLocks/>
            </p:cNvSpPr>
            <p:nvPr userDrawn="1"/>
          </p:nvSpPr>
          <p:spPr>
            <a:xfrm>
              <a:off x="471396" y="1140618"/>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整体</a:t>
              </a:r>
              <a:endParaRPr lang="en-US" altLang="zh-CN" sz="1600" b="1" i="0" dirty="0">
                <a:solidFill>
                  <a:schemeClr val="bg1"/>
                </a:solidFill>
                <a:latin typeface="+mn-ea"/>
                <a:ea typeface="+mn-ea"/>
              </a:endParaRPr>
            </a:p>
          </p:txBody>
        </p:sp>
        <p:sp>
          <p:nvSpPr>
            <p:cNvPr id="68" name="íṥ1iḑé">
              <a:extLst>
                <a:ext uri="{FF2B5EF4-FFF2-40B4-BE49-F238E27FC236}">
                  <a16:creationId xmlns:a16="http://schemas.microsoft.com/office/drawing/2014/main" id="{34786404-464D-F6DA-6525-D7B662F4944E}"/>
                </a:ext>
              </a:extLst>
            </p:cNvPr>
            <p:cNvSpPr txBox="1">
              <a:spLocks/>
            </p:cNvSpPr>
            <p:nvPr userDrawn="1"/>
          </p:nvSpPr>
          <p:spPr>
            <a:xfrm>
              <a:off x="11314107" y="1140618"/>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人</a:t>
              </a:r>
              <a:endParaRPr lang="en-US" altLang="zh-CN" sz="1600" b="1" i="0" dirty="0">
                <a:solidFill>
                  <a:schemeClr val="bg1"/>
                </a:solidFill>
                <a:latin typeface="+mn-ea"/>
                <a:ea typeface="+mn-ea"/>
              </a:endParaRPr>
            </a:p>
          </p:txBody>
        </p:sp>
        <p:sp>
          <p:nvSpPr>
            <p:cNvPr id="69" name="íṥ1iḑé">
              <a:extLst>
                <a:ext uri="{FF2B5EF4-FFF2-40B4-BE49-F238E27FC236}">
                  <a16:creationId xmlns:a16="http://schemas.microsoft.com/office/drawing/2014/main" id="{538FB236-5572-B097-5E23-536D9394CCEB}"/>
                </a:ext>
              </a:extLst>
            </p:cNvPr>
            <p:cNvSpPr txBox="1">
              <a:spLocks/>
            </p:cNvSpPr>
            <p:nvPr userDrawn="1"/>
          </p:nvSpPr>
          <p:spPr>
            <a:xfrm>
              <a:off x="471396" y="4044140"/>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货</a:t>
              </a:r>
              <a:endParaRPr lang="en-US" altLang="zh-CN" sz="1600" b="1" i="0" dirty="0">
                <a:solidFill>
                  <a:schemeClr val="bg1"/>
                </a:solidFill>
                <a:latin typeface="+mn-ea"/>
                <a:ea typeface="+mn-ea"/>
              </a:endParaRPr>
            </a:p>
          </p:txBody>
        </p:sp>
        <p:sp>
          <p:nvSpPr>
            <p:cNvPr id="70" name="íṥ1iḑé">
              <a:extLst>
                <a:ext uri="{FF2B5EF4-FFF2-40B4-BE49-F238E27FC236}">
                  <a16:creationId xmlns:a16="http://schemas.microsoft.com/office/drawing/2014/main" id="{370930A8-EC7E-0E15-5CF8-C95686FE6745}"/>
                </a:ext>
              </a:extLst>
            </p:cNvPr>
            <p:cNvSpPr txBox="1">
              <a:spLocks/>
            </p:cNvSpPr>
            <p:nvPr userDrawn="1"/>
          </p:nvSpPr>
          <p:spPr>
            <a:xfrm>
              <a:off x="11314107" y="4044140"/>
              <a:ext cx="377385" cy="2433547"/>
            </a:xfrm>
            <a:prstGeom prst="rect">
              <a:avLst/>
            </a:prstGeom>
            <a:solidFill>
              <a:schemeClr val="accent5">
                <a:lumMod val="75000"/>
              </a:schemeClr>
            </a:solid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i="0" dirty="0">
                  <a:solidFill>
                    <a:schemeClr val="bg1"/>
                  </a:solidFill>
                  <a:latin typeface="+mn-ea"/>
                  <a:ea typeface="+mn-ea"/>
                </a:rPr>
                <a:t>场</a:t>
              </a:r>
              <a:endParaRPr lang="en-US" altLang="zh-CN" sz="1600" b="1" i="0" dirty="0">
                <a:solidFill>
                  <a:schemeClr val="bg1"/>
                </a:solidFill>
                <a:latin typeface="+mn-ea"/>
                <a:ea typeface="+mn-ea"/>
              </a:endParaRPr>
            </a:p>
          </p:txBody>
        </p:sp>
      </p:grpSp>
      <p:sp>
        <p:nvSpPr>
          <p:cNvPr id="74" name="标题 1">
            <a:extLst>
              <a:ext uri="{FF2B5EF4-FFF2-40B4-BE49-F238E27FC236}">
                <a16:creationId xmlns:a16="http://schemas.microsoft.com/office/drawing/2014/main" id="{46A50606-25CF-B0E9-B9CC-C23E9DA28899}"/>
              </a:ext>
            </a:extLst>
          </p:cNvPr>
          <p:cNvSpPr>
            <a:spLocks noGrp="1"/>
          </p:cNvSpPr>
          <p:nvPr>
            <p:ph type="title"/>
          </p:nvPr>
        </p:nvSpPr>
        <p:spPr>
          <a:xfrm>
            <a:off x="282372" y="107993"/>
            <a:ext cx="9433127" cy="711321"/>
          </a:xfrm>
          <a:prstGeom prst="rect">
            <a:avLst/>
          </a:prstGeom>
        </p:spPr>
        <p:txBody>
          <a:bodyPr anchor="ctr"/>
          <a:lstStyle>
            <a:lvl1pPr>
              <a:defRPr sz="2800">
                <a:latin typeface="+mn-ea"/>
                <a:ea typeface="+mn-ea"/>
              </a:defRPr>
            </a:lvl1pPr>
          </a:lstStyle>
          <a:p>
            <a:endParaRPr lang="zh-CN" altLang="en-US" dirty="0"/>
          </a:p>
        </p:txBody>
      </p:sp>
    </p:spTree>
    <p:extLst>
      <p:ext uri="{BB962C8B-B14F-4D97-AF65-F5344CB8AC3E}">
        <p14:creationId xmlns:p14="http://schemas.microsoft.com/office/powerpoint/2010/main" val="32322405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第一章Summary">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626A1-938A-492A-AA6A-23736C441ED7}"/>
              </a:ext>
            </a:extLst>
          </p:cNvPr>
          <p:cNvSpPr>
            <a:spLocks noGrp="1"/>
          </p:cNvSpPr>
          <p:nvPr>
            <p:ph type="title"/>
          </p:nvPr>
        </p:nvSpPr>
        <p:spPr>
          <a:xfrm>
            <a:off x="282372" y="219661"/>
            <a:ext cx="9433127" cy="544014"/>
          </a:xfrm>
          <a:prstGeom prst="rect">
            <a:avLst/>
          </a:prstGeom>
        </p:spPr>
        <p:txBody>
          <a:bodyPr anchor="ctr"/>
          <a:lstStyle>
            <a:lvl1pPr>
              <a:defRPr sz="2800">
                <a:latin typeface="+mn-ea"/>
                <a:ea typeface="+mn-ea"/>
              </a:defRPr>
            </a:lvl1pPr>
          </a:lstStyle>
          <a:p>
            <a:endParaRPr lang="zh-CN" altLang="en-US" dirty="0"/>
          </a:p>
        </p:txBody>
      </p:sp>
      <p:sp>
        <p:nvSpPr>
          <p:cNvPr id="6" name="矩形 5">
            <a:extLst>
              <a:ext uri="{FF2B5EF4-FFF2-40B4-BE49-F238E27FC236}">
                <a16:creationId xmlns:a16="http://schemas.microsoft.com/office/drawing/2014/main" id="{4B60EB82-9ACA-4FD0-AA1A-7C7CC511A665}"/>
              </a:ext>
            </a:extLst>
          </p:cNvPr>
          <p:cNvSpPr/>
          <p:nvPr userDrawn="1"/>
        </p:nvSpPr>
        <p:spPr>
          <a:xfrm>
            <a:off x="282372" y="763675"/>
            <a:ext cx="4127822" cy="73673"/>
          </a:xfrm>
          <a:prstGeom prst="rect">
            <a:avLst/>
          </a:prstGeom>
          <a:gradFill flip="none" rotWithShape="1">
            <a:gsLst>
              <a:gs pos="0">
                <a:schemeClr val="accent1"/>
              </a:gs>
              <a:gs pos="28000">
                <a:schemeClr val="accent1">
                  <a:lumMod val="40000"/>
                  <a:lumOff val="6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latin typeface="+mn-ea"/>
              <a:ea typeface="+mn-ea"/>
            </a:endParaRPr>
          </a:p>
        </p:txBody>
      </p:sp>
    </p:spTree>
    <p:extLst>
      <p:ext uri="{BB962C8B-B14F-4D97-AF65-F5344CB8AC3E}">
        <p14:creationId xmlns:p14="http://schemas.microsoft.com/office/powerpoint/2010/main" val="28735017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rt 1">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01</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29475" y="1051172"/>
            <a:ext cx="5762251" cy="5019587"/>
            <a:chOff x="2848349" y="919800"/>
            <a:chExt cx="5762251"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rotWithShape="1">
            <a:blip r:embed="rId2">
              <a:extLst>
                <a:ext uri="{28A0092B-C50C-407E-A947-70E740481C1C}">
                  <a14:useLocalDpi xmlns:a14="http://schemas.microsoft.com/office/drawing/2010/main" val="0"/>
                </a:ext>
              </a:extLst>
            </a:blip>
            <a:srcRect l="15432" t="17355" r="256" b="6989"/>
            <a:stretch/>
          </p:blipFill>
          <p:spPr>
            <a:xfrm>
              <a:off x="2848349" y="919800"/>
              <a:ext cx="5019587"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vl1pPr>
          </a:lstStyle>
          <a:p>
            <a:pPr lvl="0"/>
            <a:endParaRPr lang="zh-CN" altLang="en-US" dirty="0"/>
          </a:p>
        </p:txBody>
      </p:sp>
      <p:grpSp>
        <p:nvGrpSpPr>
          <p:cNvPr id="27" name="组合 26">
            <a:extLst>
              <a:ext uri="{FF2B5EF4-FFF2-40B4-BE49-F238E27FC236}">
                <a16:creationId xmlns:a16="http://schemas.microsoft.com/office/drawing/2014/main" id="{EC5A3927-AD8F-4F1D-BC9F-486B69055BA0}"/>
              </a:ext>
            </a:extLst>
          </p:cNvPr>
          <p:cNvGrpSpPr/>
          <p:nvPr userDrawn="1"/>
        </p:nvGrpSpPr>
        <p:grpSpPr>
          <a:xfrm>
            <a:off x="9112151" y="149813"/>
            <a:ext cx="3079850" cy="336324"/>
            <a:chOff x="8461793" y="155601"/>
            <a:chExt cx="3687147" cy="402641"/>
          </a:xfrm>
        </p:grpSpPr>
        <p:grpSp>
          <p:nvGrpSpPr>
            <p:cNvPr id="28" name="组合 27">
              <a:extLst>
                <a:ext uri="{FF2B5EF4-FFF2-40B4-BE49-F238E27FC236}">
                  <a16:creationId xmlns:a16="http://schemas.microsoft.com/office/drawing/2014/main" id="{E2EF9387-F86F-41DC-89BE-F424D2326FB6}"/>
                </a:ext>
              </a:extLst>
            </p:cNvPr>
            <p:cNvGrpSpPr/>
            <p:nvPr userDrawn="1"/>
          </p:nvGrpSpPr>
          <p:grpSpPr>
            <a:xfrm>
              <a:off x="10416175" y="155601"/>
              <a:ext cx="1732765" cy="380364"/>
              <a:chOff x="10416175" y="155601"/>
              <a:chExt cx="1732765" cy="380364"/>
            </a:xfrm>
          </p:grpSpPr>
          <p:grpSp>
            <p:nvGrpSpPr>
              <p:cNvPr id="30" name="组合 29">
                <a:extLst>
                  <a:ext uri="{FF2B5EF4-FFF2-40B4-BE49-F238E27FC236}">
                    <a16:creationId xmlns:a16="http://schemas.microsoft.com/office/drawing/2014/main" id="{94CF40D8-891C-465A-BBF9-4D10F26E13FF}"/>
                  </a:ext>
                </a:extLst>
              </p:cNvPr>
              <p:cNvGrpSpPr/>
              <p:nvPr userDrawn="1"/>
            </p:nvGrpSpPr>
            <p:grpSpPr>
              <a:xfrm>
                <a:off x="10501419" y="313894"/>
                <a:ext cx="95342" cy="95342"/>
                <a:chOff x="10825120" y="313894"/>
                <a:chExt cx="95342" cy="95342"/>
              </a:xfrm>
            </p:grpSpPr>
            <p:cxnSp>
              <p:nvCxnSpPr>
                <p:cNvPr id="32" name="直线连接符 38">
                  <a:extLst>
                    <a:ext uri="{FF2B5EF4-FFF2-40B4-BE49-F238E27FC236}">
                      <a16:creationId xmlns:a16="http://schemas.microsoft.com/office/drawing/2014/main" id="{E5CF9861-72F6-469F-8F31-208B90CC3320}"/>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33" name="直线连接符 39">
                  <a:extLst>
                    <a:ext uri="{FF2B5EF4-FFF2-40B4-BE49-F238E27FC236}">
                      <a16:creationId xmlns:a16="http://schemas.microsoft.com/office/drawing/2014/main" id="{1BA461EA-C023-4900-BCBC-3DA040F08E91}"/>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31" name="图片 30">
                <a:extLst>
                  <a:ext uri="{FF2B5EF4-FFF2-40B4-BE49-F238E27FC236}">
                    <a16:creationId xmlns:a16="http://schemas.microsoft.com/office/drawing/2014/main" id="{37384257-EDE4-4C7B-BF9C-9853740EE371}"/>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9" name="图片 28" descr="文本&#10;&#10;中度可信度描述已自动生成">
              <a:extLst>
                <a:ext uri="{FF2B5EF4-FFF2-40B4-BE49-F238E27FC236}">
                  <a16:creationId xmlns:a16="http://schemas.microsoft.com/office/drawing/2014/main" id="{475AEB3E-7EF3-4C35-B2AC-B0F75714AEC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319606857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首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E401D091-8BCE-430B-AB1D-1A5C830356CB}"/>
              </a:ext>
            </a:extLst>
          </p:cNvPr>
          <p:cNvSpPr/>
          <p:nvPr userDrawn="1"/>
        </p:nvSpPr>
        <p:spPr>
          <a:xfrm>
            <a:off x="0" y="0"/>
            <a:ext cx="12192000" cy="6858000"/>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bg1"/>
              </a:solidFill>
            </a:endParaRPr>
          </a:p>
        </p:txBody>
      </p:sp>
      <p:grpSp>
        <p:nvGrpSpPr>
          <p:cNvPr id="4" name="组合 3">
            <a:extLst>
              <a:ext uri="{FF2B5EF4-FFF2-40B4-BE49-F238E27FC236}">
                <a16:creationId xmlns:a16="http://schemas.microsoft.com/office/drawing/2014/main" id="{749E853D-4C24-455A-952E-99ED8ADF13A5}"/>
              </a:ext>
            </a:extLst>
          </p:cNvPr>
          <p:cNvGrpSpPr>
            <a:grpSpLocks noChangeAspect="1"/>
          </p:cNvGrpSpPr>
          <p:nvPr userDrawn="1"/>
        </p:nvGrpSpPr>
        <p:grpSpPr>
          <a:xfrm>
            <a:off x="3216358" y="4583454"/>
            <a:ext cx="1688015" cy="396000"/>
            <a:chOff x="2479758" y="4621554"/>
            <a:chExt cx="1841471" cy="432000"/>
          </a:xfrm>
        </p:grpSpPr>
        <p:grpSp>
          <p:nvGrpSpPr>
            <p:cNvPr id="5" name="组合 4">
              <a:extLst>
                <a:ext uri="{FF2B5EF4-FFF2-40B4-BE49-F238E27FC236}">
                  <a16:creationId xmlns:a16="http://schemas.microsoft.com/office/drawing/2014/main" id="{3F9432F3-0761-4E51-9F88-E89E2477C588}"/>
                </a:ext>
              </a:extLst>
            </p:cNvPr>
            <p:cNvGrpSpPr/>
            <p:nvPr/>
          </p:nvGrpSpPr>
          <p:grpSpPr>
            <a:xfrm>
              <a:off x="2479758" y="4765554"/>
              <a:ext cx="144000" cy="144000"/>
              <a:chOff x="2009812" y="5454318"/>
              <a:chExt cx="144000" cy="144000"/>
            </a:xfrm>
          </p:grpSpPr>
          <p:cxnSp>
            <p:nvCxnSpPr>
              <p:cNvPr id="7" name="直线连接符 38">
                <a:extLst>
                  <a:ext uri="{FF2B5EF4-FFF2-40B4-BE49-F238E27FC236}">
                    <a16:creationId xmlns:a16="http://schemas.microsoft.com/office/drawing/2014/main" id="{9A278C4F-DBFD-40C0-8320-2BD8DEAB057B}"/>
                  </a:ext>
                </a:extLst>
              </p:cNvPr>
              <p:cNvCxnSpPr/>
              <p:nvPr/>
            </p:nvCxnSpPr>
            <p:spPr>
              <a:xfrm>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线连接符 39">
                <a:extLst>
                  <a:ext uri="{FF2B5EF4-FFF2-40B4-BE49-F238E27FC236}">
                    <a16:creationId xmlns:a16="http://schemas.microsoft.com/office/drawing/2014/main" id="{EE66D65C-9485-4220-B6B0-58B346B94E2D}"/>
                  </a:ext>
                </a:extLst>
              </p:cNvPr>
              <p:cNvCxnSpPr/>
              <p:nvPr/>
            </p:nvCxnSpPr>
            <p:spPr>
              <a:xfrm flipH="1">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6" name="Picture 4" descr="https://img1.baidu.com/it/u=545087153,1257995337&amp;fm=253&amp;fmt=auto&amp;app=138&amp;f=JPEG?w=2048&amp;h=500">
              <a:extLst>
                <a:ext uri="{FF2B5EF4-FFF2-40B4-BE49-F238E27FC236}">
                  <a16:creationId xmlns:a16="http://schemas.microsoft.com/office/drawing/2014/main" id="{859FEB37-965C-4C20-9E86-F58173FC4B21}"/>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8799" y1="31200" x2="19189" y2="44400"/>
                          <a14:foregroundMark x1="17578" y1="64000" x2="18408" y2="69000"/>
                          <a14:foregroundMark x1="25977" y1="57400" x2="29590" y2="67200"/>
                          <a14:foregroundMark x1="35205" y1="54200" x2="38037" y2="59000"/>
                          <a14:foregroundMark x1="43213" y1="60800" x2="45215" y2="62400"/>
                          <a14:foregroundMark x1="57666" y1="52600" x2="59229" y2="55800"/>
                          <a14:foregroundMark x1="68848" y1="50800" x2="70459" y2="52600"/>
                          <a14:foregroundMark x1="76855" y1="55800" x2="78857" y2="57400"/>
                          <a14:foregroundMark x1="85303" y1="54200" x2="86084" y2="54200"/>
                        </a14:backgroundRemoval>
                      </a14:imgEffect>
                    </a14:imgLayer>
                  </a14:imgProps>
                </a:ext>
                <a:ext uri="{28A0092B-C50C-407E-A947-70E740481C1C}">
                  <a14:useLocalDpi xmlns:a14="http://schemas.microsoft.com/office/drawing/2010/main" val="0"/>
                </a:ext>
              </a:extLst>
            </a:blip>
            <a:srcRect/>
            <a:stretch>
              <a:fillRect/>
            </a:stretch>
          </p:blipFill>
          <p:spPr bwMode="auto">
            <a:xfrm>
              <a:off x="2551758" y="4621554"/>
              <a:ext cx="1769471"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图片 8">
            <a:extLst>
              <a:ext uri="{FF2B5EF4-FFF2-40B4-BE49-F238E27FC236}">
                <a16:creationId xmlns:a16="http://schemas.microsoft.com/office/drawing/2014/main" id="{51A742E5-9DA6-49B2-8141-A389264F0E7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7364" y="4688953"/>
            <a:ext cx="2208316" cy="360000"/>
          </a:xfrm>
          <a:prstGeom prst="rect">
            <a:avLst/>
          </a:prstGeom>
        </p:spPr>
      </p:pic>
      <p:sp>
        <p:nvSpPr>
          <p:cNvPr id="10" name="标题 1">
            <a:extLst>
              <a:ext uri="{FF2B5EF4-FFF2-40B4-BE49-F238E27FC236}">
                <a16:creationId xmlns:a16="http://schemas.microsoft.com/office/drawing/2014/main" id="{1C0B7FE4-A3DC-4213-A5D5-E0E4A0D00352}"/>
              </a:ext>
            </a:extLst>
          </p:cNvPr>
          <p:cNvSpPr>
            <a:spLocks noGrp="1"/>
          </p:cNvSpPr>
          <p:nvPr>
            <p:ph type="title"/>
          </p:nvPr>
        </p:nvSpPr>
        <p:spPr>
          <a:xfrm>
            <a:off x="937364" y="2964330"/>
            <a:ext cx="6979719" cy="713226"/>
          </a:xfrm>
          <a:prstGeom prst="rect">
            <a:avLst/>
          </a:prstGeom>
        </p:spPr>
        <p:txBody>
          <a:bodyPr anchor="t">
            <a:noAutofit/>
          </a:bodyPr>
          <a:lstStyle>
            <a:lvl1pPr>
              <a:defRPr lang="zh-CN" altLang="en-US" sz="4400" b="1" kern="1200" dirty="0">
                <a:solidFill>
                  <a:schemeClr val="bg1"/>
                </a:solidFill>
                <a:latin typeface="+mn-lt"/>
                <a:ea typeface="微软雅黑" panose="020B0503020204020204" pitchFamily="34" charset="-122"/>
                <a:cs typeface="+mn-cs"/>
              </a:defRPr>
            </a:lvl1pPr>
          </a:lstStyle>
          <a:p>
            <a:r>
              <a:rPr kumimoji="1" lang="zh-CN" altLang="en-US" dirty="0"/>
              <a:t>单击此处编辑母版标题样式</a:t>
            </a:r>
          </a:p>
        </p:txBody>
      </p:sp>
      <p:sp>
        <p:nvSpPr>
          <p:cNvPr id="11" name="文本框 10">
            <a:extLst>
              <a:ext uri="{FF2B5EF4-FFF2-40B4-BE49-F238E27FC236}">
                <a16:creationId xmlns:a16="http://schemas.microsoft.com/office/drawing/2014/main" id="{0EF8D2D0-7158-47CF-AEE9-5BBAB4B318A4}"/>
              </a:ext>
            </a:extLst>
          </p:cNvPr>
          <p:cNvSpPr txBox="1"/>
          <p:nvPr userDrawn="1"/>
        </p:nvSpPr>
        <p:spPr>
          <a:xfrm>
            <a:off x="839789" y="5877273"/>
            <a:ext cx="3095971" cy="276999"/>
          </a:xfrm>
          <a:prstGeom prst="rect">
            <a:avLst/>
          </a:prstGeom>
          <a:noFill/>
        </p:spPr>
        <p:txBody>
          <a:bodyPr wrap="square" rtlCol="0">
            <a:spAutoFit/>
          </a:bodyPr>
          <a:lstStyle/>
          <a:p>
            <a:r>
              <a:rPr lang="en-US" altLang="zh-CN" sz="1200" dirty="0">
                <a:solidFill>
                  <a:schemeClr val="bg1"/>
                </a:solidFill>
                <a:ea typeface="FZLanTingHeiS-R-GB" panose="02000000000000000000" pitchFamily="2" charset="-122"/>
                <a:cs typeface="Arial" panose="020B0604020202020204" pitchFamily="34" charset="0"/>
              </a:rPr>
              <a:t>©2022 Yinfinity. All rights reserved.</a:t>
            </a:r>
          </a:p>
        </p:txBody>
      </p:sp>
      <p:sp>
        <p:nvSpPr>
          <p:cNvPr id="13" name="圆角矩形 15">
            <a:extLst>
              <a:ext uri="{FF2B5EF4-FFF2-40B4-BE49-F238E27FC236}">
                <a16:creationId xmlns:a16="http://schemas.microsoft.com/office/drawing/2014/main" id="{A7736C57-F89F-4C58-BF9A-64D33E3B91BA}"/>
              </a:ext>
            </a:extLst>
          </p:cNvPr>
          <p:cNvSpPr/>
          <p:nvPr userDrawn="1"/>
        </p:nvSpPr>
        <p:spPr>
          <a:xfrm>
            <a:off x="937364"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a:t>
            </a:r>
          </a:p>
        </p:txBody>
      </p:sp>
      <p:sp>
        <p:nvSpPr>
          <p:cNvPr id="14" name="圆角矩形 16">
            <a:extLst>
              <a:ext uri="{FF2B5EF4-FFF2-40B4-BE49-F238E27FC236}">
                <a16:creationId xmlns:a16="http://schemas.microsoft.com/office/drawing/2014/main" id="{D89F05C9-9A2F-422F-918D-4A796F60E411}"/>
              </a:ext>
            </a:extLst>
          </p:cNvPr>
          <p:cNvSpPr/>
          <p:nvPr userDrawn="1"/>
        </p:nvSpPr>
        <p:spPr>
          <a:xfrm>
            <a:off x="1877179"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mn-ea"/>
              </a:rPr>
              <a:t>咖啡机</a:t>
            </a:r>
          </a:p>
        </p:txBody>
      </p:sp>
      <p:sp>
        <p:nvSpPr>
          <p:cNvPr id="15" name="圆角矩形 17">
            <a:extLst>
              <a:ext uri="{FF2B5EF4-FFF2-40B4-BE49-F238E27FC236}">
                <a16:creationId xmlns:a16="http://schemas.microsoft.com/office/drawing/2014/main" id="{7E50CE22-442B-4D5A-ACEE-5EA43190D334}"/>
              </a:ext>
            </a:extLst>
          </p:cNvPr>
          <p:cNvSpPr/>
          <p:nvPr userDrawn="1"/>
        </p:nvSpPr>
        <p:spPr>
          <a:xfrm>
            <a:off x="2816993" y="2341171"/>
            <a:ext cx="864096" cy="236515"/>
          </a:xfrm>
          <a:prstGeom prst="roundRect">
            <a:avLst>
              <a:gd name="adj" fmla="val 37243"/>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rPr>
              <a:t>营销</a:t>
            </a:r>
          </a:p>
        </p:txBody>
      </p:sp>
    </p:spTree>
    <p:extLst>
      <p:ext uri="{BB962C8B-B14F-4D97-AF65-F5344CB8AC3E}">
        <p14:creationId xmlns:p14="http://schemas.microsoft.com/office/powerpoint/2010/main" val="22515246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Part 1">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01</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29475" y="1051172"/>
            <a:ext cx="5762251" cy="5019587"/>
            <a:chOff x="2848349" y="919800"/>
            <a:chExt cx="5762251"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rotWithShape="1">
            <a:blip r:embed="rId2">
              <a:extLst>
                <a:ext uri="{28A0092B-C50C-407E-A947-70E740481C1C}">
                  <a14:useLocalDpi xmlns:a14="http://schemas.microsoft.com/office/drawing/2010/main" val="0"/>
                </a:ext>
              </a:extLst>
            </a:blip>
            <a:srcRect l="15432" t="17355" r="256" b="6989"/>
            <a:stretch/>
          </p:blipFill>
          <p:spPr>
            <a:xfrm>
              <a:off x="2848349" y="919800"/>
              <a:ext cx="5019587"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vl1pPr>
          </a:lstStyle>
          <a:p>
            <a:pPr lvl="0"/>
            <a:endParaRPr lang="zh-CN" altLang="en-US" dirty="0"/>
          </a:p>
        </p:txBody>
      </p:sp>
      <p:grpSp>
        <p:nvGrpSpPr>
          <p:cNvPr id="27" name="组合 26">
            <a:extLst>
              <a:ext uri="{FF2B5EF4-FFF2-40B4-BE49-F238E27FC236}">
                <a16:creationId xmlns:a16="http://schemas.microsoft.com/office/drawing/2014/main" id="{EC5A3927-AD8F-4F1D-BC9F-486B69055BA0}"/>
              </a:ext>
            </a:extLst>
          </p:cNvPr>
          <p:cNvGrpSpPr/>
          <p:nvPr userDrawn="1"/>
        </p:nvGrpSpPr>
        <p:grpSpPr>
          <a:xfrm>
            <a:off x="9112151" y="149813"/>
            <a:ext cx="3079850" cy="336324"/>
            <a:chOff x="8461793" y="155601"/>
            <a:chExt cx="3687147" cy="402641"/>
          </a:xfrm>
        </p:grpSpPr>
        <p:grpSp>
          <p:nvGrpSpPr>
            <p:cNvPr id="28" name="组合 27">
              <a:extLst>
                <a:ext uri="{FF2B5EF4-FFF2-40B4-BE49-F238E27FC236}">
                  <a16:creationId xmlns:a16="http://schemas.microsoft.com/office/drawing/2014/main" id="{E2EF9387-F86F-41DC-89BE-F424D2326FB6}"/>
                </a:ext>
              </a:extLst>
            </p:cNvPr>
            <p:cNvGrpSpPr/>
            <p:nvPr userDrawn="1"/>
          </p:nvGrpSpPr>
          <p:grpSpPr>
            <a:xfrm>
              <a:off x="10416175" y="155601"/>
              <a:ext cx="1732765" cy="380364"/>
              <a:chOff x="10416175" y="155601"/>
              <a:chExt cx="1732765" cy="380364"/>
            </a:xfrm>
          </p:grpSpPr>
          <p:grpSp>
            <p:nvGrpSpPr>
              <p:cNvPr id="30" name="组合 29">
                <a:extLst>
                  <a:ext uri="{FF2B5EF4-FFF2-40B4-BE49-F238E27FC236}">
                    <a16:creationId xmlns:a16="http://schemas.microsoft.com/office/drawing/2014/main" id="{94CF40D8-891C-465A-BBF9-4D10F26E13FF}"/>
                  </a:ext>
                </a:extLst>
              </p:cNvPr>
              <p:cNvGrpSpPr/>
              <p:nvPr userDrawn="1"/>
            </p:nvGrpSpPr>
            <p:grpSpPr>
              <a:xfrm>
                <a:off x="10501419" y="313894"/>
                <a:ext cx="95342" cy="95342"/>
                <a:chOff x="10825120" y="313894"/>
                <a:chExt cx="95342" cy="95342"/>
              </a:xfrm>
            </p:grpSpPr>
            <p:cxnSp>
              <p:nvCxnSpPr>
                <p:cNvPr id="32" name="直线连接符 38">
                  <a:extLst>
                    <a:ext uri="{FF2B5EF4-FFF2-40B4-BE49-F238E27FC236}">
                      <a16:creationId xmlns:a16="http://schemas.microsoft.com/office/drawing/2014/main" id="{E5CF9861-72F6-469F-8F31-208B90CC3320}"/>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33" name="直线连接符 39">
                  <a:extLst>
                    <a:ext uri="{FF2B5EF4-FFF2-40B4-BE49-F238E27FC236}">
                      <a16:creationId xmlns:a16="http://schemas.microsoft.com/office/drawing/2014/main" id="{1BA461EA-C023-4900-BCBC-3DA040F08E91}"/>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31" name="图片 30">
                <a:extLst>
                  <a:ext uri="{FF2B5EF4-FFF2-40B4-BE49-F238E27FC236}">
                    <a16:creationId xmlns:a16="http://schemas.microsoft.com/office/drawing/2014/main" id="{37384257-EDE4-4C7B-BF9C-9853740EE371}"/>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9" name="图片 28" descr="文本&#10;&#10;中度可信度描述已自动生成">
              <a:extLst>
                <a:ext uri="{FF2B5EF4-FFF2-40B4-BE49-F238E27FC236}">
                  <a16:creationId xmlns:a16="http://schemas.microsoft.com/office/drawing/2014/main" id="{475AEB3E-7EF3-4C35-B2AC-B0F75714AEC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4918714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Part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02</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2521" y="1051172"/>
            <a:ext cx="5759205" cy="5019587"/>
            <a:chOff x="2851395" y="919800"/>
            <a:chExt cx="5759205"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1395" y="919800"/>
              <a:ext cx="5013495"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12" name="组合 11">
            <a:extLst>
              <a:ext uri="{FF2B5EF4-FFF2-40B4-BE49-F238E27FC236}">
                <a16:creationId xmlns:a16="http://schemas.microsoft.com/office/drawing/2014/main" id="{E075CA5F-1A38-4AE9-AD6C-BD8F3EAC51B8}"/>
              </a:ext>
            </a:extLst>
          </p:cNvPr>
          <p:cNvGrpSpPr/>
          <p:nvPr userDrawn="1"/>
        </p:nvGrpSpPr>
        <p:grpSpPr>
          <a:xfrm>
            <a:off x="9112151" y="149813"/>
            <a:ext cx="3079850" cy="336324"/>
            <a:chOff x="8461793" y="155601"/>
            <a:chExt cx="3687147" cy="402641"/>
          </a:xfrm>
        </p:grpSpPr>
        <p:grpSp>
          <p:nvGrpSpPr>
            <p:cNvPr id="13" name="组合 12">
              <a:extLst>
                <a:ext uri="{FF2B5EF4-FFF2-40B4-BE49-F238E27FC236}">
                  <a16:creationId xmlns:a16="http://schemas.microsoft.com/office/drawing/2014/main" id="{F2C5193E-63D0-4591-BC93-646B1B01AE2B}"/>
                </a:ext>
              </a:extLst>
            </p:cNvPr>
            <p:cNvGrpSpPr/>
            <p:nvPr userDrawn="1"/>
          </p:nvGrpSpPr>
          <p:grpSpPr>
            <a:xfrm>
              <a:off x="10416175" y="155601"/>
              <a:ext cx="1732765" cy="380364"/>
              <a:chOff x="10416175" y="155601"/>
              <a:chExt cx="1732765" cy="380364"/>
            </a:xfrm>
          </p:grpSpPr>
          <p:grpSp>
            <p:nvGrpSpPr>
              <p:cNvPr id="16" name="组合 15">
                <a:extLst>
                  <a:ext uri="{FF2B5EF4-FFF2-40B4-BE49-F238E27FC236}">
                    <a16:creationId xmlns:a16="http://schemas.microsoft.com/office/drawing/2014/main" id="{3BDCE682-CCCE-47A8-B4DF-D7ECCBEA96A3}"/>
                  </a:ext>
                </a:extLst>
              </p:cNvPr>
              <p:cNvGrpSpPr/>
              <p:nvPr userDrawn="1"/>
            </p:nvGrpSpPr>
            <p:grpSpPr>
              <a:xfrm>
                <a:off x="10501419" y="313894"/>
                <a:ext cx="95342" cy="95342"/>
                <a:chOff x="10825120" y="313894"/>
                <a:chExt cx="95342" cy="95342"/>
              </a:xfrm>
            </p:grpSpPr>
            <p:cxnSp>
              <p:nvCxnSpPr>
                <p:cNvPr id="18" name="直线连接符 38">
                  <a:extLst>
                    <a:ext uri="{FF2B5EF4-FFF2-40B4-BE49-F238E27FC236}">
                      <a16:creationId xmlns:a16="http://schemas.microsoft.com/office/drawing/2014/main" id="{A6D45A41-5455-40CE-9278-5BB53C5439BA}"/>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符 39">
                  <a:extLst>
                    <a:ext uri="{FF2B5EF4-FFF2-40B4-BE49-F238E27FC236}">
                      <a16:creationId xmlns:a16="http://schemas.microsoft.com/office/drawing/2014/main" id="{A4B46413-6BDE-40F6-AD52-6C0B1AE74F0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7" name="图片 16">
                <a:extLst>
                  <a:ext uri="{FF2B5EF4-FFF2-40B4-BE49-F238E27FC236}">
                    <a16:creationId xmlns:a16="http://schemas.microsoft.com/office/drawing/2014/main" id="{E671D98E-0F3F-41CB-B5C2-58ABBB9B653C}"/>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14" name="图片 13" descr="文本&#10;&#10;中度可信度描述已自动生成">
              <a:extLst>
                <a:ext uri="{FF2B5EF4-FFF2-40B4-BE49-F238E27FC236}">
                  <a16:creationId xmlns:a16="http://schemas.microsoft.com/office/drawing/2014/main" id="{FB4FAA60-9A37-496F-A968-2357FA4AC7F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3033014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Key points">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215DC5C-AEFF-472F-98B2-4D8366B5EBC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4457154" cy="6858000"/>
          </a:xfrm>
          <a:prstGeom prst="rect">
            <a:avLst/>
          </a:prstGeom>
        </p:spPr>
      </p:pic>
      <p:sp>
        <p:nvSpPr>
          <p:cNvPr id="5" name="矩形 4">
            <a:extLst>
              <a:ext uri="{FF2B5EF4-FFF2-40B4-BE49-F238E27FC236}">
                <a16:creationId xmlns:a16="http://schemas.microsoft.com/office/drawing/2014/main" id="{A281AC29-C418-4663-9A22-0C562359A883}"/>
              </a:ext>
            </a:extLst>
          </p:cNvPr>
          <p:cNvSpPr/>
          <p:nvPr userDrawn="1"/>
        </p:nvSpPr>
        <p:spPr>
          <a:xfrm>
            <a:off x="0" y="0"/>
            <a:ext cx="4457154" cy="6858000"/>
          </a:xfrm>
          <a:prstGeom prst="rect">
            <a:avLst/>
          </a:prstGeom>
          <a:gradFill flip="none" rotWithShape="1">
            <a:gsLst>
              <a:gs pos="0">
                <a:schemeClr val="bg1">
                  <a:alpha val="40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74AB4C4D-F1D5-4B99-BACE-28042C005AE5}"/>
              </a:ext>
            </a:extLst>
          </p:cNvPr>
          <p:cNvGrpSpPr/>
          <p:nvPr userDrawn="1"/>
        </p:nvGrpSpPr>
        <p:grpSpPr>
          <a:xfrm>
            <a:off x="9112151" y="149813"/>
            <a:ext cx="3079850" cy="336324"/>
            <a:chOff x="8461793" y="155601"/>
            <a:chExt cx="3687147" cy="402641"/>
          </a:xfrm>
        </p:grpSpPr>
        <p:grpSp>
          <p:nvGrpSpPr>
            <p:cNvPr id="8" name="组合 7">
              <a:extLst>
                <a:ext uri="{FF2B5EF4-FFF2-40B4-BE49-F238E27FC236}">
                  <a16:creationId xmlns:a16="http://schemas.microsoft.com/office/drawing/2014/main" id="{D36493B5-1754-4998-B111-F69E12711F29}"/>
                </a:ext>
              </a:extLst>
            </p:cNvPr>
            <p:cNvGrpSpPr/>
            <p:nvPr userDrawn="1"/>
          </p:nvGrpSpPr>
          <p:grpSpPr>
            <a:xfrm>
              <a:off x="10416175" y="155601"/>
              <a:ext cx="1732765" cy="380364"/>
              <a:chOff x="10416175" y="155601"/>
              <a:chExt cx="1732765" cy="380364"/>
            </a:xfrm>
          </p:grpSpPr>
          <p:grpSp>
            <p:nvGrpSpPr>
              <p:cNvPr id="10" name="组合 9">
                <a:extLst>
                  <a:ext uri="{FF2B5EF4-FFF2-40B4-BE49-F238E27FC236}">
                    <a16:creationId xmlns:a16="http://schemas.microsoft.com/office/drawing/2014/main" id="{66E15F9D-1103-4ECD-9C38-06C493F0D86F}"/>
                  </a:ext>
                </a:extLst>
              </p:cNvPr>
              <p:cNvGrpSpPr/>
              <p:nvPr userDrawn="1"/>
            </p:nvGrpSpPr>
            <p:grpSpPr>
              <a:xfrm>
                <a:off x="10501419" y="313894"/>
                <a:ext cx="95342" cy="95342"/>
                <a:chOff x="10825120" y="313894"/>
                <a:chExt cx="95342" cy="95342"/>
              </a:xfrm>
            </p:grpSpPr>
            <p:cxnSp>
              <p:nvCxnSpPr>
                <p:cNvPr id="12" name="直线连接符 38">
                  <a:extLst>
                    <a:ext uri="{FF2B5EF4-FFF2-40B4-BE49-F238E27FC236}">
                      <a16:creationId xmlns:a16="http://schemas.microsoft.com/office/drawing/2014/main" id="{A7AA7D7F-5685-426C-AF8C-BB6B7B182D89}"/>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3" name="直线连接符 39">
                  <a:extLst>
                    <a:ext uri="{FF2B5EF4-FFF2-40B4-BE49-F238E27FC236}">
                      <a16:creationId xmlns:a16="http://schemas.microsoft.com/office/drawing/2014/main" id="{2E37FE4C-E3FD-4313-9F92-70AFA57B871B}"/>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1" name="图片 10">
                <a:extLst>
                  <a:ext uri="{FF2B5EF4-FFF2-40B4-BE49-F238E27FC236}">
                    <a16:creationId xmlns:a16="http://schemas.microsoft.com/office/drawing/2014/main" id="{DF7FF8BB-2344-42B5-A753-08F6ADAABF8E}"/>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9" name="图片 8" descr="文本&#10;&#10;中度可信度描述已自动生成">
              <a:extLst>
                <a:ext uri="{FF2B5EF4-FFF2-40B4-BE49-F238E27FC236}">
                  <a16:creationId xmlns:a16="http://schemas.microsoft.com/office/drawing/2014/main" id="{8AFE3D65-3E2B-49AD-AE88-D6BB38312AF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3572453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rt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02</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2521" y="1051172"/>
            <a:ext cx="5759205" cy="5019587"/>
            <a:chOff x="2851395" y="919800"/>
            <a:chExt cx="5759205" cy="5019587"/>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1395" y="919800"/>
              <a:ext cx="5013495" cy="5019587"/>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12" name="组合 11">
            <a:extLst>
              <a:ext uri="{FF2B5EF4-FFF2-40B4-BE49-F238E27FC236}">
                <a16:creationId xmlns:a16="http://schemas.microsoft.com/office/drawing/2014/main" id="{E075CA5F-1A38-4AE9-AD6C-BD8F3EAC51B8}"/>
              </a:ext>
            </a:extLst>
          </p:cNvPr>
          <p:cNvGrpSpPr/>
          <p:nvPr userDrawn="1"/>
        </p:nvGrpSpPr>
        <p:grpSpPr>
          <a:xfrm>
            <a:off x="9112151" y="149813"/>
            <a:ext cx="3079850" cy="336324"/>
            <a:chOff x="8461793" y="155601"/>
            <a:chExt cx="3687147" cy="402641"/>
          </a:xfrm>
        </p:grpSpPr>
        <p:grpSp>
          <p:nvGrpSpPr>
            <p:cNvPr id="13" name="组合 12">
              <a:extLst>
                <a:ext uri="{FF2B5EF4-FFF2-40B4-BE49-F238E27FC236}">
                  <a16:creationId xmlns:a16="http://schemas.microsoft.com/office/drawing/2014/main" id="{F2C5193E-63D0-4591-BC93-646B1B01AE2B}"/>
                </a:ext>
              </a:extLst>
            </p:cNvPr>
            <p:cNvGrpSpPr/>
            <p:nvPr userDrawn="1"/>
          </p:nvGrpSpPr>
          <p:grpSpPr>
            <a:xfrm>
              <a:off x="10416175" y="155601"/>
              <a:ext cx="1732765" cy="380364"/>
              <a:chOff x="10416175" y="155601"/>
              <a:chExt cx="1732765" cy="380364"/>
            </a:xfrm>
          </p:grpSpPr>
          <p:grpSp>
            <p:nvGrpSpPr>
              <p:cNvPr id="16" name="组合 15">
                <a:extLst>
                  <a:ext uri="{FF2B5EF4-FFF2-40B4-BE49-F238E27FC236}">
                    <a16:creationId xmlns:a16="http://schemas.microsoft.com/office/drawing/2014/main" id="{3BDCE682-CCCE-47A8-B4DF-D7ECCBEA96A3}"/>
                  </a:ext>
                </a:extLst>
              </p:cNvPr>
              <p:cNvGrpSpPr/>
              <p:nvPr userDrawn="1"/>
            </p:nvGrpSpPr>
            <p:grpSpPr>
              <a:xfrm>
                <a:off x="10501419" y="313894"/>
                <a:ext cx="95342" cy="95342"/>
                <a:chOff x="10825120" y="313894"/>
                <a:chExt cx="95342" cy="95342"/>
              </a:xfrm>
            </p:grpSpPr>
            <p:cxnSp>
              <p:nvCxnSpPr>
                <p:cNvPr id="18" name="直线连接符 38">
                  <a:extLst>
                    <a:ext uri="{FF2B5EF4-FFF2-40B4-BE49-F238E27FC236}">
                      <a16:creationId xmlns:a16="http://schemas.microsoft.com/office/drawing/2014/main" id="{A6D45A41-5455-40CE-9278-5BB53C5439BA}"/>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符 39">
                  <a:extLst>
                    <a:ext uri="{FF2B5EF4-FFF2-40B4-BE49-F238E27FC236}">
                      <a16:creationId xmlns:a16="http://schemas.microsoft.com/office/drawing/2014/main" id="{A4B46413-6BDE-40F6-AD52-6C0B1AE74F0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17" name="图片 16">
                <a:extLst>
                  <a:ext uri="{FF2B5EF4-FFF2-40B4-BE49-F238E27FC236}">
                    <a16:creationId xmlns:a16="http://schemas.microsoft.com/office/drawing/2014/main" id="{E671D98E-0F3F-41CB-B5C2-58ABBB9B653C}"/>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14" name="图片 13" descr="文本&#10;&#10;中度可信度描述已自动生成">
              <a:extLst>
                <a:ext uri="{FF2B5EF4-FFF2-40B4-BE49-F238E27FC236}">
                  <a16:creationId xmlns:a16="http://schemas.microsoft.com/office/drawing/2014/main" id="{FB4FAA60-9A37-496F-A968-2357FA4AC7F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1369766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rt 3">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grpSp>
        <p:nvGrpSpPr>
          <p:cNvPr id="6" name="组合 5">
            <a:extLst>
              <a:ext uri="{FF2B5EF4-FFF2-40B4-BE49-F238E27FC236}">
                <a16:creationId xmlns:a16="http://schemas.microsoft.com/office/drawing/2014/main" id="{D431516A-0EEE-4820-BD57-1243A8014BA9}"/>
              </a:ext>
            </a:extLst>
          </p:cNvPr>
          <p:cNvGrpSpPr/>
          <p:nvPr userDrawn="1"/>
        </p:nvGrpSpPr>
        <p:grpSpPr>
          <a:xfrm>
            <a:off x="1221977" y="316072"/>
            <a:ext cx="2023048" cy="1800000"/>
            <a:chOff x="1133076" y="316072"/>
            <a:chExt cx="2023048" cy="1800000"/>
          </a:xfrm>
        </p:grpSpPr>
        <p:sp>
          <p:nvSpPr>
            <p:cNvPr id="7" name="文本框 6">
              <a:extLst>
                <a:ext uri="{FF2B5EF4-FFF2-40B4-BE49-F238E27FC236}">
                  <a16:creationId xmlns:a16="http://schemas.microsoft.com/office/drawing/2014/main" id="{D55BB6AE-8DA0-4FC6-9534-A0F332535C1E}"/>
                </a:ext>
              </a:extLst>
            </p:cNvPr>
            <p:cNvSpPr txBox="1"/>
            <p:nvPr/>
          </p:nvSpPr>
          <p:spPr>
            <a:xfrm>
              <a:off x="1133076" y="615907"/>
              <a:ext cx="20230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0" i="0" u="none" strike="noStrike" kern="0" cap="none" spc="0" normalizeH="0" baseline="0" noProof="0" dirty="0">
                  <a:ln>
                    <a:solidFill>
                      <a:srgbClr val="000000"/>
                    </a:solidFill>
                  </a:ln>
                  <a:solidFill>
                    <a:srgbClr val="000000"/>
                  </a:solidFill>
                  <a:effectLst/>
                  <a:uLnTx/>
                  <a:uFillTx/>
                  <a:latin typeface="+mn-ea"/>
                  <a:ea typeface="+mn-ea"/>
                </a:rPr>
                <a:t>03</a:t>
              </a:r>
            </a:p>
          </p:txBody>
        </p:sp>
        <p:sp>
          <p:nvSpPr>
            <p:cNvPr id="8" name="椭圆 7">
              <a:extLst>
                <a:ext uri="{FF2B5EF4-FFF2-40B4-BE49-F238E27FC236}">
                  <a16:creationId xmlns:a16="http://schemas.microsoft.com/office/drawing/2014/main" id="{46038BEC-5502-452F-8681-9670427BCF28}"/>
                </a:ext>
              </a:extLst>
            </p:cNvPr>
            <p:cNvSpPr/>
            <p:nvPr/>
          </p:nvSpPr>
          <p:spPr>
            <a:xfrm>
              <a:off x="1244600"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2521" y="1051172"/>
            <a:ext cx="5759205" cy="5019586"/>
            <a:chOff x="2851395" y="919800"/>
            <a:chExt cx="5759205" cy="5019586"/>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1395" y="919800"/>
              <a:ext cx="5013495" cy="5019586"/>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20" name="组合 19">
            <a:extLst>
              <a:ext uri="{FF2B5EF4-FFF2-40B4-BE49-F238E27FC236}">
                <a16:creationId xmlns:a16="http://schemas.microsoft.com/office/drawing/2014/main" id="{555CB42C-6EAD-4EA6-A22D-CDBABC9B6F27}"/>
              </a:ext>
            </a:extLst>
          </p:cNvPr>
          <p:cNvGrpSpPr/>
          <p:nvPr userDrawn="1"/>
        </p:nvGrpSpPr>
        <p:grpSpPr>
          <a:xfrm>
            <a:off x="9112151" y="149813"/>
            <a:ext cx="3079850" cy="336324"/>
            <a:chOff x="8461793" y="155601"/>
            <a:chExt cx="3687147" cy="402641"/>
          </a:xfrm>
        </p:grpSpPr>
        <p:grpSp>
          <p:nvGrpSpPr>
            <p:cNvPr id="21" name="组合 20">
              <a:extLst>
                <a:ext uri="{FF2B5EF4-FFF2-40B4-BE49-F238E27FC236}">
                  <a16:creationId xmlns:a16="http://schemas.microsoft.com/office/drawing/2014/main" id="{62167DE9-5CE0-4CC0-9681-F90DDC232E69}"/>
                </a:ext>
              </a:extLst>
            </p:cNvPr>
            <p:cNvGrpSpPr/>
            <p:nvPr userDrawn="1"/>
          </p:nvGrpSpPr>
          <p:grpSpPr>
            <a:xfrm>
              <a:off x="10416175" y="155601"/>
              <a:ext cx="1732765" cy="380364"/>
              <a:chOff x="10416175" y="155601"/>
              <a:chExt cx="1732765" cy="380364"/>
            </a:xfrm>
          </p:grpSpPr>
          <p:grpSp>
            <p:nvGrpSpPr>
              <p:cNvPr id="23" name="组合 22">
                <a:extLst>
                  <a:ext uri="{FF2B5EF4-FFF2-40B4-BE49-F238E27FC236}">
                    <a16:creationId xmlns:a16="http://schemas.microsoft.com/office/drawing/2014/main" id="{A51A50C2-20CE-44C1-A73F-E33A776300D1}"/>
                  </a:ext>
                </a:extLst>
              </p:cNvPr>
              <p:cNvGrpSpPr/>
              <p:nvPr userDrawn="1"/>
            </p:nvGrpSpPr>
            <p:grpSpPr>
              <a:xfrm>
                <a:off x="10501419" y="313894"/>
                <a:ext cx="95342" cy="95342"/>
                <a:chOff x="10825120" y="313894"/>
                <a:chExt cx="95342" cy="95342"/>
              </a:xfrm>
            </p:grpSpPr>
            <p:cxnSp>
              <p:nvCxnSpPr>
                <p:cNvPr id="25" name="直线连接符 38">
                  <a:extLst>
                    <a:ext uri="{FF2B5EF4-FFF2-40B4-BE49-F238E27FC236}">
                      <a16:creationId xmlns:a16="http://schemas.microsoft.com/office/drawing/2014/main" id="{BB14D713-2C4A-4D4D-8F12-87EFFF61F37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6" name="直线连接符 39">
                  <a:extLst>
                    <a:ext uri="{FF2B5EF4-FFF2-40B4-BE49-F238E27FC236}">
                      <a16:creationId xmlns:a16="http://schemas.microsoft.com/office/drawing/2014/main" id="{5DEC0864-5872-4C6A-856A-58A88946CCE2}"/>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4" name="图片 23">
                <a:extLst>
                  <a:ext uri="{FF2B5EF4-FFF2-40B4-BE49-F238E27FC236}">
                    <a16:creationId xmlns:a16="http://schemas.microsoft.com/office/drawing/2014/main" id="{81C2898D-5817-4C85-8372-EB5B6F2690C3}"/>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2" name="图片 21" descr="文本&#10;&#10;中度可信度描述已自动生成">
              <a:extLst>
                <a:ext uri="{FF2B5EF4-FFF2-40B4-BE49-F238E27FC236}">
                  <a16:creationId xmlns:a16="http://schemas.microsoft.com/office/drawing/2014/main" id="{5D472BEB-916C-4D89-A535-2E2CCCB5EE8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634874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Part 3">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6D33B49-8D69-4269-9D12-92A12A1B6472}"/>
              </a:ext>
            </a:extLst>
          </p:cNvPr>
          <p:cNvSpPr/>
          <p:nvPr userDrawn="1"/>
        </p:nvSpPr>
        <p:spPr>
          <a:xfrm>
            <a:off x="0" y="0"/>
            <a:ext cx="12192000" cy="6858000"/>
          </a:xfrm>
          <a:prstGeom prst="rect">
            <a:avLst/>
          </a:prstGeom>
          <a:solidFill>
            <a:srgbClr val="DED5C9"/>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4" name="矩形 3">
            <a:extLst>
              <a:ext uri="{FF2B5EF4-FFF2-40B4-BE49-F238E27FC236}">
                <a16:creationId xmlns:a16="http://schemas.microsoft.com/office/drawing/2014/main" id="{D9CA8363-A2FE-4CE1-A232-B254E3986C77}"/>
              </a:ext>
            </a:extLst>
          </p:cNvPr>
          <p:cNvSpPr/>
          <p:nvPr userDrawn="1"/>
        </p:nvSpPr>
        <p:spPr>
          <a:xfrm>
            <a:off x="2" y="0"/>
            <a:ext cx="1003300" cy="6858000"/>
          </a:xfrm>
          <a:prstGeom prst="rect">
            <a:avLst/>
          </a:prstGeom>
          <a:solidFill>
            <a:srgbClr val="726250">
              <a:lumMod val="60000"/>
              <a:lumOff val="40000"/>
            </a:srgbClr>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sp>
        <p:nvSpPr>
          <p:cNvPr id="5" name="文本框 4">
            <a:extLst>
              <a:ext uri="{FF2B5EF4-FFF2-40B4-BE49-F238E27FC236}">
                <a16:creationId xmlns:a16="http://schemas.microsoft.com/office/drawing/2014/main" id="{29D1A950-BEEE-460A-B35A-EA7438BB0B72}"/>
              </a:ext>
            </a:extLst>
          </p:cNvPr>
          <p:cNvSpPr txBox="1"/>
          <p:nvPr userDrawn="1"/>
        </p:nvSpPr>
        <p:spPr>
          <a:xfrm>
            <a:off x="222904" y="316072"/>
            <a:ext cx="615553" cy="4725827"/>
          </a:xfrm>
          <a:prstGeom prst="rect">
            <a:avLst/>
          </a:prstGeom>
          <a:noFill/>
        </p:spPr>
        <p:txBody>
          <a:bodyPr vert="eaVert" wrap="square" rtlCol="0">
            <a:spAutoFit/>
          </a:bodyPr>
          <a:lstStyle/>
          <a:p>
            <a:r>
              <a:rPr lang="en-US" sz="2800" dirty="0">
                <a:solidFill>
                  <a:srgbClr val="000000"/>
                </a:solidFill>
                <a:latin typeface="+mn-ea"/>
                <a:ea typeface="+mn-ea"/>
              </a:rPr>
              <a:t>CHAPTER		</a:t>
            </a:r>
          </a:p>
        </p:txBody>
      </p:sp>
      <p:sp>
        <p:nvSpPr>
          <p:cNvPr id="8" name="椭圆 7">
            <a:extLst>
              <a:ext uri="{FF2B5EF4-FFF2-40B4-BE49-F238E27FC236}">
                <a16:creationId xmlns:a16="http://schemas.microsoft.com/office/drawing/2014/main" id="{46038BEC-5502-452F-8681-9670427BCF28}"/>
              </a:ext>
            </a:extLst>
          </p:cNvPr>
          <p:cNvSpPr/>
          <p:nvPr/>
        </p:nvSpPr>
        <p:spPr>
          <a:xfrm>
            <a:off x="1411542" y="316072"/>
            <a:ext cx="1800000" cy="1800000"/>
          </a:xfrm>
          <a:prstGeom prst="ellipse">
            <a:avLst/>
          </a:prstGeom>
          <a:noFill/>
          <a:ln w="12700" cap="flat" cmpd="sng" algn="ctr">
            <a:solidFill>
              <a:srgbClr val="000000"/>
            </a:solid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mn-ea"/>
              <a:ea typeface="+mn-ea"/>
              <a:cs typeface="+mn-cs"/>
            </a:endParaRPr>
          </a:p>
        </p:txBody>
      </p:sp>
      <p:grpSp>
        <p:nvGrpSpPr>
          <p:cNvPr id="9" name="组合 8">
            <a:extLst>
              <a:ext uri="{FF2B5EF4-FFF2-40B4-BE49-F238E27FC236}">
                <a16:creationId xmlns:a16="http://schemas.microsoft.com/office/drawing/2014/main" id="{47AD5CB4-88AA-4E24-AA32-21BB26BE6E72}"/>
              </a:ext>
            </a:extLst>
          </p:cNvPr>
          <p:cNvGrpSpPr/>
          <p:nvPr userDrawn="1"/>
        </p:nvGrpSpPr>
        <p:grpSpPr>
          <a:xfrm>
            <a:off x="5736150" y="1051172"/>
            <a:ext cx="5755576" cy="5019586"/>
            <a:chOff x="2855024" y="919800"/>
            <a:chExt cx="5755576" cy="5019586"/>
          </a:xfrm>
        </p:grpSpPr>
        <p:sp>
          <p:nvSpPr>
            <p:cNvPr id="10" name="椭圆 9">
              <a:extLst>
                <a:ext uri="{FF2B5EF4-FFF2-40B4-BE49-F238E27FC236}">
                  <a16:creationId xmlns:a16="http://schemas.microsoft.com/office/drawing/2014/main" id="{F8580FA4-9140-4F46-BDFA-38D10F68541C}"/>
                </a:ext>
              </a:extLst>
            </p:cNvPr>
            <p:cNvSpPr/>
            <p:nvPr/>
          </p:nvSpPr>
          <p:spPr>
            <a:xfrm>
              <a:off x="3592200" y="919800"/>
              <a:ext cx="5018400" cy="5018400"/>
            </a:xfrm>
            <a:prstGeom prst="ellipse">
              <a:avLst/>
            </a:prstGeom>
            <a:solidFill>
              <a:srgbClr val="F0ECE2"/>
            </a:solidFill>
            <a:ln w="12700" cap="flat" cmpd="sng" algn="ctr">
              <a:noFill/>
              <a:prstDash val="solid"/>
              <a:miter lim="800000"/>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pic>
          <p:nvPicPr>
            <p:cNvPr id="11" name="图片 10">
              <a:extLst>
                <a:ext uri="{FF2B5EF4-FFF2-40B4-BE49-F238E27FC236}">
                  <a16:creationId xmlns:a16="http://schemas.microsoft.com/office/drawing/2014/main" id="{8C6878BA-F6B7-4385-BEB5-E4D8004EF67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55024" y="919800"/>
              <a:ext cx="5006236" cy="5019586"/>
            </a:xfrm>
            <a:prstGeom prst="ellipse">
              <a:avLst/>
            </a:prstGeom>
            <a:ln>
              <a:noFill/>
            </a:ln>
          </p:spPr>
        </p:pic>
      </p:grpSp>
      <p:sp>
        <p:nvSpPr>
          <p:cNvPr id="15" name="文本占位符 14">
            <a:extLst>
              <a:ext uri="{FF2B5EF4-FFF2-40B4-BE49-F238E27FC236}">
                <a16:creationId xmlns:a16="http://schemas.microsoft.com/office/drawing/2014/main" id="{AECB91CB-CC0C-4049-A18E-A256A1F2108D}"/>
              </a:ext>
            </a:extLst>
          </p:cNvPr>
          <p:cNvSpPr>
            <a:spLocks noGrp="1"/>
          </p:cNvSpPr>
          <p:nvPr userDrawn="1">
            <p:ph type="body" sz="quarter" idx="10"/>
          </p:nvPr>
        </p:nvSpPr>
        <p:spPr>
          <a:xfrm>
            <a:off x="1221977" y="3052763"/>
            <a:ext cx="3653310" cy="752475"/>
          </a:xfrm>
          <a:prstGeom prst="rect">
            <a:avLst/>
          </a:prstGeom>
        </p:spPr>
        <p:txBody>
          <a:bodyPr anchor="ctr"/>
          <a:lstStyle>
            <a:lvl1pPr marL="0" indent="0">
              <a:buNone/>
              <a:defRPr sz="4800">
                <a:latin typeface="+mn-ea"/>
                <a:ea typeface="+mn-ea"/>
              </a:defRPr>
            </a:lvl1pPr>
          </a:lstStyle>
          <a:p>
            <a:pPr lvl="0"/>
            <a:endParaRPr lang="zh-CN" altLang="en-US" dirty="0"/>
          </a:p>
        </p:txBody>
      </p:sp>
      <p:grpSp>
        <p:nvGrpSpPr>
          <p:cNvPr id="20" name="组合 19">
            <a:extLst>
              <a:ext uri="{FF2B5EF4-FFF2-40B4-BE49-F238E27FC236}">
                <a16:creationId xmlns:a16="http://schemas.microsoft.com/office/drawing/2014/main" id="{555CB42C-6EAD-4EA6-A22D-CDBABC9B6F27}"/>
              </a:ext>
            </a:extLst>
          </p:cNvPr>
          <p:cNvGrpSpPr/>
          <p:nvPr userDrawn="1"/>
        </p:nvGrpSpPr>
        <p:grpSpPr>
          <a:xfrm>
            <a:off x="9112151" y="149813"/>
            <a:ext cx="3079850" cy="336324"/>
            <a:chOff x="8461793" y="155601"/>
            <a:chExt cx="3687147" cy="402641"/>
          </a:xfrm>
        </p:grpSpPr>
        <p:grpSp>
          <p:nvGrpSpPr>
            <p:cNvPr id="21" name="组合 20">
              <a:extLst>
                <a:ext uri="{FF2B5EF4-FFF2-40B4-BE49-F238E27FC236}">
                  <a16:creationId xmlns:a16="http://schemas.microsoft.com/office/drawing/2014/main" id="{62167DE9-5CE0-4CC0-9681-F90DDC232E69}"/>
                </a:ext>
              </a:extLst>
            </p:cNvPr>
            <p:cNvGrpSpPr/>
            <p:nvPr userDrawn="1"/>
          </p:nvGrpSpPr>
          <p:grpSpPr>
            <a:xfrm>
              <a:off x="10416175" y="155601"/>
              <a:ext cx="1732765" cy="380364"/>
              <a:chOff x="10416175" y="155601"/>
              <a:chExt cx="1732765" cy="380364"/>
            </a:xfrm>
          </p:grpSpPr>
          <p:grpSp>
            <p:nvGrpSpPr>
              <p:cNvPr id="23" name="组合 22">
                <a:extLst>
                  <a:ext uri="{FF2B5EF4-FFF2-40B4-BE49-F238E27FC236}">
                    <a16:creationId xmlns:a16="http://schemas.microsoft.com/office/drawing/2014/main" id="{A51A50C2-20CE-44C1-A73F-E33A776300D1}"/>
                  </a:ext>
                </a:extLst>
              </p:cNvPr>
              <p:cNvGrpSpPr/>
              <p:nvPr userDrawn="1"/>
            </p:nvGrpSpPr>
            <p:grpSpPr>
              <a:xfrm>
                <a:off x="10501419" y="313894"/>
                <a:ext cx="95342" cy="95342"/>
                <a:chOff x="10825120" y="313894"/>
                <a:chExt cx="95342" cy="95342"/>
              </a:xfrm>
            </p:grpSpPr>
            <p:cxnSp>
              <p:nvCxnSpPr>
                <p:cNvPr id="25" name="直线连接符 38">
                  <a:extLst>
                    <a:ext uri="{FF2B5EF4-FFF2-40B4-BE49-F238E27FC236}">
                      <a16:creationId xmlns:a16="http://schemas.microsoft.com/office/drawing/2014/main" id="{BB14D713-2C4A-4D4D-8F12-87EFFF61F37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6" name="直线连接符 39">
                  <a:extLst>
                    <a:ext uri="{FF2B5EF4-FFF2-40B4-BE49-F238E27FC236}">
                      <a16:creationId xmlns:a16="http://schemas.microsoft.com/office/drawing/2014/main" id="{5DEC0864-5872-4C6A-856A-58A88946CCE2}"/>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4" name="图片 23">
                <a:extLst>
                  <a:ext uri="{FF2B5EF4-FFF2-40B4-BE49-F238E27FC236}">
                    <a16:creationId xmlns:a16="http://schemas.microsoft.com/office/drawing/2014/main" id="{81C2898D-5817-4C85-8372-EB5B6F2690C3}"/>
                  </a:ext>
                </a:extLst>
              </p:cNvPr>
              <p:cNvPicPr>
                <a:picLocks noChangeAspect="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2" name="图片 21" descr="文本&#10;&#10;中度可信度描述已自动生成">
              <a:extLst>
                <a:ext uri="{FF2B5EF4-FFF2-40B4-BE49-F238E27FC236}">
                  <a16:creationId xmlns:a16="http://schemas.microsoft.com/office/drawing/2014/main" id="{5D472BEB-916C-4D89-A535-2E2CCCB5EE8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
        <p:nvSpPr>
          <p:cNvPr id="12" name="文本占位符 11">
            <a:extLst>
              <a:ext uri="{FF2B5EF4-FFF2-40B4-BE49-F238E27FC236}">
                <a16:creationId xmlns:a16="http://schemas.microsoft.com/office/drawing/2014/main" id="{EC8A950E-9321-465C-86AD-CAF1280A2820}"/>
              </a:ext>
            </a:extLst>
          </p:cNvPr>
          <p:cNvSpPr>
            <a:spLocks noGrp="1"/>
          </p:cNvSpPr>
          <p:nvPr>
            <p:ph type="body" sz="quarter" idx="11" hasCustomPrompt="1"/>
          </p:nvPr>
        </p:nvSpPr>
        <p:spPr>
          <a:xfrm>
            <a:off x="1605757" y="758872"/>
            <a:ext cx="1411571" cy="914400"/>
          </a:xfrm>
          <a:prstGeom prst="rect">
            <a:avLst/>
          </a:prstGeom>
        </p:spPr>
        <p:txBody>
          <a:bodyPr anchor="ctr"/>
          <a:lstStyle>
            <a:lvl1pPr marL="0" indent="0" algn="ctr">
              <a:buNone/>
              <a:defRPr kumimoji="0" lang="zh-CN" altLang="en-US" sz="7200" b="0" i="0" u="none" strike="noStrike" kern="0" cap="none" spc="0" normalizeH="0" baseline="0" dirty="0">
                <a:ln>
                  <a:solidFill>
                    <a:srgbClr val="000000"/>
                  </a:solidFill>
                </a:ln>
                <a:solidFill>
                  <a:srgbClr val="000000"/>
                </a:solidFill>
                <a:effectLst/>
                <a:uLnTx/>
                <a:uFillTx/>
                <a:latin typeface="+mn-ea"/>
                <a:ea typeface="+mn-ea"/>
                <a:cs typeface="+mn-cs"/>
              </a:defRPr>
            </a:lvl1pPr>
            <a:lvl2pPr>
              <a:defRPr/>
            </a:lvl2pPr>
            <a:lvl3pPr>
              <a:defRPr/>
            </a:lvl3pPr>
            <a:lvl4pPr>
              <a:defRPr/>
            </a:lvl4pPr>
            <a:lvl5pPr>
              <a:defRPr/>
            </a:lvl5pPr>
          </a:lstStyle>
          <a:p>
            <a:pPr marL="228600" marR="0" lvl="0" indent="-228600" algn="ctr" defTabSz="914400" rtl="0" eaLnBrk="1" fontAlgn="auto" latinLnBrk="0" hangingPunct="1">
              <a:lnSpc>
                <a:spcPct val="100000"/>
              </a:lnSpc>
              <a:spcBef>
                <a:spcPts val="0"/>
              </a:spcBef>
              <a:spcAft>
                <a:spcPts val="0"/>
              </a:spcAft>
              <a:buClrTx/>
              <a:buSzTx/>
              <a:tabLst/>
              <a:defRPr/>
            </a:pPr>
            <a:r>
              <a:rPr lang="en-US" altLang="zh-CN" dirty="0"/>
              <a:t>04</a:t>
            </a:r>
            <a:endParaRPr lang="zh-CN" altLang="en-US" dirty="0"/>
          </a:p>
        </p:txBody>
      </p:sp>
    </p:spTree>
    <p:extLst>
      <p:ext uri="{BB962C8B-B14F-4D97-AF65-F5344CB8AC3E}">
        <p14:creationId xmlns:p14="http://schemas.microsoft.com/office/powerpoint/2010/main" val="1132765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小结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72EF2C7-3A2C-471D-B2A2-EB4EA5B6F2D8}"/>
              </a:ext>
            </a:extLst>
          </p:cNvPr>
          <p:cNvSpPr/>
          <p:nvPr userDrawn="1"/>
        </p:nvSpPr>
        <p:spPr>
          <a:xfrm>
            <a:off x="192912" y="1261641"/>
            <a:ext cx="11806177" cy="5396696"/>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2A74A5A3-E989-4C2B-8C66-2C58720A8153}"/>
              </a:ext>
            </a:extLst>
          </p:cNvPr>
          <p:cNvSpPr txBox="1"/>
          <p:nvPr userDrawn="1"/>
        </p:nvSpPr>
        <p:spPr>
          <a:xfrm>
            <a:off x="192912" y="423787"/>
            <a:ext cx="4051139"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mn-ea"/>
                <a:ea typeface="+mn-ea"/>
              </a:rPr>
              <a:t>Summary</a:t>
            </a:r>
            <a:endParaRPr lang="zh-CN" altLang="en-US" sz="3200" b="1" dirty="0">
              <a:solidFill>
                <a:schemeClr val="bg1"/>
              </a:solidFill>
              <a:effectLst>
                <a:outerShdw blurRad="38100" dist="38100" dir="2700000" algn="tl">
                  <a:srgbClr val="000000">
                    <a:alpha val="43137"/>
                  </a:srgbClr>
                </a:outerShdw>
              </a:effectLst>
              <a:latin typeface="+mn-ea"/>
              <a:ea typeface="+mn-ea"/>
            </a:endParaRPr>
          </a:p>
        </p:txBody>
      </p:sp>
      <p:grpSp>
        <p:nvGrpSpPr>
          <p:cNvPr id="11" name="组合 10">
            <a:extLst>
              <a:ext uri="{FF2B5EF4-FFF2-40B4-BE49-F238E27FC236}">
                <a16:creationId xmlns:a16="http://schemas.microsoft.com/office/drawing/2014/main" id="{9936DB56-CA09-4C72-8473-009359B1F3D4}"/>
              </a:ext>
            </a:extLst>
          </p:cNvPr>
          <p:cNvGrpSpPr/>
          <p:nvPr userDrawn="1"/>
        </p:nvGrpSpPr>
        <p:grpSpPr>
          <a:xfrm>
            <a:off x="8032079" y="261318"/>
            <a:ext cx="3967009" cy="465499"/>
            <a:chOff x="8032079" y="215018"/>
            <a:chExt cx="3967009" cy="465499"/>
          </a:xfrm>
        </p:grpSpPr>
        <p:grpSp>
          <p:nvGrpSpPr>
            <p:cNvPr id="5" name="组合 4">
              <a:extLst>
                <a:ext uri="{FF2B5EF4-FFF2-40B4-BE49-F238E27FC236}">
                  <a16:creationId xmlns:a16="http://schemas.microsoft.com/office/drawing/2014/main" id="{7CAEE226-7176-4E20-82BD-F93B65256201}"/>
                </a:ext>
              </a:extLst>
            </p:cNvPr>
            <p:cNvGrpSpPr>
              <a:grpSpLocks noChangeAspect="1"/>
            </p:cNvGrpSpPr>
            <p:nvPr userDrawn="1"/>
          </p:nvGrpSpPr>
          <p:grpSpPr>
            <a:xfrm>
              <a:off x="10311073" y="215018"/>
              <a:ext cx="1688015" cy="396000"/>
              <a:chOff x="2479758" y="4621554"/>
              <a:chExt cx="1841471" cy="432000"/>
            </a:xfrm>
          </p:grpSpPr>
          <p:grpSp>
            <p:nvGrpSpPr>
              <p:cNvPr id="6" name="组合 5">
                <a:extLst>
                  <a:ext uri="{FF2B5EF4-FFF2-40B4-BE49-F238E27FC236}">
                    <a16:creationId xmlns:a16="http://schemas.microsoft.com/office/drawing/2014/main" id="{C452A4FD-A537-401F-871A-60DAEE9ED87F}"/>
                  </a:ext>
                </a:extLst>
              </p:cNvPr>
              <p:cNvGrpSpPr/>
              <p:nvPr/>
            </p:nvGrpSpPr>
            <p:grpSpPr>
              <a:xfrm>
                <a:off x="2479758" y="4765554"/>
                <a:ext cx="144000" cy="144000"/>
                <a:chOff x="2009812" y="5454318"/>
                <a:chExt cx="144000" cy="144000"/>
              </a:xfrm>
            </p:grpSpPr>
            <p:cxnSp>
              <p:nvCxnSpPr>
                <p:cNvPr id="8" name="直线连接符 38">
                  <a:extLst>
                    <a:ext uri="{FF2B5EF4-FFF2-40B4-BE49-F238E27FC236}">
                      <a16:creationId xmlns:a16="http://schemas.microsoft.com/office/drawing/2014/main" id="{D6E1A8C2-1108-4341-9D05-FC75273C3B5E}"/>
                    </a:ext>
                  </a:extLst>
                </p:cNvPr>
                <p:cNvCxnSpPr/>
                <p:nvPr/>
              </p:nvCxnSpPr>
              <p:spPr>
                <a:xfrm>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线连接符 39">
                  <a:extLst>
                    <a:ext uri="{FF2B5EF4-FFF2-40B4-BE49-F238E27FC236}">
                      <a16:creationId xmlns:a16="http://schemas.microsoft.com/office/drawing/2014/main" id="{25DD16B0-78AF-4900-9295-4A156CEF10EC}"/>
                    </a:ext>
                  </a:extLst>
                </p:cNvPr>
                <p:cNvCxnSpPr/>
                <p:nvPr/>
              </p:nvCxnSpPr>
              <p:spPr>
                <a:xfrm flipH="1">
                  <a:off x="2009812" y="5454318"/>
                  <a:ext cx="144000" cy="14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7" name="Picture 4" descr="https://img1.baidu.com/it/u=545087153,1257995337&amp;fm=253&amp;fmt=auto&amp;app=138&amp;f=JPEG?w=2048&amp;h=500">
                <a:extLst>
                  <a:ext uri="{FF2B5EF4-FFF2-40B4-BE49-F238E27FC236}">
                    <a16:creationId xmlns:a16="http://schemas.microsoft.com/office/drawing/2014/main" id="{D9E5AF17-4967-48B6-886C-2847F715EEE2}"/>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8799" y1="31200" x2="19189" y2="44400"/>
                            <a14:foregroundMark x1="17578" y1="64000" x2="18408" y2="69000"/>
                            <a14:foregroundMark x1="25977" y1="57400" x2="29590" y2="67200"/>
                            <a14:foregroundMark x1="35205" y1="54200" x2="38037" y2="59000"/>
                            <a14:foregroundMark x1="43213" y1="60800" x2="45215" y2="62400"/>
                            <a14:foregroundMark x1="57666" y1="52600" x2="59229" y2="55800"/>
                            <a14:foregroundMark x1="68848" y1="50800" x2="70459" y2="52600"/>
                            <a14:foregroundMark x1="76855" y1="55800" x2="78857" y2="57400"/>
                            <a14:foregroundMark x1="85303" y1="54200" x2="86084" y2="54200"/>
                          </a14:backgroundRemoval>
                        </a14:imgEffect>
                      </a14:imgLayer>
                    </a14:imgProps>
                  </a:ext>
                  <a:ext uri="{28A0092B-C50C-407E-A947-70E740481C1C}">
                    <a14:useLocalDpi xmlns:a14="http://schemas.microsoft.com/office/drawing/2010/main" val="0"/>
                  </a:ext>
                </a:extLst>
              </a:blip>
              <a:srcRect/>
              <a:stretch>
                <a:fillRect/>
              </a:stretch>
            </p:blipFill>
            <p:spPr bwMode="auto">
              <a:xfrm>
                <a:off x="2551758" y="4621554"/>
                <a:ext cx="1769471" cy="43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图片 9">
              <a:extLst>
                <a:ext uri="{FF2B5EF4-FFF2-40B4-BE49-F238E27FC236}">
                  <a16:creationId xmlns:a16="http://schemas.microsoft.com/office/drawing/2014/main" id="{34CABAE4-2335-4F2B-A6C2-0C1E06C749F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032079" y="320517"/>
              <a:ext cx="2208316" cy="360000"/>
            </a:xfrm>
            <a:prstGeom prst="rect">
              <a:avLst/>
            </a:prstGeom>
          </p:spPr>
        </p:pic>
      </p:grpSp>
    </p:spTree>
    <p:extLst>
      <p:ext uri="{BB962C8B-B14F-4D97-AF65-F5344CB8AC3E}">
        <p14:creationId xmlns:p14="http://schemas.microsoft.com/office/powerpoint/2010/main" val="4183061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4CEFBB9-D1DA-4BB2-B5DE-D259BB3F949D}"/>
              </a:ext>
            </a:extLst>
          </p:cNvPr>
          <p:cNvSpPr/>
          <p:nvPr userDrawn="1"/>
        </p:nvSpPr>
        <p:spPr>
          <a:xfrm>
            <a:off x="0" y="0"/>
            <a:ext cx="12192000" cy="6858000"/>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400" dirty="0">
              <a:solidFill>
                <a:schemeClr val="bg1"/>
              </a:solidFill>
            </a:endParaRPr>
          </a:p>
        </p:txBody>
      </p:sp>
      <p:grpSp>
        <p:nvGrpSpPr>
          <p:cNvPr id="4" name="组合 3">
            <a:extLst>
              <a:ext uri="{FF2B5EF4-FFF2-40B4-BE49-F238E27FC236}">
                <a16:creationId xmlns:a16="http://schemas.microsoft.com/office/drawing/2014/main" id="{03CDB7B3-5F60-400E-86AB-AEC50AD210AD}"/>
              </a:ext>
            </a:extLst>
          </p:cNvPr>
          <p:cNvGrpSpPr/>
          <p:nvPr userDrawn="1"/>
        </p:nvGrpSpPr>
        <p:grpSpPr>
          <a:xfrm>
            <a:off x="5375920" y="2921047"/>
            <a:ext cx="5712631" cy="1015906"/>
            <a:chOff x="4810605" y="2921131"/>
            <a:chExt cx="4230547" cy="752339"/>
          </a:xfrm>
        </p:grpSpPr>
        <p:pic>
          <p:nvPicPr>
            <p:cNvPr id="5" name="图片 4" descr="图标&#10;&#10;描述已自动生成">
              <a:extLst>
                <a:ext uri="{FF2B5EF4-FFF2-40B4-BE49-F238E27FC236}">
                  <a16:creationId xmlns:a16="http://schemas.microsoft.com/office/drawing/2014/main" id="{378E2D20-998D-4F44-9FBB-D5263D5C1F6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10605" y="2921131"/>
              <a:ext cx="2507797" cy="752339"/>
            </a:xfrm>
            <a:prstGeom prst="rect">
              <a:avLst/>
            </a:prstGeom>
          </p:spPr>
        </p:pic>
        <p:sp>
          <p:nvSpPr>
            <p:cNvPr id="6" name="矩形 5">
              <a:extLst>
                <a:ext uri="{FF2B5EF4-FFF2-40B4-BE49-F238E27FC236}">
                  <a16:creationId xmlns:a16="http://schemas.microsoft.com/office/drawing/2014/main" id="{33A51B62-5CF4-49C5-B813-D4F6AE897373}"/>
                </a:ext>
              </a:extLst>
            </p:cNvPr>
            <p:cNvSpPr/>
            <p:nvPr/>
          </p:nvSpPr>
          <p:spPr>
            <a:xfrm>
              <a:off x="7427627" y="3202836"/>
              <a:ext cx="1569610" cy="200575"/>
            </a:xfrm>
            <a:prstGeom prst="rect">
              <a:avLst/>
            </a:prstGeom>
          </p:spPr>
          <p:txBody>
            <a:bodyPr wrap="none">
              <a:spAutoFit/>
            </a:bodyPr>
            <a:lstStyle/>
            <a:p>
              <a:pPr lvl="0" algn="ctr"/>
              <a:r>
                <a:rPr lang="en" altLang="zh-CN" sz="1160" spc="0" dirty="0">
                  <a:solidFill>
                    <a:schemeClr val="bg1"/>
                  </a:solidFill>
                  <a:latin typeface="Microsoft YaHei" panose="020B0503020204020204" pitchFamily="34" charset="-122"/>
                  <a:ea typeface="Microsoft YaHei" panose="020B0503020204020204" pitchFamily="34" charset="-122"/>
                </a:rPr>
                <a:t>LeadtoInfinityandBeyond</a:t>
              </a:r>
              <a:r>
                <a:rPr lang="en-US" altLang="zh-CN" sz="1160" spc="0" dirty="0">
                  <a:solidFill>
                    <a:schemeClr val="bg1"/>
                  </a:solidFill>
                  <a:latin typeface="Microsoft YaHei" panose="020B0503020204020204" pitchFamily="34" charset="-122"/>
                  <a:ea typeface="Microsoft YaHei" panose="020B0503020204020204" pitchFamily="34" charset="-122"/>
                </a:rPr>
                <a:t>...</a:t>
              </a:r>
              <a:endParaRPr lang="en-US" altLang="zh-CN" sz="1160" spc="0" dirty="0">
                <a:solidFill>
                  <a:schemeClr val="bg1"/>
                </a:solidFill>
                <a:latin typeface="Microsoft YaHei" panose="020B0503020204020204" pitchFamily="34" charset="-122"/>
                <a:ea typeface="Microsoft YaHei" panose="020B0503020204020204" pitchFamily="34" charset="-122"/>
                <a:sym typeface="+mn-ea"/>
              </a:endParaRPr>
            </a:p>
          </p:txBody>
        </p:sp>
        <p:sp>
          <p:nvSpPr>
            <p:cNvPr id="7" name="矩形 6">
              <a:extLst>
                <a:ext uri="{FF2B5EF4-FFF2-40B4-BE49-F238E27FC236}">
                  <a16:creationId xmlns:a16="http://schemas.microsoft.com/office/drawing/2014/main" id="{49D38D3E-F299-4623-8C21-2E3E004E1536}"/>
                </a:ext>
              </a:extLst>
            </p:cNvPr>
            <p:cNvSpPr/>
            <p:nvPr/>
          </p:nvSpPr>
          <p:spPr>
            <a:xfrm>
              <a:off x="7365888" y="2975551"/>
              <a:ext cx="1675264" cy="273512"/>
            </a:xfrm>
            <a:prstGeom prst="rect">
              <a:avLst/>
            </a:prstGeom>
          </p:spPr>
          <p:txBody>
            <a:bodyPr wrap="none">
              <a:spAutoFit/>
            </a:bodyPr>
            <a:lstStyle/>
            <a:p>
              <a:pPr lvl="0" algn="ctr"/>
              <a:r>
                <a:rPr lang="zh-CN" altLang="en-US" dirty="0">
                  <a:solidFill>
                    <a:schemeClr val="bg1"/>
                  </a:solidFill>
                  <a:latin typeface="Microsoft YaHei" panose="020B0503020204020204" pitchFamily="34" charset="-122"/>
                  <a:ea typeface="Microsoft YaHei" panose="020B0503020204020204" pitchFamily="34" charset="-122"/>
                </a:rPr>
                <a:t>引领无限，超越不止</a:t>
              </a:r>
              <a:endParaRPr lang="en-US" altLang="zh-CN" spc="0" dirty="0">
                <a:solidFill>
                  <a:schemeClr val="bg1"/>
                </a:solidFill>
                <a:latin typeface="Microsoft YaHei" panose="020B0503020204020204" pitchFamily="34" charset="-122"/>
                <a:ea typeface="Microsoft YaHei" panose="020B0503020204020204" pitchFamily="34" charset="-122"/>
                <a:sym typeface="+mn-ea"/>
              </a:endParaRPr>
            </a:p>
          </p:txBody>
        </p:sp>
      </p:grpSp>
      <p:sp>
        <p:nvSpPr>
          <p:cNvPr id="8" name="文本框 7">
            <a:extLst>
              <a:ext uri="{FF2B5EF4-FFF2-40B4-BE49-F238E27FC236}">
                <a16:creationId xmlns:a16="http://schemas.microsoft.com/office/drawing/2014/main" id="{1CEF7DAD-C95F-4175-98B7-39F51D417070}"/>
              </a:ext>
            </a:extLst>
          </p:cNvPr>
          <p:cNvSpPr txBox="1"/>
          <p:nvPr userDrawn="1"/>
        </p:nvSpPr>
        <p:spPr>
          <a:xfrm>
            <a:off x="293813" y="2644170"/>
            <a:ext cx="4266612" cy="1569660"/>
          </a:xfrm>
          <a:prstGeom prst="rect">
            <a:avLst/>
          </a:prstGeom>
          <a:noFill/>
        </p:spPr>
        <p:txBody>
          <a:bodyPr wrap="square" rtlCol="0" anchor="ctr">
            <a:spAutoFit/>
          </a:bodyPr>
          <a:lstStyle/>
          <a:p>
            <a:pPr algn="ctr"/>
            <a:r>
              <a:rPr lang="en-US" altLang="zh-CN" sz="4800" b="1" dirty="0">
                <a:solidFill>
                  <a:schemeClr val="bg1"/>
                </a:solidFill>
                <a:latin typeface="+mn-ea"/>
                <a:ea typeface="+mn-ea"/>
              </a:rPr>
              <a:t>Thanks for watching!</a:t>
            </a:r>
          </a:p>
        </p:txBody>
      </p:sp>
    </p:spTree>
    <p:extLst>
      <p:ext uri="{BB962C8B-B14F-4D97-AF65-F5344CB8AC3E}">
        <p14:creationId xmlns:p14="http://schemas.microsoft.com/office/powerpoint/2010/main" val="43244762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theme" Target="../theme/theme2.xml"/><Relationship Id="rId12" Type="http://schemas.openxmlformats.org/officeDocument/2006/relationships/image" Target="../media/image7.png"/><Relationship Id="rId13" Type="http://schemas.microsoft.com/office/2007/relationships/hdphoto" Target="../media/hdphoto2.wdp"/><Relationship Id="rId14" Type="http://schemas.openxmlformats.org/officeDocument/2006/relationships/image" Target="../media/image14.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 Id="rId9" Type="http://schemas.openxmlformats.org/officeDocument/2006/relationships/slideLayout" Target="../slideLayouts/slideLayout28.xml"/><Relationship Id="rId10" Type="http://schemas.openxmlformats.org/officeDocument/2006/relationships/slideLayout" Target="../slideLayouts/slideLayout29.xml"/><Relationship Id="rId1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 Id="rId9" Type="http://schemas.openxmlformats.org/officeDocument/2006/relationships/slideLayout" Target="../slideLayouts/slideLayout38.xml"/><Relationship Id="rId10" Type="http://schemas.openxmlformats.org/officeDocument/2006/relationships/slideLayout" Target="../slideLayouts/slideLayout39.xml"/><Relationship Id="rId11" Type="http://schemas.openxmlformats.org/officeDocument/2006/relationships/slideLayout" Target="../slideLayouts/slideLayout40.xml"/><Relationship Id="rId12" Type="http://schemas.openxmlformats.org/officeDocument/2006/relationships/slideLayout" Target="../slideLayouts/slideLayout41.xml"/><Relationship Id="rId13" Type="http://schemas.openxmlformats.org/officeDocument/2006/relationships/slideLayout" Target="../slideLayouts/slideLayout42.xml"/><Relationship Id="rId14" Type="http://schemas.openxmlformats.org/officeDocument/2006/relationships/slideLayout" Target="../slideLayouts/slideLayout43.xml"/><Relationship Id="rId15" Type="http://schemas.openxmlformats.org/officeDocument/2006/relationships/theme" Target="../theme/theme4.xml"/><Relationship Id="rId16" Type="http://schemas.openxmlformats.org/officeDocument/2006/relationships/image" Target="../media/image7.png"/><Relationship Id="rId17" Type="http://schemas.microsoft.com/office/2007/relationships/hdphoto" Target="../media/hdphoto2.wdp"/><Relationship Id="rId18" Type="http://schemas.openxmlformats.org/officeDocument/2006/relationships/image" Target="../media/image1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2895262"/>
      </p:ext>
    </p:extLst>
  </p:cSld>
  <p:clrMap bg1="lt1" tx1="dk1" bg2="lt2" tx2="dk2" accent1="accent1" accent2="accent2" accent3="accent3" accent4="accent4" accent5="accent5" accent6="accent6" hlink="hlink" folHlink="folHlink"/>
  <p:sldLayoutIdLst>
    <p:sldLayoutId id="2147483702" r:id="rId1"/>
    <p:sldLayoutId id="2147483704" r:id="rId2"/>
    <p:sldLayoutId id="2147483711" r:id="rId3"/>
    <p:sldLayoutId id="2147483707" r:id="rId4"/>
    <p:sldLayoutId id="2147483708" r:id="rId5"/>
    <p:sldLayoutId id="2147483709" r:id="rId6"/>
    <p:sldLayoutId id="2147483726" r:id="rId7"/>
    <p:sldLayoutId id="2147483703" r:id="rId8"/>
    <p:sldLayoutId id="2147483705"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937D5ACB-06E1-4CB4-BCED-595C3BD5B366}"/>
              </a:ext>
            </a:extLst>
          </p:cNvPr>
          <p:cNvGrpSpPr/>
          <p:nvPr userDrawn="1"/>
        </p:nvGrpSpPr>
        <p:grpSpPr>
          <a:xfrm>
            <a:off x="10147759" y="149813"/>
            <a:ext cx="2044241" cy="223234"/>
            <a:chOff x="8461793" y="155601"/>
            <a:chExt cx="3687147" cy="402641"/>
          </a:xfrm>
        </p:grpSpPr>
        <p:grpSp>
          <p:nvGrpSpPr>
            <p:cNvPr id="20" name="组合 19">
              <a:extLst>
                <a:ext uri="{FF2B5EF4-FFF2-40B4-BE49-F238E27FC236}">
                  <a16:creationId xmlns:a16="http://schemas.microsoft.com/office/drawing/2014/main" id="{23839D78-5822-4C72-22FE-BDA90B89C833}"/>
                </a:ext>
              </a:extLst>
            </p:cNvPr>
            <p:cNvGrpSpPr/>
            <p:nvPr userDrawn="1"/>
          </p:nvGrpSpPr>
          <p:grpSpPr>
            <a:xfrm>
              <a:off x="10416175" y="155601"/>
              <a:ext cx="1732765" cy="380364"/>
              <a:chOff x="10416175" y="155601"/>
              <a:chExt cx="1732765" cy="380364"/>
            </a:xfrm>
          </p:grpSpPr>
          <p:grpSp>
            <p:nvGrpSpPr>
              <p:cNvPr id="28" name="组合 27">
                <a:extLst>
                  <a:ext uri="{FF2B5EF4-FFF2-40B4-BE49-F238E27FC236}">
                    <a16:creationId xmlns:a16="http://schemas.microsoft.com/office/drawing/2014/main" id="{0A225415-2EAF-A887-B56B-3D8628253728}"/>
                  </a:ext>
                </a:extLst>
              </p:cNvPr>
              <p:cNvGrpSpPr/>
              <p:nvPr userDrawn="1"/>
            </p:nvGrpSpPr>
            <p:grpSpPr>
              <a:xfrm>
                <a:off x="10501419" y="313894"/>
                <a:ext cx="95342" cy="95342"/>
                <a:chOff x="10825120" y="313894"/>
                <a:chExt cx="95342" cy="95342"/>
              </a:xfrm>
            </p:grpSpPr>
            <p:cxnSp>
              <p:nvCxnSpPr>
                <p:cNvPr id="26" name="直线连接符 38">
                  <a:extLst>
                    <a:ext uri="{FF2B5EF4-FFF2-40B4-BE49-F238E27FC236}">
                      <a16:creationId xmlns:a16="http://schemas.microsoft.com/office/drawing/2014/main" id="{1F06AF66-3F95-7A25-B1C0-6648678FC10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7" name="直线连接符 39">
                  <a:extLst>
                    <a:ext uri="{FF2B5EF4-FFF2-40B4-BE49-F238E27FC236}">
                      <a16:creationId xmlns:a16="http://schemas.microsoft.com/office/drawing/2014/main" id="{2705B435-6F11-8441-1453-227932DA0D6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9" name="图片 28">
                <a:extLst>
                  <a:ext uri="{FF2B5EF4-FFF2-40B4-BE49-F238E27FC236}">
                    <a16:creationId xmlns:a16="http://schemas.microsoft.com/office/drawing/2014/main" id="{02147147-0212-4ECF-9D3B-858EDD015576}"/>
                  </a:ext>
                </a:extLst>
              </p:cNvPr>
              <p:cNvPicPr>
                <a:picLocks noChangeAspect="1"/>
              </p:cNvPicPr>
              <p:nvPr userDrawn="1"/>
            </p:nvPicPr>
            <p:blipFill>
              <a:blip r:embed="rId12">
                <a:extLst>
                  <a:ext uri="{BEBA8EAE-BF5A-486C-A8C5-ECC9F3942E4B}">
                    <a14:imgProps xmlns:a14="http://schemas.microsoft.com/office/drawing/2010/main">
                      <a14:imgLayer r:embed="rId13">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 name="图片 1" descr="文本&#10;&#10;中度可信度描述已自动生成">
              <a:extLst>
                <a:ext uri="{FF2B5EF4-FFF2-40B4-BE49-F238E27FC236}">
                  <a16:creationId xmlns:a16="http://schemas.microsoft.com/office/drawing/2014/main" id="{64F7EA8B-A8D8-75CC-98FF-0D33166883F6}"/>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422673473"/>
      </p:ext>
    </p:extLst>
  </p:cSld>
  <p:clrMap bg1="lt1" tx1="dk1" bg2="lt2" tx2="dk2" accent1="accent1" accent2="accent2" accent3="accent3" accent4="accent4" accent5="accent5" accent6="accent6" hlink="hlink" folHlink="folHlink"/>
  <p:sldLayoutIdLst>
    <p:sldLayoutId id="2147483710" r:id="rId1"/>
    <p:sldLayoutId id="2147483720" r:id="rId2"/>
    <p:sldLayoutId id="2147483717" r:id="rId3"/>
    <p:sldLayoutId id="2147483718" r:id="rId4"/>
    <p:sldLayoutId id="2147483719" r:id="rId5"/>
    <p:sldLayoutId id="2147483714" r:id="rId6"/>
    <p:sldLayoutId id="2147483722" r:id="rId7"/>
    <p:sldLayoutId id="2147483727" r:id="rId8"/>
    <p:sldLayoutId id="2147483724" r:id="rId9"/>
    <p:sldLayoutId id="2147483723" r:id="rId10"/>
  </p:sldLayoutIdLst>
  <p:hf hdr="0" ftr="0" dt="0"/>
  <p:txStyles>
    <p:titleStyle>
      <a:lvl1pPr algn="l" defTabSz="914400" rtl="0" eaLnBrk="1" latinLnBrk="0" hangingPunct="1">
        <a:lnSpc>
          <a:spcPct val="90000"/>
        </a:lnSpc>
        <a:spcBef>
          <a:spcPct val="0"/>
        </a:spcBef>
        <a:buNone/>
        <a:defRPr sz="4400" b="1"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5520420"/>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937D5ACB-06E1-4CB4-BCED-595C3BD5B366}"/>
              </a:ext>
            </a:extLst>
          </p:cNvPr>
          <p:cNvGrpSpPr/>
          <p:nvPr userDrawn="1"/>
        </p:nvGrpSpPr>
        <p:grpSpPr>
          <a:xfrm>
            <a:off x="10147759" y="149813"/>
            <a:ext cx="2044241" cy="223234"/>
            <a:chOff x="8461793" y="155601"/>
            <a:chExt cx="3687147" cy="402641"/>
          </a:xfrm>
        </p:grpSpPr>
        <p:grpSp>
          <p:nvGrpSpPr>
            <p:cNvPr id="20" name="组合 19">
              <a:extLst>
                <a:ext uri="{FF2B5EF4-FFF2-40B4-BE49-F238E27FC236}">
                  <a16:creationId xmlns:a16="http://schemas.microsoft.com/office/drawing/2014/main" id="{23839D78-5822-4C72-22FE-BDA90B89C833}"/>
                </a:ext>
              </a:extLst>
            </p:cNvPr>
            <p:cNvGrpSpPr/>
            <p:nvPr userDrawn="1"/>
          </p:nvGrpSpPr>
          <p:grpSpPr>
            <a:xfrm>
              <a:off x="10416175" y="155601"/>
              <a:ext cx="1732765" cy="380364"/>
              <a:chOff x="10416175" y="155601"/>
              <a:chExt cx="1732765" cy="380364"/>
            </a:xfrm>
          </p:grpSpPr>
          <p:grpSp>
            <p:nvGrpSpPr>
              <p:cNvPr id="28" name="组合 27">
                <a:extLst>
                  <a:ext uri="{FF2B5EF4-FFF2-40B4-BE49-F238E27FC236}">
                    <a16:creationId xmlns:a16="http://schemas.microsoft.com/office/drawing/2014/main" id="{0A225415-2EAF-A887-B56B-3D8628253728}"/>
                  </a:ext>
                </a:extLst>
              </p:cNvPr>
              <p:cNvGrpSpPr/>
              <p:nvPr userDrawn="1"/>
            </p:nvGrpSpPr>
            <p:grpSpPr>
              <a:xfrm>
                <a:off x="10501419" y="313894"/>
                <a:ext cx="95342" cy="95342"/>
                <a:chOff x="10825120" y="313894"/>
                <a:chExt cx="95342" cy="95342"/>
              </a:xfrm>
            </p:grpSpPr>
            <p:cxnSp>
              <p:nvCxnSpPr>
                <p:cNvPr id="26" name="直线连接符 38">
                  <a:extLst>
                    <a:ext uri="{FF2B5EF4-FFF2-40B4-BE49-F238E27FC236}">
                      <a16:creationId xmlns:a16="http://schemas.microsoft.com/office/drawing/2014/main" id="{1F06AF66-3F95-7A25-B1C0-6648678FC10E}"/>
                    </a:ext>
                  </a:extLst>
                </p:cNvPr>
                <p:cNvCxnSpPr/>
                <p:nvPr/>
              </p:nvCxnSpPr>
              <p:spPr>
                <a:xfrm>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cxnSp>
              <p:nvCxnSpPr>
                <p:cNvPr id="27" name="直线连接符 39">
                  <a:extLst>
                    <a:ext uri="{FF2B5EF4-FFF2-40B4-BE49-F238E27FC236}">
                      <a16:creationId xmlns:a16="http://schemas.microsoft.com/office/drawing/2014/main" id="{2705B435-6F11-8441-1453-227932DA0D6C}"/>
                    </a:ext>
                  </a:extLst>
                </p:cNvPr>
                <p:cNvCxnSpPr/>
                <p:nvPr/>
              </p:nvCxnSpPr>
              <p:spPr>
                <a:xfrm flipH="1">
                  <a:off x="10825120" y="313894"/>
                  <a:ext cx="95342" cy="95342"/>
                </a:xfrm>
                <a:prstGeom prst="line">
                  <a:avLst/>
                </a:prstGeom>
                <a:ln>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grpSp>
          <p:pic>
            <p:nvPicPr>
              <p:cNvPr id="29" name="图片 28">
                <a:extLst>
                  <a:ext uri="{FF2B5EF4-FFF2-40B4-BE49-F238E27FC236}">
                    <a16:creationId xmlns:a16="http://schemas.microsoft.com/office/drawing/2014/main" id="{02147147-0212-4ECF-9D3B-858EDD015576}"/>
                  </a:ext>
                </a:extLst>
              </p:cNvPr>
              <p:cNvPicPr>
                <a:picLocks noChangeAspect="1"/>
              </p:cNvPicPr>
              <p:nvPr userDrawn="1"/>
            </p:nvPicPr>
            <p:blipFill>
              <a:blip r:embed="rId16">
                <a:extLst>
                  <a:ext uri="{BEBA8EAE-BF5A-486C-A8C5-ECC9F3942E4B}">
                    <a14:imgProps xmlns:a14="http://schemas.microsoft.com/office/drawing/2010/main">
                      <a14:imgLayer r:embed="rId17">
                        <a14:imgEffect>
                          <a14:backgroundRemoval t="10000" b="90000" l="10000" r="90000">
                            <a14:foregroundMark x1="20000" y1="57037" x2="20000" y2="57037"/>
                            <a14:foregroundMark x1="13496" y1="15556" x2="13496" y2="15556"/>
                            <a14:foregroundMark x1="26992" y1="43704" x2="26992" y2="43704"/>
                            <a14:foregroundMark x1="36423" y1="49630" x2="36423" y2="49630"/>
                            <a14:foregroundMark x1="41301" y1="42963" x2="41301" y2="42963"/>
                            <a14:foregroundMark x1="49106" y1="40741" x2="49106" y2="40741"/>
                            <a14:foregroundMark x1="56911" y1="48889" x2="56911" y2="48889"/>
                            <a14:foregroundMark x1="64065" y1="45926" x2="64065" y2="45926"/>
                            <a14:foregroundMark x1="71057" y1="43704" x2="71057" y2="43704"/>
                            <a14:foregroundMark x1="78211" y1="46667" x2="78211" y2="46667"/>
                            <a14:foregroundMark x1="12358" y1="16296" x2="12358" y2="16296"/>
                            <a14:foregroundMark x1="11545" y1="16296" x2="11545" y2="16296"/>
                            <a14:foregroundMark x1="11057" y1="16296" x2="11057" y2="16296"/>
                            <a14:backgroundMark x1="39837" y1="14074" x2="39837" y2="14074"/>
                            <a14:backgroundMark x1="32846" y1="51852" x2="32846" y2="51852"/>
                            <a14:backgroundMark x1="80325" y1="45926" x2="80325" y2="45926"/>
                          </a14:backgroundRemoval>
                        </a14:imgEffect>
                      </a14:imgLayer>
                    </a14:imgProps>
                  </a:ext>
                </a:extLst>
              </a:blip>
              <a:stretch>
                <a:fillRect/>
              </a:stretch>
            </p:blipFill>
            <p:spPr>
              <a:xfrm>
                <a:off x="10416175" y="155601"/>
                <a:ext cx="1732765" cy="380364"/>
              </a:xfrm>
              <a:prstGeom prst="rect">
                <a:avLst/>
              </a:prstGeom>
            </p:spPr>
          </p:pic>
        </p:grpSp>
        <p:pic>
          <p:nvPicPr>
            <p:cNvPr id="2" name="图片 1" descr="文本&#10;&#10;中度可信度描述已自动生成">
              <a:extLst>
                <a:ext uri="{FF2B5EF4-FFF2-40B4-BE49-F238E27FC236}">
                  <a16:creationId xmlns:a16="http://schemas.microsoft.com/office/drawing/2014/main" id="{64F7EA8B-A8D8-75CC-98FF-0D33166883F6}"/>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8461793" y="193117"/>
              <a:ext cx="2062130" cy="365125"/>
            </a:xfrm>
            <a:prstGeom prst="rect">
              <a:avLst/>
            </a:prstGeom>
          </p:spPr>
        </p:pic>
      </p:grpSp>
    </p:spTree>
    <p:extLst>
      <p:ext uri="{BB962C8B-B14F-4D97-AF65-F5344CB8AC3E}">
        <p14:creationId xmlns:p14="http://schemas.microsoft.com/office/powerpoint/2010/main" val="2711073760"/>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Lst>
  <p:hf hdr="0" ftr="0" dt="0"/>
  <p:txStyles>
    <p:titleStyle>
      <a:lvl1pPr algn="l" defTabSz="914400" rtl="0" eaLnBrk="1" latinLnBrk="0" hangingPunct="1">
        <a:lnSpc>
          <a:spcPct val="90000"/>
        </a:lnSpc>
        <a:spcBef>
          <a:spcPct val="0"/>
        </a:spcBef>
        <a:buNone/>
        <a:defRPr sz="4400" b="1"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Microsoft YaHei" panose="020B0503020204020204" pitchFamily="34" charset="-122"/>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12.xml"/><Relationship Id="rId3" Type="http://schemas.microsoft.com/office/2018/10/relationships/comments" Target="../comments/modernComment_10B_152874D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13.xml"/><Relationship Id="rId3" Type="http://schemas.openxmlformats.org/officeDocument/2006/relationships/chart" Target="../charts/chart14.xml"/><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microsoft.com/office/2018/10/relationships/comments" Target="../comments/modernComment_10C_79E5B3FB.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15.xml"/><Relationship Id="rId3" Type="http://schemas.microsoft.com/office/2018/10/relationships/comments" Target="../comments/modernComment_10D_6A61EC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19.xml"/><Relationship Id="rId3" Type="http://schemas.microsoft.com/office/2018/10/relationships/comments" Target="../comments/modernComment_112_E46C651D.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20.xml"/><Relationship Id="rId3" Type="http://schemas.openxmlformats.org/officeDocument/2006/relationships/chart" Target="../charts/chart21.xml"/><Relationship Id="rId4" Type="http://schemas.openxmlformats.org/officeDocument/2006/relationships/chart" Target="../charts/chart22.xml"/><Relationship Id="rId5" Type="http://schemas.microsoft.com/office/2018/10/relationships/comments" Target="../comments/modernComment_113_A87244F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23.xml"/><Relationship Id="rId3" Type="http://schemas.openxmlformats.org/officeDocument/2006/relationships/chart" Target="../charts/chart24.xml"/><Relationship Id="rId4" Type="http://schemas.microsoft.com/office/2018/10/relationships/comments" Target="../comments/modernComment_114_67C476CA.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chart" Target="../charts/chart25.xml"/><Relationship Id="rId3" Type="http://schemas.openxmlformats.org/officeDocument/2006/relationships/chart" Target="../charts/chart26.xml"/><Relationship Id="rId4" Type="http://schemas.microsoft.com/office/2018/10/relationships/comments" Target="../comments/modernComment_115_1FFBEA3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microsoft.com/office/2018/10/relationships/comments" Target="../comments/modernComment_117_82442FC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27.png"/><Relationship Id="rId10" Type="http://schemas.microsoft.com/office/2018/10/relationships/comments" Target="../comments/modernComment_118_4F53056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29.xml"/><Relationship Id="rId3" Type="http://schemas.openxmlformats.org/officeDocument/2006/relationships/chart" Target="../charts/chart30.xml"/><Relationship Id="rId4" Type="http://schemas.openxmlformats.org/officeDocument/2006/relationships/chart" Target="../charts/chart31.xml"/><Relationship Id="rId5" Type="http://schemas.openxmlformats.org/officeDocument/2006/relationships/chart" Target="../charts/chart32.xml"/><Relationship Id="rId6" Type="http://schemas.openxmlformats.org/officeDocument/2006/relationships/chart" Target="../charts/chart33.xml"/><Relationship Id="rId7" Type="http://schemas.openxmlformats.org/officeDocument/2006/relationships/chart" Target="../charts/chart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35.xml"/><Relationship Id="rId3" Type="http://schemas.openxmlformats.org/officeDocument/2006/relationships/chart" Target="../charts/chart36.xml"/><Relationship Id="rId4" Type="http://schemas.microsoft.com/office/2018/10/relationships/comments" Target="../comments/modernComment_11E_C15DE9F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37.xml"/><Relationship Id="rId3" Type="http://schemas.microsoft.com/office/2018/10/relationships/comments" Target="../comments/modernComment_10B_152874D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38.xml"/><Relationship Id="rId3" Type="http://schemas.microsoft.com/office/2018/10/relationships/comments" Target="../comments/modernComment_10B_152874D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39.xml"/><Relationship Id="rId3" Type="http://schemas.openxmlformats.org/officeDocument/2006/relationships/chart" Target="../charts/chart40.xml"/><Relationship Id="rId4" Type="http://schemas.openxmlformats.org/officeDocument/2006/relationships/image" Target="../media/image28.png"/><Relationship Id="rId5"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41.xml"/><Relationship Id="rId3" Type="http://schemas.microsoft.com/office/2018/10/relationships/comments" Target="../comments/modernComment_127_1AAE637F.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4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45.xml"/><Relationship Id="rId3" Type="http://schemas.microsoft.com/office/2018/10/relationships/comments" Target="../comments/modernComment_12C_A47B61D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microsoft.com/office/2018/10/relationships/comments" Target="../comments/modernComment_12D_9DC42DD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46.xml"/><Relationship Id="rId3" Type="http://schemas.openxmlformats.org/officeDocument/2006/relationships/chart" Target="../charts/chart47.xml"/><Relationship Id="rId4" Type="http://schemas.openxmlformats.org/officeDocument/2006/relationships/chart" Target="../charts/chart48.xml"/><Relationship Id="rId5" Type="http://schemas.microsoft.com/office/2018/10/relationships/comments" Target="../comments/modernComment_12E_DA8194F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microsoft.com/office/2018/10/relationships/comments" Target="../comments/modernComment_130_7990E50B.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2.xml"/><Relationship Id="rId3" Type="http://schemas.openxmlformats.org/officeDocument/2006/relationships/chart" Target="../charts/char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1.png"/><Relationship Id="rId3" Type="http://schemas.microsoft.com/office/2007/relationships/hdphoto" Target="../media/hdphoto3.wdp"/><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microsoft.com/office/2018/10/relationships/comments" Target="../comments/modernComment_131_A498FDBA.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4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5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51.xml"/><Relationship Id="rId3" Type="http://schemas.openxmlformats.org/officeDocument/2006/relationships/chart" Target="../charts/chart52.xml"/><Relationship Id="rId4" Type="http://schemas.openxmlformats.org/officeDocument/2006/relationships/chart" Target="../charts/chart53.xml"/><Relationship Id="rId5" Type="http://schemas.openxmlformats.org/officeDocument/2006/relationships/chart" Target="../charts/chart54.xml"/><Relationship Id="rId6" Type="http://schemas.openxmlformats.org/officeDocument/2006/relationships/chart" Target="../charts/chart55.xml"/><Relationship Id="rId7" Type="http://schemas.openxmlformats.org/officeDocument/2006/relationships/chart" Target="../charts/chart5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57.xml"/><Relationship Id="rId3" Type="http://schemas.openxmlformats.org/officeDocument/2006/relationships/chart" Target="../charts/chart58.xml"/><Relationship Id="rId4" Type="http://schemas.microsoft.com/office/2018/10/relationships/comments" Target="../comments/modernComment_137_5D711B1E.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4.xml"/><Relationship Id="rId3" Type="http://schemas.openxmlformats.org/officeDocument/2006/relationships/chart" Target="../charts/chart5.xml"/><Relationship Id="rId4" Type="http://schemas.openxmlformats.org/officeDocument/2006/relationships/chart" Target="../charts/char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9.xml"/><Relationship Id="rId3" Type="http://schemas.openxmlformats.org/officeDocument/2006/relationships/chart" Target="../charts/chart10.xml"/><Relationship Id="rId4" Type="http://schemas.openxmlformats.org/officeDocument/2006/relationships/chart" Target="../charts/chart11.xml"/><Relationship Id="rId5" Type="http://schemas.microsoft.com/office/2018/10/relationships/comments" Target="../comments/modernComment_108_FD2571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D930B-507E-5746-BAB4-7178FF2F7186}"/>
              </a:ext>
            </a:extLst>
          </p:cNvPr>
          <p:cNvSpPr>
            <a:spLocks noGrp="1"/>
          </p:cNvSpPr>
          <p:nvPr>
            <p:ph type="title"/>
          </p:nvPr>
        </p:nvSpPr>
        <p:spPr/>
        <p:txBody>
          <a:bodyPr/>
          <a:lstStyle/>
          <a:p>
            <a:r>
              <a:t>Nespresso</a:t>
            </a:r>
          </a:p>
          <a:p>
            <a:r>
              <a:t>2023年12月月报</a:t>
            </a:r>
          </a:p>
        </p:txBody>
      </p:sp>
    </p:spTree>
    <p:extLst>
      <p:ext uri="{BB962C8B-B14F-4D97-AF65-F5344CB8AC3E}">
        <p14:creationId xmlns:p14="http://schemas.microsoft.com/office/powerpoint/2010/main" val="10775939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D881C4-4DDA-7848-8FFA-E28143C1C022}"/>
              </a:ext>
            </a:extLst>
          </p:cNvPr>
          <p:cNvSpPr txBox="1"/>
          <p:nvPr/>
        </p:nvSpPr>
        <p:spPr>
          <a:xfrm>
            <a:off x="4319999" y="1799998"/>
            <a:ext cx="7200000" cy="3600000"/>
          </a:xfrm>
          <a:prstGeom prst="rect">
            <a:avLst/>
          </a:prstGeom>
          <a:noFill/>
        </p:spPr>
        <p:txBody>
          <a:bodyPr wrap="none" rtlCol="0">
            <a:noAutofit/>
          </a:bodyPr>
          <a:lstStyle/>
          <a:p>
            <a:pPr>
              <a:lnSpc>
                <a:spcPct val="200000"/>
              </a:lnSpc>
            </a:pPr>
            <a:r>
              <a:rPr lang="zh-CN" altLang="en-US" dirty="0"/>
              <a:t>本月</a:t>
            </a:r>
            <a:endParaRPr lang="en-US" altLang="zh-CN" dirty="0"/>
          </a:p>
          <a:p>
            <a:pPr>
              <a:lnSpc>
                <a:spcPct val="200000"/>
              </a:lnSpc>
            </a:pPr>
            <a:r>
              <a:rPr lang="en-US" altLang="zh-CN" dirty="0"/>
              <a:t>1</a:t>
            </a:r>
            <a:r>
              <a:rPr lang="zh-CN" altLang="en-US" dirty="0"/>
              <a:t>）</a:t>
            </a:r>
            <a:endParaRPr lang="x-none" dirty="0"/>
          </a:p>
          <a:p>
            <a:pPr>
              <a:lnSpc>
                <a:spcPct val="200000"/>
              </a:lnSpc>
            </a:pPr>
            <a:r>
              <a:rPr lang="en-US" altLang="zh-CN" dirty="0"/>
              <a:t>2</a:t>
            </a:r>
            <a:r>
              <a:rPr lang="zh-CN" altLang="en-US" dirty="0"/>
              <a:t>）</a:t>
            </a:r>
            <a:endParaRPr lang="en-US" altLang="zh-CN" dirty="0"/>
          </a:p>
          <a:p>
            <a:pPr>
              <a:lnSpc>
                <a:spcPct val="200000"/>
              </a:lnSpc>
            </a:pPr>
            <a:r>
              <a:rPr lang="en-US" altLang="zh-CN" dirty="0"/>
              <a:t>3</a:t>
            </a:r>
            <a:r>
              <a:rPr lang="zh-CN" altLang="en-US" dirty="0"/>
              <a:t>）</a:t>
            </a:r>
            <a:endParaRPr lang="x-none" dirty="0"/>
          </a:p>
        </p:txBody>
      </p:sp>
    </p:spTree>
    <p:extLst>
      <p:ext uri="{BB962C8B-B14F-4D97-AF65-F5344CB8AC3E}">
        <p14:creationId xmlns:p14="http://schemas.microsoft.com/office/powerpoint/2010/main" val="3579969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37EA77-A217-7849-8C0F-30FEB738F81F}"/>
              </a:ext>
            </a:extLst>
          </p:cNvPr>
          <p:cNvSpPr>
            <a:spLocks noGrp="1"/>
          </p:cNvSpPr>
          <p:nvPr>
            <p:ph type="body" sz="quarter" idx="10"/>
          </p:nvPr>
        </p:nvSpPr>
        <p:spPr/>
        <p:txBody>
          <a:bodyPr/>
          <a:lstStyle/>
          <a:p>
            <a:r>
              <a:rPr lang="x-none" sz="4400" dirty="0"/>
              <a:t>咖啡机表现</a:t>
            </a:r>
          </a:p>
        </p:txBody>
      </p:sp>
    </p:spTree>
    <p:extLst>
      <p:ext uri="{BB962C8B-B14F-4D97-AF65-F5344CB8AC3E}">
        <p14:creationId xmlns:p14="http://schemas.microsoft.com/office/powerpoint/2010/main" val="3051444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4EC75-CAE8-F048-8270-C9E8C3F94C79}"/>
              </a:ext>
            </a:extLst>
          </p:cNvPr>
          <p:cNvSpPr>
            <a:spLocks noGrp="1"/>
          </p:cNvSpPr>
          <p:nvPr>
            <p:ph type="title"/>
          </p:nvPr>
        </p:nvSpPr>
        <p:spPr/>
        <p:txBody>
          <a:bodyPr/>
          <a:lstStyle/>
          <a:p>
            <a:r>
              <a:rPr lang="x-none" dirty="0"/>
              <a:t>咖啡机市场大盘数据</a:t>
            </a:r>
          </a:p>
        </p:txBody>
      </p:sp>
      <p:sp>
        <p:nvSpPr>
          <p:cNvPr id="3" name="Text Placeholder 2">
            <a:extLst>
              <a:ext uri="{FF2B5EF4-FFF2-40B4-BE49-F238E27FC236}">
                <a16:creationId xmlns:a16="http://schemas.microsoft.com/office/drawing/2014/main" id="{0C95170E-F3A8-044D-86CC-8ADD9259088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36A7EA13-9860-4140-840D-942D8657D789}"/>
              </a:ext>
            </a:extLst>
          </p:cNvPr>
          <p:cNvSpPr>
            <a:spLocks noGrp="1"/>
          </p:cNvSpPr>
          <p:nvPr>
            <p:ph type="body" sz="quarter" idx="11"/>
          </p:nvPr>
        </p:nvSpPr>
        <p:spPr/>
        <p:txBody>
          <a:bodyPr/>
          <a:lstStyle/>
          <a:p>
            <a:r>
              <a:t>数据来源：生意参谋；渠道：全渠道</a:t>
            </a:r>
          </a:p>
          <a:p>
            <a:r>
              <a:t>时间维度：2023.12</a:t>
            </a:r>
          </a:p>
          <a:p>
            <a:r>
              <a:t>*平均价格(指数)：商品的平均成交价格(为准确洞察，不包含0.01元的订单数据)；人均购买量(指数)：消费者平均一次购买的商品件数（=销量(指数)/购买人数(指数)/购买频次）；购买频次：每个消费者平均购买次数</a:t>
            </a:r>
          </a:p>
        </p:txBody>
      </p:sp>
      <p:sp>
        <p:nvSpPr>
          <p:cNvPr id="5" name="矩形 11">
            <a:extLst>
              <a:ext uri="{FF2B5EF4-FFF2-40B4-BE49-F238E27FC236}">
                <a16:creationId xmlns:a16="http://schemas.microsoft.com/office/drawing/2014/main" id="{8E18BBBA-ACC8-BA48-B893-6ECA7A6B8315}"/>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6" name="矩形 31">
            <a:extLst>
              <a:ext uri="{FF2B5EF4-FFF2-40B4-BE49-F238E27FC236}">
                <a16:creationId xmlns:a16="http://schemas.microsoft.com/office/drawing/2014/main" id="{7A9F601D-9241-0241-AE78-500C37A86787}"/>
              </a:ext>
            </a:extLst>
          </p:cNvPr>
          <p:cNvSpPr/>
          <p:nvPr/>
        </p:nvSpPr>
        <p:spPr>
          <a:xfrm>
            <a:off x="4932000" y="4730400"/>
            <a:ext cx="6897600" cy="1518772"/>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7" name="矩形 30">
            <a:extLst>
              <a:ext uri="{FF2B5EF4-FFF2-40B4-BE49-F238E27FC236}">
                <a16:creationId xmlns:a16="http://schemas.microsoft.com/office/drawing/2014/main" id="{52AA5008-0F44-EF45-BD04-9B84EA8C63E8}"/>
              </a:ext>
            </a:extLst>
          </p:cNvPr>
          <p:cNvSpPr/>
          <p:nvPr/>
        </p:nvSpPr>
        <p:spPr>
          <a:xfrm>
            <a:off x="4932000" y="1923307"/>
            <a:ext cx="6897600" cy="2677493"/>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9" name="iconfont-10796-5191319">
            <a:extLst>
              <a:ext uri="{FF2B5EF4-FFF2-40B4-BE49-F238E27FC236}">
                <a16:creationId xmlns:a16="http://schemas.microsoft.com/office/drawing/2014/main" id="{5E088234-C4D8-1645-814F-8C01071FF34D}"/>
              </a:ext>
            </a:extLst>
          </p:cNvPr>
          <p:cNvSpPr/>
          <p:nvPr/>
        </p:nvSpPr>
        <p:spPr>
          <a:xfrm>
            <a:off x="5238174" y="5065701"/>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0" name="iconfont-1016-791856">
            <a:extLst>
              <a:ext uri="{FF2B5EF4-FFF2-40B4-BE49-F238E27FC236}">
                <a16:creationId xmlns:a16="http://schemas.microsoft.com/office/drawing/2014/main" id="{FDA46223-5076-9D46-B85C-699053ABFB29}"/>
              </a:ext>
            </a:extLst>
          </p:cNvPr>
          <p:cNvSpPr/>
          <p:nvPr/>
        </p:nvSpPr>
        <p:spPr>
          <a:xfrm>
            <a:off x="5238174" y="3069254"/>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1" name="文本框 12">
            <a:extLst>
              <a:ext uri="{FF2B5EF4-FFF2-40B4-BE49-F238E27FC236}">
                <a16:creationId xmlns:a16="http://schemas.microsoft.com/office/drawing/2014/main" id="{F3787823-D021-6343-8E0A-FBC4F0C52CE9}"/>
              </a:ext>
            </a:extLst>
          </p:cNvPr>
          <p:cNvSpPr txBox="1"/>
          <p:nvPr/>
        </p:nvSpPr>
        <p:spPr>
          <a:xfrm>
            <a:off x="697143" y="2270316"/>
            <a:ext cx="3894881" cy="104272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2023年12月 销售金额</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指数</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p>
          <a:p>
            <a:pPr lvl="0">
              <a:lnSpc>
                <a:spcPct val="150000"/>
              </a:lnSpc>
              <a:defRPr/>
            </a:pP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12" name="文本框 12">
            <a:extLst>
              <a:ext uri="{FF2B5EF4-FFF2-40B4-BE49-F238E27FC236}">
                <a16:creationId xmlns:a16="http://schemas.microsoft.com/office/drawing/2014/main" id="{04CDC4C6-3754-8A48-B95C-9395B1C5AAE0}"/>
              </a:ext>
            </a:extLst>
          </p:cNvPr>
          <p:cNvSpPr txBox="1"/>
          <p:nvPr/>
        </p:nvSpPr>
        <p:spPr>
          <a:xfrm>
            <a:off x="6096000" y="2841522"/>
            <a:ext cx="1562101" cy="499560"/>
          </a:xfrm>
          <a:prstGeom prst="rect">
            <a:avLst/>
          </a:prstGeom>
          <a:noFill/>
        </p:spPr>
        <p:txBody>
          <a:bodyPr wrap="square" rtlCol="0">
            <a:spAutoFit/>
          </a:bodyPr>
          <a:lstStyle/>
          <a:p>
            <a:pPr lvl="0">
              <a:lnSpc>
                <a:spcPct val="150000"/>
              </a:lnSpc>
              <a:defRPr/>
            </a:pPr>
            <a:r>
              <a:rPr lang="zh-CN" altLang="en-US" sz="2000" b="1" dirty="0">
                <a:solidFill>
                  <a:srgbClr val="32353A"/>
                </a:solidFill>
                <a:latin typeface="微软雅黑" panose="020B0503020204020204" pitchFamily="34" charset="-122"/>
                <a:ea typeface="微软雅黑" panose="020B0503020204020204" pitchFamily="34" charset="-122"/>
              </a:rPr>
              <a:t>销量</a:t>
            </a:r>
            <a:r>
              <a:rPr lang="en-US" altLang="zh-CN" sz="2000" b="1" dirty="0">
                <a:solidFill>
                  <a:srgbClr val="32353A"/>
                </a:solidFill>
                <a:latin typeface="微软雅黑" panose="020B0503020204020204" pitchFamily="34" charset="-122"/>
                <a:ea typeface="微软雅黑" panose="020B0503020204020204" pitchFamily="34" charset="-122"/>
              </a:rPr>
              <a:t>(</a:t>
            </a:r>
            <a:r>
              <a:rPr lang="zh-CN" altLang="en-US" sz="2000" b="1" dirty="0">
                <a:solidFill>
                  <a:srgbClr val="32353A"/>
                </a:solidFill>
                <a:latin typeface="微软雅黑" panose="020B0503020204020204" pitchFamily="34" charset="-122"/>
                <a:ea typeface="微软雅黑" panose="020B0503020204020204" pitchFamily="34" charset="-122"/>
              </a:rPr>
              <a:t>指数</a:t>
            </a:r>
            <a:r>
              <a:rPr lang="en-US" altLang="zh-CN" sz="2000" b="1" dirty="0">
                <a:solidFill>
                  <a:srgbClr val="32353A"/>
                </a:solidFill>
                <a:latin typeface="微软雅黑" panose="020B0503020204020204" pitchFamily="34" charset="-122"/>
                <a:ea typeface="微软雅黑" panose="020B0503020204020204" pitchFamily="34" charset="-122"/>
              </a:rPr>
              <a:t>)</a:t>
            </a:r>
          </a:p>
        </p:txBody>
      </p:sp>
      <p:sp>
        <p:nvSpPr>
          <p:cNvPr id="14" name="文本框 12">
            <a:extLst>
              <a:ext uri="{FF2B5EF4-FFF2-40B4-BE49-F238E27FC236}">
                <a16:creationId xmlns:a16="http://schemas.microsoft.com/office/drawing/2014/main" id="{B570757B-7A4E-634C-BA73-CF5B23029765}"/>
              </a:ext>
            </a:extLst>
          </p:cNvPr>
          <p:cNvSpPr txBox="1"/>
          <p:nvPr/>
        </p:nvSpPr>
        <p:spPr>
          <a:xfrm>
            <a:off x="8822100" y="2204199"/>
            <a:ext cx="1815568" cy="430374"/>
          </a:xfrm>
          <a:prstGeom prst="rect">
            <a:avLst/>
          </a:prstGeom>
          <a:noFill/>
        </p:spPr>
        <p:txBody>
          <a:bodyPr wrap="square" rtlCol="0">
            <a:spAutoFit/>
          </a:bodyPr>
          <a:lstStyle/>
          <a:p>
            <a:pPr lvl="0">
              <a:lnSpc>
                <a:spcPct val="120000"/>
              </a:lnSpc>
              <a:defRPr/>
            </a:pPr>
            <a:r>
              <a:rPr lang="zh-CN" altLang="en-US" sz="2000" b="1" dirty="0">
                <a:solidFill>
                  <a:srgbClr val="32353A"/>
                </a:solidFill>
                <a:latin typeface="微软雅黑" panose="020B0503020204020204" pitchFamily="34" charset="-122"/>
                <a:ea typeface="微软雅黑" panose="020B0503020204020204" pitchFamily="34" charset="-122"/>
              </a:rPr>
              <a:t>购买人数</a:t>
            </a:r>
            <a:r>
              <a:rPr lang="en-US" altLang="zh-CN" sz="2000" b="1" dirty="0">
                <a:solidFill>
                  <a:srgbClr val="32353A"/>
                </a:solidFill>
                <a:latin typeface="微软雅黑" panose="020B0503020204020204" pitchFamily="34" charset="-122"/>
                <a:ea typeface="微软雅黑" panose="020B0503020204020204" pitchFamily="34" charset="-122"/>
              </a:rPr>
              <a:t>(</a:t>
            </a:r>
            <a:r>
              <a:rPr lang="zh-CN" altLang="en-US" sz="2000" b="1" dirty="0">
                <a:solidFill>
                  <a:srgbClr val="32353A"/>
                </a:solidFill>
                <a:latin typeface="微软雅黑" panose="020B0503020204020204" pitchFamily="34" charset="-122"/>
                <a:ea typeface="微软雅黑" panose="020B0503020204020204" pitchFamily="34" charset="-122"/>
              </a:rPr>
              <a:t>指数</a:t>
            </a:r>
            <a:r>
              <a:rPr lang="en-US" altLang="zh-CN" sz="2000" b="1" dirty="0">
                <a:solidFill>
                  <a:srgbClr val="32353A"/>
                </a:solidFill>
                <a:latin typeface="微软雅黑" panose="020B0503020204020204" pitchFamily="34" charset="-122"/>
                <a:ea typeface="微软雅黑" panose="020B0503020204020204" pitchFamily="34" charset="-122"/>
              </a:rPr>
              <a:t>)</a:t>
            </a:r>
          </a:p>
        </p:txBody>
      </p:sp>
      <p:sp>
        <p:nvSpPr>
          <p:cNvPr id="15" name="文本框 12">
            <a:extLst>
              <a:ext uri="{FF2B5EF4-FFF2-40B4-BE49-F238E27FC236}">
                <a16:creationId xmlns:a16="http://schemas.microsoft.com/office/drawing/2014/main" id="{412F6DE7-B565-A646-9D54-EF96B0253E9F}"/>
              </a:ext>
            </a:extLst>
          </p:cNvPr>
          <p:cNvSpPr txBox="1"/>
          <p:nvPr/>
        </p:nvSpPr>
        <p:spPr>
          <a:xfrm>
            <a:off x="8813394" y="2964336"/>
            <a:ext cx="1562101" cy="430374"/>
          </a:xfrm>
          <a:prstGeom prst="rect">
            <a:avLst/>
          </a:prstGeom>
          <a:noFill/>
        </p:spPr>
        <p:txBody>
          <a:bodyPr wrap="square" rtlCol="0">
            <a:spAutoFit/>
          </a:bodyPr>
          <a:lstStyle/>
          <a:p>
            <a:pPr lvl="0">
              <a:lnSpc>
                <a:spcPct val="120000"/>
              </a:lnSpc>
              <a:defRPr/>
            </a:pPr>
            <a:r>
              <a:rPr lang="zh-CN" altLang="en-US" sz="2000" b="1" dirty="0">
                <a:solidFill>
                  <a:srgbClr val="32353A"/>
                </a:solidFill>
                <a:latin typeface="微软雅黑" panose="020B0503020204020204" pitchFamily="34" charset="-122"/>
                <a:ea typeface="微软雅黑" panose="020B0503020204020204" pitchFamily="34" charset="-122"/>
              </a:rPr>
              <a:t>购买频次</a:t>
            </a:r>
            <a:endParaRPr lang="en-US" altLang="zh-CN" sz="2000" b="1" dirty="0">
              <a:solidFill>
                <a:srgbClr val="32353A"/>
              </a:solidFill>
              <a:latin typeface="微软雅黑" panose="020B0503020204020204" pitchFamily="34" charset="-122"/>
              <a:ea typeface="微软雅黑" panose="020B0503020204020204" pitchFamily="34" charset="-122"/>
            </a:endParaRPr>
          </a:p>
        </p:txBody>
      </p:sp>
      <p:sp>
        <p:nvSpPr>
          <p:cNvPr id="17" name="文本框 15">
            <a:extLst>
              <a:ext uri="{FF2B5EF4-FFF2-40B4-BE49-F238E27FC236}">
                <a16:creationId xmlns:a16="http://schemas.microsoft.com/office/drawing/2014/main" id="{403CF666-13DF-074D-8F82-6012C07110DA}"/>
              </a:ext>
            </a:extLst>
          </p:cNvPr>
          <p:cNvSpPr txBox="1"/>
          <p:nvPr/>
        </p:nvSpPr>
        <p:spPr>
          <a:xfrm flipH="1">
            <a:off x="3660958" y="3012240"/>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18" name="箭头: 上 32">
            <a:extLst>
              <a:ext uri="{FF2B5EF4-FFF2-40B4-BE49-F238E27FC236}">
                <a16:creationId xmlns:a16="http://schemas.microsoft.com/office/drawing/2014/main" id="{2BF78BB0-B818-4840-A1F8-F66AA7277E61}"/>
              </a:ext>
            </a:extLst>
          </p:cNvPr>
          <p:cNvSpPr/>
          <p:nvPr/>
        </p:nvSpPr>
        <p:spPr>
          <a:xfrm rot="10800000">
            <a:off x="4224808" y="2405253"/>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0" name="文本框 92">
            <a:extLst>
              <a:ext uri="{FF2B5EF4-FFF2-40B4-BE49-F238E27FC236}">
                <a16:creationId xmlns:a16="http://schemas.microsoft.com/office/drawing/2014/main" id="{6B8E8552-56F1-2E44-9C59-7BDAC0386FBE}"/>
              </a:ext>
            </a:extLst>
          </p:cNvPr>
          <p:cNvSpPr txBox="1">
            <a:spLocks/>
          </p:cNvSpPr>
          <p:nvPr/>
        </p:nvSpPr>
        <p:spPr>
          <a:xfrm>
            <a:off x="6154033" y="4835184"/>
            <a:ext cx="2469569" cy="432000"/>
          </a:xfrm>
          <a:prstGeom prst="rect">
            <a:avLst/>
          </a:prstGeom>
          <a:noFill/>
        </p:spPr>
        <p:txBody>
          <a:bodyPr wrap="square" rtlCol="0" anchor="ctr">
            <a:noAutofit/>
          </a:bodyPr>
          <a:lstStyle/>
          <a:p>
            <a:pPr lvl="0">
              <a:lnSpc>
                <a:spcPct val="150000"/>
              </a:lnSpc>
              <a:defRPr/>
            </a:pPr>
            <a:r>
              <a:rPr lang="zh-CN" altLang="en-US" b="1" dirty="0">
                <a:solidFill>
                  <a:srgbClr val="32353A"/>
                </a:solidFill>
                <a:latin typeface="微软雅黑" panose="020B0503020204020204" pitchFamily="34" charset="-122"/>
                <a:ea typeface="微软雅黑" panose="020B0503020204020204" pitchFamily="34" charset="-122"/>
              </a:rPr>
              <a:t>平均价格</a:t>
            </a:r>
            <a:r>
              <a:rPr lang="en-US" altLang="zh-CN" b="1" dirty="0">
                <a:solidFill>
                  <a:srgbClr val="32353A"/>
                </a:solidFill>
                <a:latin typeface="微软雅黑" panose="020B0503020204020204" pitchFamily="34" charset="-122"/>
                <a:ea typeface="微软雅黑" panose="020B0503020204020204" pitchFamily="34" charset="-122"/>
              </a:rPr>
              <a:t>(</a:t>
            </a:r>
            <a:r>
              <a:rPr lang="zh-CN" altLang="en-US" b="1" dirty="0">
                <a:solidFill>
                  <a:srgbClr val="32353A"/>
                </a:solidFill>
                <a:latin typeface="微软雅黑" panose="020B0503020204020204" pitchFamily="34" charset="-122"/>
                <a:ea typeface="微软雅黑" panose="020B0503020204020204" pitchFamily="34" charset="-122"/>
              </a:rPr>
              <a:t>指数</a:t>
            </a:r>
            <a:r>
              <a:rPr lang="en-US" altLang="zh-CN" b="1" dirty="0">
                <a:solidFill>
                  <a:srgbClr val="32353A"/>
                </a:solidFill>
                <a:latin typeface="微软雅黑" panose="020B0503020204020204" pitchFamily="34" charset="-122"/>
                <a:ea typeface="微软雅黑" panose="020B0503020204020204" pitchFamily="34" charset="-122"/>
              </a:rPr>
              <a:t>)</a:t>
            </a:r>
          </a:p>
        </p:txBody>
      </p:sp>
      <p:sp>
        <p:nvSpPr>
          <p:cNvPr id="47" name="文本框 12">
            <a:extLst>
              <a:ext uri="{FF2B5EF4-FFF2-40B4-BE49-F238E27FC236}">
                <a16:creationId xmlns:a16="http://schemas.microsoft.com/office/drawing/2014/main" id="{03EE0AC5-00D8-2243-B4F1-C2516A4D28AA}"/>
              </a:ext>
            </a:extLst>
          </p:cNvPr>
          <p:cNvSpPr txBox="1"/>
          <p:nvPr/>
        </p:nvSpPr>
        <p:spPr>
          <a:xfrm>
            <a:off x="6154033" y="5240225"/>
            <a:ext cx="100800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845</a:t>
            </a:r>
          </a:p>
        </p:txBody>
      </p:sp>
      <p:graphicFrame>
        <p:nvGraphicFramePr>
          <p:cNvPr id="51" name="图表 16">
            <a:extLst>
              <a:ext uri="{FF2B5EF4-FFF2-40B4-BE49-F238E27FC236}">
                <a16:creationId xmlns:a16="http://schemas.microsoft.com/office/drawing/2014/main" id="{63D9DDF7-1EFD-9947-ACA4-A7A8AF102B6E}"/>
              </a:ext>
            </a:extLst>
          </p:cNvPr>
          <p:cNvGraphicFramePr/>
          <p:nvPr>
            <p:extLst>
              <p:ext uri="{D42A27DB-BD31-4B8C-83A1-F6EECF244321}">
                <p14:modId xmlns:p14="http://schemas.microsoft.com/office/powerpoint/2010/main" val="582878223"/>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52" name="文本框 12">
            <a:extLst>
              <a:ext uri="{FF2B5EF4-FFF2-40B4-BE49-F238E27FC236}">
                <a16:creationId xmlns:a16="http://schemas.microsoft.com/office/drawing/2014/main" id="{578EBD1A-3906-764D-BDE1-830B1776B0E3}"/>
              </a:ext>
            </a:extLst>
          </p:cNvPr>
          <p:cNvSpPr txBox="1"/>
          <p:nvPr/>
        </p:nvSpPr>
        <p:spPr>
          <a:xfrm>
            <a:off x="744655" y="2731172"/>
            <a:ext cx="2160000" cy="581057"/>
          </a:xfrm>
          <a:prstGeom prst="rect">
            <a:avLst/>
          </a:prstGeom>
          <a:noFill/>
        </p:spPr>
        <p:txBody>
          <a:bodyPr wrap="square" rtlCol="0">
            <a:spAutoFit/>
          </a:bodyPr>
          <a:lstStyle/>
          <a:p>
            <a:pPr lvl="0">
              <a:lnSpc>
                <a:spcPct val="150000"/>
              </a:lnSpc>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37,371,815</a:t>
            </a:r>
          </a:p>
        </p:txBody>
      </p:sp>
      <p:sp>
        <p:nvSpPr>
          <p:cNvPr id="55" name="文本框 15">
            <a:extLst>
              <a:ext uri="{FF2B5EF4-FFF2-40B4-BE49-F238E27FC236}">
                <a16:creationId xmlns:a16="http://schemas.microsoft.com/office/drawing/2014/main" id="{4A1226C1-E355-B043-8636-8262086EACB2}"/>
              </a:ext>
            </a:extLst>
          </p:cNvPr>
          <p:cNvSpPr txBox="1"/>
          <p:nvPr/>
        </p:nvSpPr>
        <p:spPr>
          <a:xfrm flipH="1">
            <a:off x="4119396" y="3019522"/>
            <a:ext cx="751128"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-3%</a:t>
            </a:r>
          </a:p>
        </p:txBody>
      </p:sp>
      <p:sp>
        <p:nvSpPr>
          <p:cNvPr id="56" name="文本框 12">
            <a:extLst>
              <a:ext uri="{FF2B5EF4-FFF2-40B4-BE49-F238E27FC236}">
                <a16:creationId xmlns:a16="http://schemas.microsoft.com/office/drawing/2014/main" id="{EFB12D9E-AE96-2C4E-8F5C-4957005F0B92}"/>
              </a:ext>
            </a:extLst>
          </p:cNvPr>
          <p:cNvSpPr txBox="1"/>
          <p:nvPr/>
        </p:nvSpPr>
        <p:spPr>
          <a:xfrm>
            <a:off x="6098575" y="3291906"/>
            <a:ext cx="180000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44,227</a:t>
            </a:r>
          </a:p>
        </p:txBody>
      </p:sp>
      <p:sp>
        <p:nvSpPr>
          <p:cNvPr id="57" name="文本框 12">
            <a:extLst>
              <a:ext uri="{FF2B5EF4-FFF2-40B4-BE49-F238E27FC236}">
                <a16:creationId xmlns:a16="http://schemas.microsoft.com/office/drawing/2014/main" id="{FE2C56A1-000C-D443-8099-6C9345E7D9F6}"/>
              </a:ext>
            </a:extLst>
          </p:cNvPr>
          <p:cNvSpPr txBox="1"/>
          <p:nvPr/>
        </p:nvSpPr>
        <p:spPr>
          <a:xfrm>
            <a:off x="8800581" y="2496939"/>
            <a:ext cx="180000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87,800</a:t>
            </a:r>
          </a:p>
        </p:txBody>
      </p:sp>
      <p:sp>
        <p:nvSpPr>
          <p:cNvPr id="58" name="文本框 12">
            <a:extLst>
              <a:ext uri="{FF2B5EF4-FFF2-40B4-BE49-F238E27FC236}">
                <a16:creationId xmlns:a16="http://schemas.microsoft.com/office/drawing/2014/main" id="{AF8BEC4A-380D-BC4A-A2A9-EB6054146428}"/>
              </a:ext>
            </a:extLst>
          </p:cNvPr>
          <p:cNvSpPr txBox="1"/>
          <p:nvPr/>
        </p:nvSpPr>
        <p:spPr>
          <a:xfrm>
            <a:off x="8856621" y="3289239"/>
            <a:ext cx="92411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1.13</a:t>
            </a:r>
          </a:p>
        </p:txBody>
      </p:sp>
      <p:sp>
        <p:nvSpPr>
          <p:cNvPr id="60" name="文本框 15">
            <a:extLst>
              <a:ext uri="{FF2B5EF4-FFF2-40B4-BE49-F238E27FC236}">
                <a16:creationId xmlns:a16="http://schemas.microsoft.com/office/drawing/2014/main" id="{2ECA25EF-DE5F-E64B-8B4F-13C4F99E0F56}"/>
              </a:ext>
            </a:extLst>
          </p:cNvPr>
          <p:cNvSpPr txBox="1"/>
          <p:nvPr/>
        </p:nvSpPr>
        <p:spPr>
          <a:xfrm flipH="1">
            <a:off x="7507933" y="3494427"/>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61" name="箭头: 上 32">
            <a:extLst>
              <a:ext uri="{FF2B5EF4-FFF2-40B4-BE49-F238E27FC236}">
                <a16:creationId xmlns:a16="http://schemas.microsoft.com/office/drawing/2014/main" id="{1590EE11-AD41-8B42-8BC3-9D252D41472C}"/>
              </a:ext>
            </a:extLst>
          </p:cNvPr>
          <p:cNvSpPr/>
          <p:nvPr/>
        </p:nvSpPr>
        <p:spPr>
          <a:xfrm>
            <a:off x="7893329" y="2964336"/>
            <a:ext cx="323220" cy="476069"/>
          </a:xfrm>
          <a:prstGeom prst="upArrow">
            <a:avLst/>
          </a:prstGeom>
          <a:solidFill>
            <a:srgbClr val="4971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2" name="文本框 15">
            <a:extLst>
              <a:ext uri="{FF2B5EF4-FFF2-40B4-BE49-F238E27FC236}">
                <a16:creationId xmlns:a16="http://schemas.microsoft.com/office/drawing/2014/main" id="{41DE6F3C-5D60-E34A-AB49-5CB4448E3162}"/>
              </a:ext>
            </a:extLst>
          </p:cNvPr>
          <p:cNvSpPr txBox="1"/>
          <p:nvPr/>
        </p:nvSpPr>
        <p:spPr>
          <a:xfrm flipH="1">
            <a:off x="7906242" y="3494427"/>
            <a:ext cx="751128" cy="276999"/>
          </a:xfrm>
          <a:prstGeom prst="rect">
            <a:avLst/>
          </a:prstGeom>
          <a:noFill/>
        </p:spPr>
        <p:txBody>
          <a:bodyPr wrap="square" rtlCol="0">
            <a:spAutoFit/>
          </a:bodyPr>
          <a:lstStyle/>
          <a:p>
            <a:pPr lvl="0" algn="ctr">
              <a:defRPr/>
            </a:pPr>
            <a:r>
              <a:rPr lang="en-US" altLang="zh-CN" sz="1200" dirty="0">
                <a:solidFill>
                  <a:srgbClr val="49711E"/>
                </a:solidFill>
                <a:latin typeface="微软雅黑" panose="020B0503020204020204" pitchFamily="34" charset="-122"/>
                <a:ea typeface="微软雅黑" panose="020B0503020204020204" pitchFamily="34" charset="-122"/>
              </a:rPr>
              <a:t>+18%</a:t>
            </a:r>
          </a:p>
        </p:txBody>
      </p:sp>
      <p:sp>
        <p:nvSpPr>
          <p:cNvPr id="63" name="文本框 15">
            <a:extLst>
              <a:ext uri="{FF2B5EF4-FFF2-40B4-BE49-F238E27FC236}">
                <a16:creationId xmlns:a16="http://schemas.microsoft.com/office/drawing/2014/main" id="{95B67B5C-33D1-B64A-9703-9B9154E115E1}"/>
              </a:ext>
            </a:extLst>
          </p:cNvPr>
          <p:cNvSpPr txBox="1"/>
          <p:nvPr/>
        </p:nvSpPr>
        <p:spPr>
          <a:xfrm flipH="1">
            <a:off x="10519115" y="2701215"/>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r>
              <a:rPr lang="zh-CN" altLang="en-US" sz="1200" dirty="0">
                <a:solidFill>
                  <a:prstClr val="black"/>
                </a:solidFill>
                <a:latin typeface="微软雅黑" panose="020B0503020204020204" pitchFamily="34" charset="-122"/>
                <a:ea typeface="微软雅黑" panose="020B0503020204020204" pitchFamily="34" charset="-122"/>
              </a:rPr>
              <a:t>：</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64" name="箭头: 上 32">
            <a:extLst>
              <a:ext uri="{FF2B5EF4-FFF2-40B4-BE49-F238E27FC236}">
                <a16:creationId xmlns:a16="http://schemas.microsoft.com/office/drawing/2014/main" id="{9DBC0189-B000-6340-8EB7-D5553B0F5FF1}"/>
              </a:ext>
            </a:extLst>
          </p:cNvPr>
          <p:cNvSpPr/>
          <p:nvPr/>
        </p:nvSpPr>
        <p:spPr>
          <a:xfrm rot="10800000">
            <a:off x="10968959" y="2164932"/>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5" name="文本框 15">
            <a:extLst>
              <a:ext uri="{FF2B5EF4-FFF2-40B4-BE49-F238E27FC236}">
                <a16:creationId xmlns:a16="http://schemas.microsoft.com/office/drawing/2014/main" id="{B1C393A1-4BFE-3E48-BF5A-5F6756746BCA}"/>
              </a:ext>
            </a:extLst>
          </p:cNvPr>
          <p:cNvSpPr txBox="1"/>
          <p:nvPr/>
        </p:nvSpPr>
        <p:spPr>
          <a:xfrm flipH="1">
            <a:off x="10974444" y="2702785"/>
            <a:ext cx="751128"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-2%</a:t>
            </a:r>
          </a:p>
        </p:txBody>
      </p:sp>
      <p:sp>
        <p:nvSpPr>
          <p:cNvPr id="66" name="文本框 15">
            <a:extLst>
              <a:ext uri="{FF2B5EF4-FFF2-40B4-BE49-F238E27FC236}">
                <a16:creationId xmlns:a16="http://schemas.microsoft.com/office/drawing/2014/main" id="{A735FD9E-1E5F-9F4B-9F27-DD5F24074533}"/>
              </a:ext>
            </a:extLst>
          </p:cNvPr>
          <p:cNvSpPr txBox="1"/>
          <p:nvPr/>
        </p:nvSpPr>
        <p:spPr>
          <a:xfrm flipH="1">
            <a:off x="10519115" y="3540958"/>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67" name="箭头: 上 32">
            <a:extLst>
              <a:ext uri="{FF2B5EF4-FFF2-40B4-BE49-F238E27FC236}">
                <a16:creationId xmlns:a16="http://schemas.microsoft.com/office/drawing/2014/main" id="{78EBCB62-1507-3149-97A0-3FF9A7F6ECFD}"/>
              </a:ext>
            </a:extLst>
          </p:cNvPr>
          <p:cNvSpPr/>
          <p:nvPr/>
        </p:nvSpPr>
        <p:spPr>
          <a:xfrm>
            <a:off x="10968959" y="2978214"/>
            <a:ext cx="323220" cy="476069"/>
          </a:xfrm>
          <a:prstGeom prst="upArrow">
            <a:avLst/>
          </a:prstGeom>
          <a:solidFill>
            <a:srgbClr val="4971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8" name="文本框 15">
            <a:extLst>
              <a:ext uri="{FF2B5EF4-FFF2-40B4-BE49-F238E27FC236}">
                <a16:creationId xmlns:a16="http://schemas.microsoft.com/office/drawing/2014/main" id="{DACA9C0A-E573-6840-8403-A6B4672ADD49}"/>
              </a:ext>
            </a:extLst>
          </p:cNvPr>
          <p:cNvSpPr txBox="1"/>
          <p:nvPr/>
        </p:nvSpPr>
        <p:spPr>
          <a:xfrm flipH="1">
            <a:off x="10968959" y="3540808"/>
            <a:ext cx="751128" cy="276999"/>
          </a:xfrm>
          <a:prstGeom prst="rect">
            <a:avLst/>
          </a:prstGeom>
          <a:noFill/>
        </p:spPr>
        <p:txBody>
          <a:bodyPr wrap="square" rtlCol="0">
            <a:spAutoFit/>
          </a:bodyPr>
          <a:lstStyle/>
          <a:p>
            <a:pPr lvl="0" algn="ctr">
              <a:defRPr/>
            </a:pPr>
            <a:r>
              <a:rPr lang="en-US" altLang="zh-CN" sz="1200" dirty="0">
                <a:solidFill>
                  <a:srgbClr val="49711E"/>
                </a:solidFill>
                <a:latin typeface="微软雅黑" panose="020B0503020204020204" pitchFamily="34" charset="-122"/>
                <a:ea typeface="微软雅黑" panose="020B0503020204020204" pitchFamily="34" charset="-122"/>
              </a:rPr>
              <a:t>+nan%</a:t>
            </a:r>
          </a:p>
        </p:txBody>
      </p:sp>
      <p:sp>
        <p:nvSpPr>
          <p:cNvPr id="69" name="文本框 15">
            <a:extLst>
              <a:ext uri="{FF2B5EF4-FFF2-40B4-BE49-F238E27FC236}">
                <a16:creationId xmlns:a16="http://schemas.microsoft.com/office/drawing/2014/main" id="{F54CEA5B-9681-584C-BA91-BD03C7988CCE}"/>
              </a:ext>
            </a:extLst>
          </p:cNvPr>
          <p:cNvSpPr txBox="1"/>
          <p:nvPr/>
        </p:nvSpPr>
        <p:spPr>
          <a:xfrm flipH="1">
            <a:off x="7507932" y="5495748"/>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70" name="箭头: 上 32">
            <a:extLst>
              <a:ext uri="{FF2B5EF4-FFF2-40B4-BE49-F238E27FC236}">
                <a16:creationId xmlns:a16="http://schemas.microsoft.com/office/drawing/2014/main" id="{BCE792CA-349F-964D-95CA-17FC17BF7091}"/>
              </a:ext>
            </a:extLst>
          </p:cNvPr>
          <p:cNvSpPr/>
          <p:nvPr/>
        </p:nvSpPr>
        <p:spPr>
          <a:xfrm rot="10800000">
            <a:off x="7907107" y="4890078"/>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71" name="文本框 15">
            <a:extLst>
              <a:ext uri="{FF2B5EF4-FFF2-40B4-BE49-F238E27FC236}">
                <a16:creationId xmlns:a16="http://schemas.microsoft.com/office/drawing/2014/main" id="{409C4045-DB45-C34B-A372-F105E50C7F50}"/>
              </a:ext>
            </a:extLst>
          </p:cNvPr>
          <p:cNvSpPr txBox="1"/>
          <p:nvPr/>
        </p:nvSpPr>
        <p:spPr>
          <a:xfrm flipH="1">
            <a:off x="7950199" y="5489786"/>
            <a:ext cx="751128"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-17%</a:t>
            </a:r>
          </a:p>
        </p:txBody>
      </p:sp>
      <p:sp>
        <p:nvSpPr>
          <p:cNvPr id="8" name="矩形 7"/>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人工更新：客单价拆解（</a:t>
            </a:r>
            <a:r>
              <a:rPr lang="en-US" altLang="zh-CN" sz="1400" dirty="0">
                <a:solidFill>
                  <a:schemeClr val="bg1"/>
                </a:solidFill>
              </a:rPr>
              <a:t>from </a:t>
            </a:r>
            <a:r>
              <a:rPr lang="zh-CN" altLang="en-US" sz="1400" dirty="0">
                <a:solidFill>
                  <a:schemeClr val="bg1"/>
                </a:solidFill>
              </a:rPr>
              <a:t>策略中心</a:t>
            </a:r>
            <a:endParaRPr lang="en-US" altLang="zh-CN" sz="1400" dirty="0">
              <a:solidFill>
                <a:schemeClr val="bg1"/>
              </a:solidFill>
            </a:endParaRPr>
          </a:p>
          <a:p>
            <a:pPr algn="l"/>
            <a:endParaRPr lang="en-US" altLang="zh-CN" sz="1400" dirty="0">
              <a:solidFill>
                <a:schemeClr val="bg1"/>
              </a:solidFill>
            </a:endParaRPr>
          </a:p>
          <a:p>
            <a:pPr algn="l"/>
            <a:r>
              <a:rPr lang="zh-CN" altLang="en-US" sz="1400" dirty="0">
                <a:solidFill>
                  <a:schemeClr val="bg1"/>
                </a:solidFill>
              </a:rPr>
              <a:t>当前大盘数据无法转化需手动更新</a:t>
            </a:r>
            <a:endParaRPr lang="en-US" altLang="zh-CN" sz="1400" dirty="0">
              <a:solidFill>
                <a:schemeClr val="bg1"/>
              </a:solidFill>
            </a:endParaRPr>
          </a:p>
        </p:txBody>
      </p:sp>
      <p:sp>
        <p:nvSpPr>
          <p:cNvPr id="53" name="文本框 12">
            <a:extLst>
              <a:ext uri="{FF2B5EF4-FFF2-40B4-BE49-F238E27FC236}">
                <a16:creationId xmlns:a16="http://schemas.microsoft.com/office/drawing/2014/main" id="{27397D0A-9835-43D6-827F-816DD9343328}"/>
              </a:ext>
            </a:extLst>
          </p:cNvPr>
          <p:cNvSpPr txBox="1"/>
          <p:nvPr/>
        </p:nvSpPr>
        <p:spPr>
          <a:xfrm>
            <a:off x="8804000" y="3754584"/>
            <a:ext cx="2157382" cy="430374"/>
          </a:xfrm>
          <a:prstGeom prst="rect">
            <a:avLst/>
          </a:prstGeom>
          <a:noFill/>
        </p:spPr>
        <p:txBody>
          <a:bodyPr wrap="square" rtlCol="0">
            <a:spAutoFit/>
          </a:bodyPr>
          <a:lstStyle/>
          <a:p>
            <a:pPr lvl="0">
              <a:lnSpc>
                <a:spcPct val="120000"/>
              </a:lnSpc>
              <a:defRPr/>
            </a:pPr>
            <a:r>
              <a:rPr lang="zh-CN" altLang="en-US" sz="2000" b="1" dirty="0">
                <a:solidFill>
                  <a:srgbClr val="32353A"/>
                </a:solidFill>
                <a:latin typeface="微软雅黑" panose="020B0503020204020204" pitchFamily="34" charset="-122"/>
                <a:ea typeface="微软雅黑" panose="020B0503020204020204" pitchFamily="34" charset="-122"/>
              </a:rPr>
              <a:t>单次购买量</a:t>
            </a:r>
            <a:r>
              <a:rPr lang="en-US" altLang="zh-CN" sz="2000" b="1" dirty="0">
                <a:solidFill>
                  <a:srgbClr val="32353A"/>
                </a:solidFill>
                <a:latin typeface="微软雅黑" panose="020B0503020204020204" pitchFamily="34" charset="-122"/>
                <a:ea typeface="微软雅黑" panose="020B0503020204020204" pitchFamily="34" charset="-122"/>
              </a:rPr>
              <a:t>(</a:t>
            </a:r>
            <a:r>
              <a:rPr lang="zh-CN" altLang="en-US" sz="2000" b="1" dirty="0">
                <a:solidFill>
                  <a:srgbClr val="32353A"/>
                </a:solidFill>
                <a:latin typeface="微软雅黑" panose="020B0503020204020204" pitchFamily="34" charset="-122"/>
                <a:ea typeface="微软雅黑" panose="020B0503020204020204" pitchFamily="34" charset="-122"/>
              </a:rPr>
              <a:t>指数</a:t>
            </a:r>
            <a:r>
              <a:rPr lang="en-US" altLang="zh-CN" sz="2000" b="1" dirty="0">
                <a:solidFill>
                  <a:srgbClr val="32353A"/>
                </a:solidFill>
                <a:latin typeface="微软雅黑" panose="020B0503020204020204" pitchFamily="34" charset="-122"/>
                <a:ea typeface="微软雅黑" panose="020B0503020204020204" pitchFamily="34" charset="-122"/>
              </a:rPr>
              <a:t>)</a:t>
            </a:r>
          </a:p>
        </p:txBody>
      </p:sp>
      <p:sp>
        <p:nvSpPr>
          <p:cNvPr id="54" name="箭头: 上 32">
            <a:extLst>
              <a:ext uri="{FF2B5EF4-FFF2-40B4-BE49-F238E27FC236}">
                <a16:creationId xmlns:a16="http://schemas.microsoft.com/office/drawing/2014/main" id="{914D05BE-D3D2-4322-A8D6-C31438E072E0}"/>
              </a:ext>
            </a:extLst>
          </p:cNvPr>
          <p:cNvSpPr/>
          <p:nvPr/>
        </p:nvSpPr>
        <p:spPr>
          <a:xfrm>
            <a:off x="10968959" y="3775895"/>
            <a:ext cx="323220" cy="476069"/>
          </a:xfrm>
          <a:prstGeom prst="upArrow">
            <a:avLst/>
          </a:prstGeom>
          <a:solidFill>
            <a:srgbClr val="4971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9" name="文本框 12">
            <a:extLst>
              <a:ext uri="{FF2B5EF4-FFF2-40B4-BE49-F238E27FC236}">
                <a16:creationId xmlns:a16="http://schemas.microsoft.com/office/drawing/2014/main" id="{6B423F57-28A2-4FAB-8897-148118355654}"/>
              </a:ext>
            </a:extLst>
          </p:cNvPr>
          <p:cNvSpPr txBox="1"/>
          <p:nvPr/>
        </p:nvSpPr>
        <p:spPr>
          <a:xfrm>
            <a:off x="8856621" y="3989810"/>
            <a:ext cx="92411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0.45</a:t>
            </a:r>
          </a:p>
        </p:txBody>
      </p:sp>
      <p:sp>
        <p:nvSpPr>
          <p:cNvPr id="72" name="文本框 15">
            <a:extLst>
              <a:ext uri="{FF2B5EF4-FFF2-40B4-BE49-F238E27FC236}">
                <a16:creationId xmlns:a16="http://schemas.microsoft.com/office/drawing/2014/main" id="{6CB93EC5-547F-4E0E-BA50-924AC34152CB}"/>
              </a:ext>
            </a:extLst>
          </p:cNvPr>
          <p:cNvSpPr txBox="1"/>
          <p:nvPr/>
        </p:nvSpPr>
        <p:spPr>
          <a:xfrm flipH="1">
            <a:off x="10519114" y="4245911"/>
            <a:ext cx="1193395"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73" name="文本框 15">
            <a:extLst>
              <a:ext uri="{FF2B5EF4-FFF2-40B4-BE49-F238E27FC236}">
                <a16:creationId xmlns:a16="http://schemas.microsoft.com/office/drawing/2014/main" id="{8AADD077-4728-40A2-9521-B16209DC28B3}"/>
              </a:ext>
            </a:extLst>
          </p:cNvPr>
          <p:cNvSpPr txBox="1"/>
          <p:nvPr/>
        </p:nvSpPr>
        <p:spPr>
          <a:xfrm flipH="1">
            <a:off x="10955422" y="4260084"/>
            <a:ext cx="751128" cy="276999"/>
          </a:xfrm>
          <a:prstGeom prst="rect">
            <a:avLst/>
          </a:prstGeom>
          <a:noFill/>
        </p:spPr>
        <p:txBody>
          <a:bodyPr wrap="square" rtlCol="0">
            <a:spAutoFit/>
          </a:bodyPr>
          <a:lstStyle/>
          <a:p>
            <a:pPr lvl="0" algn="ctr">
              <a:defRPr/>
            </a:pPr>
            <a:r>
              <a:rPr lang="en-US" altLang="zh-CN" sz="1200" dirty="0">
                <a:solidFill>
                  <a:srgbClr val="49711E"/>
                </a:solidFill>
                <a:latin typeface="微软雅黑" panose="020B0503020204020204" pitchFamily="34" charset="-122"/>
                <a:ea typeface="微软雅黑" panose="020B0503020204020204" pitchFamily="34" charset="-122"/>
              </a:rPr>
              <a:t>+22%</a:t>
            </a:r>
          </a:p>
        </p:txBody>
      </p:sp>
    </p:spTree>
    <p:extLst>
      <p:ext uri="{BB962C8B-B14F-4D97-AF65-F5344CB8AC3E}">
        <p14:creationId xmlns:p14="http://schemas.microsoft.com/office/powerpoint/2010/main" val="354972880"/>
      </p:ext>
    </p:extLst>
  </p:cSld>
  <p:clrMapOvr>
    <a:masterClrMapping/>
  </p:clrMapOvr>
  <p:extLst mod="1">
    <p:ext uri="{6950BFC3-D8DA-4A85-94F7-54DA5524770B}">
      <p188:commentRel xmlns:p188="http://schemas.microsoft.com/office/powerpoint/2018/8/main" xmlns=""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0B8128-78AE-A748-ACF0-972CEFA70FB9}"/>
              </a:ext>
            </a:extLst>
          </p:cNvPr>
          <p:cNvSpPr>
            <a:spLocks noGrp="1"/>
          </p:cNvSpPr>
          <p:nvPr>
            <p:ph type="title"/>
          </p:nvPr>
        </p:nvSpPr>
        <p:spPr/>
        <p:txBody>
          <a:bodyPr/>
          <a:lstStyle/>
          <a:p>
            <a:r>
              <a:rPr lang="x-none" dirty="0"/>
              <a:t>咖啡机市场品牌格局</a:t>
            </a:r>
          </a:p>
        </p:txBody>
      </p:sp>
      <p:sp>
        <p:nvSpPr>
          <p:cNvPr id="6" name="Text Placeholder 5">
            <a:extLst>
              <a:ext uri="{FF2B5EF4-FFF2-40B4-BE49-F238E27FC236}">
                <a16:creationId xmlns:a16="http://schemas.microsoft.com/office/drawing/2014/main" id="{C36391B4-FB3F-FB42-B994-07A011B38597}"/>
              </a:ext>
            </a:extLst>
          </p:cNvPr>
          <p:cNvSpPr>
            <a:spLocks noGrp="1"/>
          </p:cNvSpPr>
          <p:nvPr>
            <p:ph type="body" sz="quarter" idx="10"/>
          </p:nvPr>
        </p:nvSpPr>
        <p:spPr/>
        <p:txBody>
          <a:bodyPr/>
          <a:lstStyle/>
          <a:p>
            <a:pPr>
              <a:lnSpc>
                <a:spcPct val="100000"/>
              </a:lnSpc>
            </a:pPr>
            <a:endParaRPr lang="x-none" dirty="0"/>
          </a:p>
        </p:txBody>
      </p:sp>
      <p:sp>
        <p:nvSpPr>
          <p:cNvPr id="7" name="Text Placeholder 6">
            <a:extLst>
              <a:ext uri="{FF2B5EF4-FFF2-40B4-BE49-F238E27FC236}">
                <a16:creationId xmlns:a16="http://schemas.microsoft.com/office/drawing/2014/main" id="{F39D7D6F-D2FD-3B49-8BB5-EC650B528A0D}"/>
              </a:ext>
            </a:extLst>
          </p:cNvPr>
          <p:cNvSpPr>
            <a:spLocks noGrp="1"/>
          </p:cNvSpPr>
          <p:nvPr>
            <p:ph type="body" sz="quarter" idx="11"/>
          </p:nvPr>
        </p:nvSpPr>
        <p:spPr/>
        <p:txBody>
          <a:bodyPr/>
          <a:lstStyle/>
          <a:p>
            <a:r>
              <a:t>数据来源：生意参谋；渠道：全渠道</a:t>
            </a:r>
          </a:p>
          <a:p>
            <a:r>
              <a:t>时间维度：2023.12</a:t>
            </a:r>
          </a:p>
          <a:p>
            <a:r>
              <a:t>*市场TTL：当月市场Top50品牌GMV加总；*市占率 = 品牌GMV/ 当月Top50品牌GMV加总</a:t>
            </a:r>
          </a:p>
        </p:txBody>
      </p:sp>
      <p:graphicFrame>
        <p:nvGraphicFramePr>
          <p:cNvPr id="8" name="图表 21">
            <a:extLst>
              <a:ext uri="{FF2B5EF4-FFF2-40B4-BE49-F238E27FC236}">
                <a16:creationId xmlns:a16="http://schemas.microsoft.com/office/drawing/2014/main" id="{5E636122-99F1-D54F-B445-F5BAB9194009}"/>
              </a:ext>
            </a:extLst>
          </p:cNvPr>
          <p:cNvGraphicFramePr/>
          <p:nvPr>
            <p:extLst>
              <p:ext uri="{D42A27DB-BD31-4B8C-83A1-F6EECF244321}">
                <p14:modId xmlns:p14="http://schemas.microsoft.com/office/powerpoint/2010/main" val="1242921044"/>
              </p:ext>
            </p:extLst>
          </p:nvPr>
        </p:nvGraphicFramePr>
        <p:xfrm>
          <a:off x="36000" y="2005525"/>
          <a:ext cx="3600000" cy="36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表格 5">
            <a:extLst>
              <a:ext uri="{FF2B5EF4-FFF2-40B4-BE49-F238E27FC236}">
                <a16:creationId xmlns:a16="http://schemas.microsoft.com/office/drawing/2014/main" id="{9EB6094B-E586-0A44-AD4B-0D27157A403F}"/>
              </a:ext>
            </a:extLst>
          </p:cNvPr>
          <p:cNvGraphicFramePr>
            <a:graphicFrameLocks noGrp="1"/>
          </p:cNvGraphicFramePr>
          <p:nvPr>
            <p:extLst>
              <p:ext uri="{D42A27DB-BD31-4B8C-83A1-F6EECF244321}">
                <p14:modId xmlns:p14="http://schemas.microsoft.com/office/powerpoint/2010/main" val="1790784222"/>
              </p:ext>
            </p:extLst>
          </p:nvPr>
        </p:nvGraphicFramePr>
        <p:xfrm>
          <a:off x="461205" y="5368790"/>
          <a:ext cx="2772000" cy="777240"/>
        </p:xfrm>
        <a:graphic>
          <a:graphicData uri="http://schemas.openxmlformats.org/drawingml/2006/table">
            <a:tbl>
              <a:tblPr firstRow="1" bandRow="1">
                <a:tableStyleId>{5C22544A-7EE6-4342-B048-85BDC9FD1C3A}</a:tableStyleId>
              </a:tblPr>
              <a:tblGrid>
                <a:gridCol w="924000">
                  <a:extLst>
                    <a:ext uri="{9D8B030D-6E8A-4147-A177-3AD203B41FA5}">
                      <a16:colId xmlns:a16="http://schemas.microsoft.com/office/drawing/2014/main" val="1037109775"/>
                    </a:ext>
                  </a:extLst>
                </a:gridCol>
                <a:gridCol w="924000">
                  <a:extLst>
                    <a:ext uri="{9D8B030D-6E8A-4147-A177-3AD203B41FA5}">
                      <a16:colId xmlns:a16="http://schemas.microsoft.com/office/drawing/2014/main" val="4283598268"/>
                    </a:ext>
                  </a:extLst>
                </a:gridCol>
                <a:gridCol w="924000">
                  <a:extLst>
                    <a:ext uri="{9D8B030D-6E8A-4147-A177-3AD203B41FA5}">
                      <a16:colId xmlns:a16="http://schemas.microsoft.com/office/drawing/2014/main" val="2600013830"/>
                    </a:ext>
                  </a:extLst>
                </a:gridCol>
              </a:tblGrid>
              <a:tr h="259080">
                <a:tc>
                  <a:txBody>
                    <a:bodyPr/>
                    <a:lstStyle/>
                    <a:p>
                      <a:pPr algn="ctr"/>
                      <a:r>
                        <a:rPr lang="zh-CN" altLang="en-US" sz="1000" dirty="0">
                          <a:solidFill>
                            <a:schemeClr val="tx1"/>
                          </a:solidFill>
                          <a:latin typeface="+mn-ea"/>
                          <a:ea typeface="+mn-ea"/>
                        </a:rPr>
                        <a:t>市占率</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mn-ea"/>
                          <a:ea typeface="+mn-ea"/>
                        </a:rPr>
                        <a:t>TOP3</a:t>
                      </a:r>
                      <a:r>
                        <a:rPr lang="zh-CN" altLang="en-US" sz="1000" dirty="0">
                          <a:solidFill>
                            <a:schemeClr val="tx1"/>
                          </a:solidFill>
                          <a:latin typeface="+mn-ea"/>
                          <a:ea typeface="+mn-ea"/>
                        </a:rPr>
                        <a:t>品牌</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mn-ea"/>
                          <a:ea typeface="+mn-ea"/>
                        </a:rPr>
                        <a:t>TOP10</a:t>
                      </a:r>
                      <a:r>
                        <a:rPr lang="zh-CN" altLang="en-US" sz="1000" dirty="0">
                          <a:solidFill>
                            <a:schemeClr val="tx1"/>
                          </a:solidFill>
                          <a:latin typeface="+mn-ea"/>
                          <a:ea typeface="+mn-ea"/>
                        </a:rPr>
                        <a:t>品牌</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1510089"/>
                  </a:ext>
                </a:extLst>
              </a:tr>
              <a:tr h="259080">
                <a:tc>
                  <a:txBody>
                    <a:bodyPr/>
                    <a:lstStyle/>
                    <a:p>
                      <a:pPr algn="ctr"/>
                      <a:r>
                        <a:rPr lang="en-US" altLang="zh-CN" sz="1100" dirty="0" err="1">
                          <a:solidFill>
                            <a:srgbClr val="000000"/>
                          </a:solidFill>
                          <a:latin typeface="+mn-ea"/>
                          <a:ea typeface="+mn-ea"/>
                        </a:rPr>
                        <a:t>2023.10</a:t>
                      </a:r>
                      <a:endParaRPr lang="zh-CN" altLang="en-US" sz="1100" dirty="0">
                        <a:solidFill>
                          <a:schemeClr val="tx1"/>
                        </a:solidFill>
                        <a:latin typeface="+mn-ea"/>
                        <a:ea typeface="+mn-ea"/>
                      </a:endParaRPr>
                    </a:p>
                  </a:txBody>
                  <a:tcPr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60487679"/>
                  </a:ext>
                </a:extLst>
              </a:tr>
              <a:tr h="259080">
                <a:tc>
                  <a:txBody>
                    <a:bodyPr/>
                    <a:lstStyle/>
                    <a:p>
                      <a:pPr algn="ctr"/>
                      <a:r>
                        <a:rPr lang="en-US" altLang="zh-CN" sz="1100" dirty="0" err="1">
                          <a:solidFill>
                            <a:srgbClr val="000000"/>
                          </a:solidFill>
                          <a:latin typeface="+mn-ea"/>
                          <a:ea typeface="+mn-ea"/>
                        </a:rPr>
                        <a:t>2022.10</a:t>
                      </a:r>
                      <a:endParaRPr lang="zh-CN" altLang="en-US" sz="1100" dirty="0">
                        <a:solidFill>
                          <a:schemeClr val="tx1"/>
                        </a:solidFill>
                        <a:latin typeface="+mn-ea"/>
                        <a:ea typeface="+mn-ea"/>
                      </a:endParaRPr>
                    </a:p>
                  </a:txBody>
                  <a:tcPr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46%</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76%</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287067"/>
                  </a:ext>
                </a:extLst>
              </a:tr>
            </a:tbl>
          </a:graphicData>
        </a:graphic>
      </p:graphicFrame>
      <p:sp>
        <p:nvSpPr>
          <p:cNvPr id="10" name="矩形: 圆角 32">
            <a:extLst>
              <a:ext uri="{FF2B5EF4-FFF2-40B4-BE49-F238E27FC236}">
                <a16:creationId xmlns:a16="http://schemas.microsoft.com/office/drawing/2014/main" id="{1CB0F4BC-EB4C-B745-867C-79A75ACE794E}"/>
              </a:ext>
            </a:extLst>
          </p:cNvPr>
          <p:cNvSpPr/>
          <p:nvPr/>
        </p:nvSpPr>
        <p:spPr>
          <a:xfrm>
            <a:off x="3456000" y="2079482"/>
            <a:ext cx="8180607" cy="397989"/>
          </a:xfrm>
          <a:prstGeom prst="roundRect">
            <a:avLst/>
          </a:prstGeom>
          <a:solidFill>
            <a:srgbClr val="F0ECE2"/>
          </a:solidFill>
          <a:ln w="9525" cap="flat" cmpd="sng" algn="ctr">
            <a:solidFill>
              <a:srgbClr val="FFFFFF">
                <a:lumMod val="75000"/>
              </a:srgbClr>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全渠道咖啡机市场</a:t>
            </a:r>
            <a:r>
              <a:rPr kumimoji="0" lang="en-US" altLang="zh-CN" sz="1400" b="1" i="0" u="none" strike="noStrike" kern="0" cap="none" spc="0" normalizeH="0" baseline="0" noProof="0" dirty="0">
                <a:ln>
                  <a:noFill/>
                </a:ln>
                <a:solidFill>
                  <a:srgbClr val="000000"/>
                </a:solidFill>
                <a:effectLst/>
                <a:uLnTx/>
                <a:uFillTx/>
                <a:latin typeface="微软雅黑"/>
                <a:ea typeface="微软雅黑"/>
                <a:cs typeface="+mn-cs"/>
              </a:rPr>
              <a:t>Top 10</a:t>
            </a: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品牌排行</a:t>
            </a:r>
            <a:endParaRPr kumimoji="0" lang="en-US" sz="1400" b="1"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11" name="矩形 31">
            <a:extLst>
              <a:ext uri="{FF2B5EF4-FFF2-40B4-BE49-F238E27FC236}">
                <a16:creationId xmlns:a16="http://schemas.microsoft.com/office/drawing/2014/main" id="{1C6ADC75-CCC2-4E44-BD27-42BCE3F50F61}"/>
              </a:ext>
            </a:extLst>
          </p:cNvPr>
          <p:cNvSpPr/>
          <p:nvPr/>
        </p:nvSpPr>
        <p:spPr>
          <a:xfrm>
            <a:off x="3456000" y="2469476"/>
            <a:ext cx="8180607" cy="3676554"/>
          </a:xfrm>
          <a:prstGeom prst="rect">
            <a:avLst/>
          </a:prstGeom>
          <a:noFill/>
          <a:ln w="9525" cap="flat" cmpd="sng" algn="ctr">
            <a:solidFill>
              <a:srgbClr val="FFFFFF">
                <a:lumMod val="75000"/>
              </a:srgbClr>
            </a:solidFill>
            <a:prstDash val="solid"/>
            <a:miter lim="800000"/>
          </a:ln>
          <a:effectLst/>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aphicFrame>
        <p:nvGraphicFramePr>
          <p:cNvPr id="12" name="表格 1">
            <a:extLst>
              <a:ext uri="{FF2B5EF4-FFF2-40B4-BE49-F238E27FC236}">
                <a16:creationId xmlns:a16="http://schemas.microsoft.com/office/drawing/2014/main" id="{520D7DB8-7CA2-CD40-9C10-3E08CAFE3A8C}"/>
              </a:ext>
            </a:extLst>
          </p:cNvPr>
          <p:cNvGraphicFramePr>
            <a:graphicFrameLocks noGrp="1"/>
          </p:cNvGraphicFramePr>
          <p:nvPr>
            <p:extLst>
              <p:ext uri="{D42A27DB-BD31-4B8C-83A1-F6EECF244321}">
                <p14:modId xmlns:p14="http://schemas.microsoft.com/office/powerpoint/2010/main" val="2256923013"/>
              </p:ext>
            </p:extLst>
          </p:nvPr>
        </p:nvGraphicFramePr>
        <p:xfrm>
          <a:off x="5660317" y="2491200"/>
          <a:ext cx="5965840" cy="3602172"/>
        </p:xfrm>
        <a:graphic>
          <a:graphicData uri="http://schemas.openxmlformats.org/drawingml/2006/table">
            <a:tbl>
              <a:tblPr firstRow="1" bandRow="1">
                <a:tableStyleId>{5C22544A-7EE6-4342-B048-85BDC9FD1C3A}</a:tableStyleId>
              </a:tblPr>
              <a:tblGrid>
                <a:gridCol w="792480">
                  <a:extLst>
                    <a:ext uri="{9D8B030D-6E8A-4147-A177-3AD203B41FA5}">
                      <a16:colId xmlns:a16="http://schemas.microsoft.com/office/drawing/2014/main" val="2965258854"/>
                    </a:ext>
                  </a:extLst>
                </a:gridCol>
                <a:gridCol w="855980">
                  <a:extLst>
                    <a:ext uri="{9D8B030D-6E8A-4147-A177-3AD203B41FA5}">
                      <a16:colId xmlns:a16="http://schemas.microsoft.com/office/drawing/2014/main" val="577454164"/>
                    </a:ext>
                  </a:extLst>
                </a:gridCol>
                <a:gridCol w="571884">
                  <a:extLst>
                    <a:ext uri="{9D8B030D-6E8A-4147-A177-3AD203B41FA5}">
                      <a16:colId xmlns:a16="http://schemas.microsoft.com/office/drawing/2014/main" val="1111462656"/>
                    </a:ext>
                  </a:extLst>
                </a:gridCol>
                <a:gridCol w="728980">
                  <a:extLst>
                    <a:ext uri="{9D8B030D-6E8A-4147-A177-3AD203B41FA5}">
                      <a16:colId xmlns:a16="http://schemas.microsoft.com/office/drawing/2014/main" val="2723025587"/>
                    </a:ext>
                  </a:extLst>
                </a:gridCol>
                <a:gridCol w="571884">
                  <a:extLst>
                    <a:ext uri="{9D8B030D-6E8A-4147-A177-3AD203B41FA5}">
                      <a16:colId xmlns:a16="http://schemas.microsoft.com/office/drawing/2014/main" val="213407725"/>
                    </a:ext>
                  </a:extLst>
                </a:gridCol>
                <a:gridCol w="571884">
                  <a:extLst>
                    <a:ext uri="{9D8B030D-6E8A-4147-A177-3AD203B41FA5}">
                      <a16:colId xmlns:a16="http://schemas.microsoft.com/office/drawing/2014/main" val="1558928856"/>
                    </a:ext>
                  </a:extLst>
                </a:gridCol>
                <a:gridCol w="571884">
                  <a:extLst>
                    <a:ext uri="{9D8B030D-6E8A-4147-A177-3AD203B41FA5}">
                      <a16:colId xmlns:a16="http://schemas.microsoft.com/office/drawing/2014/main" val="4290954294"/>
                    </a:ext>
                  </a:extLst>
                </a:gridCol>
                <a:gridCol w="728980">
                  <a:extLst>
                    <a:ext uri="{9D8B030D-6E8A-4147-A177-3AD203B41FA5}">
                      <a16:colId xmlns:a16="http://schemas.microsoft.com/office/drawing/2014/main" val="3588543833"/>
                    </a:ext>
                  </a:extLst>
                </a:gridCol>
                <a:gridCol w="571884">
                  <a:extLst>
                    <a:ext uri="{9D8B030D-6E8A-4147-A177-3AD203B41FA5}">
                      <a16:colId xmlns:a16="http://schemas.microsoft.com/office/drawing/2014/main" val="1170617427"/>
                    </a:ext>
                  </a:extLst>
                </a:gridCol>
              </a:tblGrid>
              <a:tr h="300181">
                <a:tc>
                  <a:txBody>
                    <a:bodyPr/>
                    <a:lstStyle>
                      <a:lvl1pPr marL="0" algn="l" defTabSz="914400" rtl="0" eaLnBrk="1" latinLnBrk="0" hangingPunct="1">
                        <a:defRPr sz="1800" b="1" kern="1200">
                          <a:solidFill>
                            <a:schemeClr val="lt1"/>
                          </a:solidFill>
                          <a:latin typeface="Verdana"/>
                          <a:ea typeface="微软雅黑"/>
                        </a:defRPr>
                      </a:lvl1pPr>
                      <a:lvl2pPr marL="457200" algn="l" defTabSz="914400" rtl="0" eaLnBrk="1" latinLnBrk="0" hangingPunct="1">
                        <a:defRPr sz="1800" b="1" kern="1200">
                          <a:solidFill>
                            <a:schemeClr val="lt1"/>
                          </a:solidFill>
                          <a:latin typeface="Verdana"/>
                          <a:ea typeface="微软雅黑"/>
                        </a:defRPr>
                      </a:lvl2pPr>
                      <a:lvl3pPr marL="914400" algn="l" defTabSz="914400" rtl="0" eaLnBrk="1" latinLnBrk="0" hangingPunct="1">
                        <a:defRPr sz="1800" b="1" kern="1200">
                          <a:solidFill>
                            <a:schemeClr val="lt1"/>
                          </a:solidFill>
                          <a:latin typeface="Verdana"/>
                          <a:ea typeface="微软雅黑"/>
                        </a:defRPr>
                      </a:lvl3pPr>
                      <a:lvl4pPr marL="1371600" algn="l" defTabSz="914400" rtl="0" eaLnBrk="1" latinLnBrk="0" hangingPunct="1">
                        <a:defRPr sz="1800" b="1" kern="1200">
                          <a:solidFill>
                            <a:schemeClr val="lt1"/>
                          </a:solidFill>
                          <a:latin typeface="Verdana"/>
                          <a:ea typeface="微软雅黑"/>
                        </a:defRPr>
                      </a:lvl4pPr>
                      <a:lvl5pPr marL="1828800" algn="l" defTabSz="914400" rtl="0" eaLnBrk="1" latinLnBrk="0" hangingPunct="1">
                        <a:defRPr sz="1800" b="1" kern="1200">
                          <a:solidFill>
                            <a:schemeClr val="lt1"/>
                          </a:solidFill>
                          <a:latin typeface="Verdana"/>
                          <a:ea typeface="微软雅黑"/>
                        </a:defRPr>
                      </a:lvl5pPr>
                      <a:lvl6pPr marL="2286000" algn="l" defTabSz="914400" rtl="0" eaLnBrk="1" latinLnBrk="0" hangingPunct="1">
                        <a:defRPr sz="1800" b="1" kern="1200">
                          <a:solidFill>
                            <a:schemeClr val="lt1"/>
                          </a:solidFill>
                          <a:latin typeface="Verdana"/>
                          <a:ea typeface="微软雅黑"/>
                        </a:defRPr>
                      </a:lvl6pPr>
                      <a:lvl7pPr marL="2743200" algn="l" defTabSz="914400" rtl="0" eaLnBrk="1" latinLnBrk="0" hangingPunct="1">
                        <a:defRPr sz="1800" b="1" kern="1200">
                          <a:solidFill>
                            <a:schemeClr val="lt1"/>
                          </a:solidFill>
                          <a:latin typeface="Verdana"/>
                          <a:ea typeface="微软雅黑"/>
                        </a:defRPr>
                      </a:lvl7pPr>
                      <a:lvl8pPr marL="3200400" algn="l" defTabSz="914400" rtl="0" eaLnBrk="1" latinLnBrk="0" hangingPunct="1">
                        <a:defRPr sz="1800" b="1" kern="1200">
                          <a:solidFill>
                            <a:schemeClr val="lt1"/>
                          </a:solidFill>
                          <a:latin typeface="Verdana"/>
                          <a:ea typeface="微软雅黑"/>
                        </a:defRPr>
                      </a:lvl8pPr>
                      <a:lvl9pPr marL="3657600" algn="l" defTabSz="914400" rtl="0" eaLnBrk="1" latinLnBrk="0" hangingPunct="1">
                        <a:defRPr sz="1800" b="1" kern="1200">
                          <a:solidFill>
                            <a:schemeClr val="lt1"/>
                          </a:solidFill>
                          <a:latin typeface="Verdana"/>
                          <a:ea typeface="微软雅黑"/>
                        </a:defRPr>
                      </a:lvl9pPr>
                    </a:lstStyle>
                    <a:p>
                      <a:pPr algn="ctr"/>
                      <a:r>
                        <a:rPr lang="en-US" altLang="zh-CN" sz="1000" b="1" dirty="0">
                          <a:solidFill>
                            <a:schemeClr val="tx1">
                              <a:lumMod val="75000"/>
                              <a:lumOff val="25000"/>
                            </a:schemeClr>
                          </a:solidFill>
                          <a:latin typeface="+mn-ea"/>
                          <a:ea typeface="+mn-ea"/>
                        </a:rPr>
                        <a:t>GMV</a:t>
                      </a:r>
                      <a:r>
                        <a:rPr lang="zh-CN" altLang="en-US" sz="1000" b="1" dirty="0">
                          <a:solidFill>
                            <a:schemeClr val="tx1">
                              <a:lumMod val="75000"/>
                              <a:lumOff val="25000"/>
                            </a:schemeClr>
                          </a:solidFill>
                          <a:latin typeface="+mn-ea"/>
                          <a:ea typeface="+mn-ea"/>
                        </a:rPr>
                        <a:t>同比</a:t>
                      </a:r>
                      <a:endParaRPr lang="en-US" sz="1000" b="1" dirty="0">
                        <a:solidFill>
                          <a:schemeClr val="tx1">
                            <a:lumMod val="75000"/>
                            <a:lumOff val="25000"/>
                          </a:schemeClr>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dirty="0">
                          <a:solidFill>
                            <a:schemeClr val="tx1">
                              <a:lumMod val="75000"/>
                              <a:lumOff val="25000"/>
                            </a:schemeClr>
                          </a:solidFill>
                          <a:latin typeface="+mn-ea"/>
                          <a:ea typeface="+mn-ea"/>
                        </a:rPr>
                        <a:t>品牌市占率</a:t>
                      </a:r>
                      <a:endParaRPr lang="en-US" sz="1000" b="1" dirty="0">
                        <a:solidFill>
                          <a:schemeClr val="tx1">
                            <a:lumMod val="75000"/>
                            <a:lumOff val="25000"/>
                          </a:schemeClr>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变化</a:t>
                      </a:r>
                      <a:endParaRPr lang="en-US" sz="1000" b="1" kern="1200" dirty="0">
                        <a:solidFill>
                          <a:schemeClr val="tx1">
                            <a:lumMod val="75000"/>
                            <a:lumOff val="25000"/>
                          </a:schemeClr>
                        </a:solidFill>
                        <a:latin typeface="+mn-ea"/>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购买人数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客单价</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fontAlgn="ctr"/>
                      <a:r>
                        <a:rPr lang="zh-CN" altLang="en-US" sz="1000" b="1" i="0" u="none" strike="noStrike" dirty="0">
                          <a:solidFill>
                            <a:srgbClr val="000000"/>
                          </a:solidFill>
                          <a:effectLst/>
                          <a:latin typeface="+mn-ea"/>
                          <a:ea typeface="+mn-ea"/>
                        </a:rPr>
                        <a:t>同比</a:t>
                      </a:r>
                    </a:p>
                  </a:txBody>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ctr" defTabSz="914400" rtl="0" eaLnBrk="1" latinLnBrk="0" hangingPunct="1"/>
                      <a:r>
                        <a:rPr lang="zh-CN" altLang="en-US" sz="1000" b="1" kern="1200" dirty="0">
                          <a:solidFill>
                            <a:schemeClr val="tx1">
                              <a:lumMod val="75000"/>
                              <a:lumOff val="25000"/>
                            </a:schemeClr>
                          </a:solidFill>
                          <a:latin typeface="+mn-ea"/>
                          <a:ea typeface="+mn-ea"/>
                          <a:cs typeface="+mn-cs"/>
                        </a:rPr>
                        <a:t>访客人数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zh-CN" altLang="en-US" sz="1000" b="1" kern="1200" dirty="0">
                          <a:solidFill>
                            <a:schemeClr val="tx1">
                              <a:lumMod val="75000"/>
                              <a:lumOff val="25000"/>
                            </a:schemeClr>
                          </a:solidFill>
                          <a:latin typeface="+mn-ea"/>
                          <a:ea typeface="+mn-ea"/>
                          <a:cs typeface="+mn-cs"/>
                        </a:rPr>
                        <a:t>同比</a:t>
                      </a:r>
                    </a:p>
                  </a:txBody>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44099808"/>
                  </a:ext>
                </a:extLst>
              </a:tr>
              <a:tr h="300181">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51403888"/>
                  </a:ext>
                </a:extLst>
              </a:tr>
              <a:tr h="300181">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28%</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3%</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11,695</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-5%</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3,441</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8%</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1,157,954</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-12%</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5239280"/>
                  </a:ext>
                </a:extLst>
              </a:tr>
              <a:tr h="300181">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101%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3,964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42%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3,076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41%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861,700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380%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6176931"/>
                  </a:ext>
                </a:extLst>
              </a:tr>
              <a:tr h="300181">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2,570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-31%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3,873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458,935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29%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57291029"/>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0.5%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8,091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-24%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1,002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30%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425,817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03247518"/>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7,068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-30%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971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-12%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341,428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-36%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0268685"/>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3,699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-31%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1,624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373,660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4680278"/>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973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-28%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4,459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-17%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92,687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473291"/>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823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5,137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45,982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9527939"/>
                  </a:ext>
                </a:extLst>
              </a:tr>
              <a:tr h="300181">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-35%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-1.1%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1,037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-44%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3,964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15%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148,147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-52%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8198648"/>
                  </a:ext>
                </a:extLst>
              </a:tr>
              <a:tr h="300181">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134%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9,637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32%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398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77%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587,636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43%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18880582"/>
                  </a:ext>
                </a:extLst>
              </a:tr>
            </a:tbl>
          </a:graphicData>
        </a:graphic>
      </p:graphicFrame>
      <p:sp>
        <p:nvSpPr>
          <p:cNvPr id="15" name="文本框 3">
            <a:extLst>
              <a:ext uri="{FF2B5EF4-FFF2-40B4-BE49-F238E27FC236}">
                <a16:creationId xmlns:a16="http://schemas.microsoft.com/office/drawing/2014/main" id="{5B2994A1-E9D6-E946-9ACA-A7FD27F5878B}"/>
              </a:ext>
            </a:extLst>
          </p:cNvPr>
          <p:cNvSpPr txBox="1"/>
          <p:nvPr/>
        </p:nvSpPr>
        <p:spPr>
          <a:xfrm>
            <a:off x="3630169" y="2806277"/>
            <a:ext cx="115783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咖啡机市场：</a:t>
            </a:r>
          </a:p>
        </p:txBody>
      </p:sp>
      <p:sp>
        <p:nvSpPr>
          <p:cNvPr id="16" name="文本框 3">
            <a:extLst>
              <a:ext uri="{FF2B5EF4-FFF2-40B4-BE49-F238E27FC236}">
                <a16:creationId xmlns:a16="http://schemas.microsoft.com/office/drawing/2014/main" id="{E64948C3-2C9F-9944-AF72-D54F0ADD3839}"/>
              </a:ext>
            </a:extLst>
          </p:cNvPr>
          <p:cNvSpPr txBox="1"/>
          <p:nvPr/>
        </p:nvSpPr>
        <p:spPr>
          <a:xfrm>
            <a:off x="4692343" y="2797200"/>
            <a:ext cx="7200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1.43亿</a:t>
            </a:r>
          </a:p>
        </p:txBody>
      </p:sp>
      <p:sp>
        <p:nvSpPr>
          <p:cNvPr id="17" name="矩形 22">
            <a:extLst>
              <a:ext uri="{FF2B5EF4-FFF2-40B4-BE49-F238E27FC236}">
                <a16:creationId xmlns:a16="http://schemas.microsoft.com/office/drawing/2014/main" id="{35F2DA84-4ED1-2F45-9F68-F458A0D8E304}"/>
              </a:ext>
            </a:extLst>
          </p:cNvPr>
          <p:cNvSpPr/>
          <p:nvPr/>
        </p:nvSpPr>
        <p:spPr>
          <a:xfrm>
            <a:off x="3768754" y="2594785"/>
            <a:ext cx="247085" cy="94178"/>
          </a:xfrm>
          <a:prstGeom prst="rect">
            <a:avLst/>
          </a:prstGeom>
          <a:solidFill>
            <a:srgbClr val="93D151">
              <a:alpha val="2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latin typeface="Verdana"/>
              <a:ea typeface="微软雅黑"/>
              <a:cs typeface="+mn-cs"/>
            </a:endParaRPr>
          </a:p>
        </p:txBody>
      </p:sp>
      <p:sp>
        <p:nvSpPr>
          <p:cNvPr id="18" name="矩形 28">
            <a:extLst>
              <a:ext uri="{FF2B5EF4-FFF2-40B4-BE49-F238E27FC236}">
                <a16:creationId xmlns:a16="http://schemas.microsoft.com/office/drawing/2014/main" id="{235C585E-71C1-D74C-94F9-0A22E154339D}"/>
              </a:ext>
            </a:extLst>
          </p:cNvPr>
          <p:cNvSpPr/>
          <p:nvPr/>
        </p:nvSpPr>
        <p:spPr>
          <a:xfrm>
            <a:off x="4603759" y="2596627"/>
            <a:ext cx="247086" cy="90494"/>
          </a:xfrm>
          <a:prstGeom prst="rect">
            <a:avLst/>
          </a:prstGeom>
          <a:solidFill>
            <a:srgbClr val="FFE7E7">
              <a:alpha val="50196"/>
            </a:srgbClr>
          </a:solidFill>
          <a:ln w="12700" cap="flat" cmpd="sng" algn="ctr">
            <a:solidFill>
              <a:srgbClr val="FFF3F3"/>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latin typeface="Verdana"/>
              <a:ea typeface="微软雅黑"/>
              <a:cs typeface="+mn-cs"/>
            </a:endParaRPr>
          </a:p>
        </p:txBody>
      </p:sp>
      <p:sp>
        <p:nvSpPr>
          <p:cNvPr id="19" name="文本框 11">
            <a:extLst>
              <a:ext uri="{FF2B5EF4-FFF2-40B4-BE49-F238E27FC236}">
                <a16:creationId xmlns:a16="http://schemas.microsoft.com/office/drawing/2014/main" id="{FE217EFE-EDEA-224D-A82C-911C1FC497A3}"/>
              </a:ext>
            </a:extLst>
          </p:cNvPr>
          <p:cNvSpPr txBox="1"/>
          <p:nvPr/>
        </p:nvSpPr>
        <p:spPr>
          <a:xfrm>
            <a:off x="3980502" y="2534152"/>
            <a:ext cx="65859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国际品牌</a:t>
            </a:r>
          </a:p>
        </p:txBody>
      </p:sp>
      <p:sp>
        <p:nvSpPr>
          <p:cNvPr id="20" name="文本框 29">
            <a:extLst>
              <a:ext uri="{FF2B5EF4-FFF2-40B4-BE49-F238E27FC236}">
                <a16:creationId xmlns:a16="http://schemas.microsoft.com/office/drawing/2014/main" id="{99978AEA-63E7-374F-A57E-3B89027206E3}"/>
              </a:ext>
            </a:extLst>
          </p:cNvPr>
          <p:cNvSpPr txBox="1"/>
          <p:nvPr/>
        </p:nvSpPr>
        <p:spPr>
          <a:xfrm>
            <a:off x="4815507" y="2534152"/>
            <a:ext cx="65859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国产品牌</a:t>
            </a:r>
          </a:p>
        </p:txBody>
      </p:sp>
      <p:graphicFrame>
        <p:nvGraphicFramePr>
          <p:cNvPr id="21" name="内容占位符 32">
            <a:extLst>
              <a:ext uri="{FF2B5EF4-FFF2-40B4-BE49-F238E27FC236}">
                <a16:creationId xmlns:a16="http://schemas.microsoft.com/office/drawing/2014/main" id="{11DA30B8-1F07-BC4D-BEB6-604EB95C9B97}"/>
              </a:ext>
            </a:extLst>
          </p:cNvPr>
          <p:cNvGraphicFramePr>
            <a:graphicFrameLocks/>
          </p:cNvGraphicFramePr>
          <p:nvPr>
            <p:extLst>
              <p:ext uri="{D42A27DB-BD31-4B8C-83A1-F6EECF244321}">
                <p14:modId xmlns:p14="http://schemas.microsoft.com/office/powerpoint/2010/main" val="1789919275"/>
              </p:ext>
            </p:extLst>
          </p:nvPr>
        </p:nvGraphicFramePr>
        <p:xfrm>
          <a:off x="3644112" y="2908882"/>
          <a:ext cx="2376000" cy="3301023"/>
        </p:xfrm>
        <a:graphic>
          <a:graphicData uri="http://schemas.openxmlformats.org/drawingml/2006/chart">
            <c:chart xmlns:c="http://schemas.openxmlformats.org/drawingml/2006/chart" xmlns:r="http://schemas.openxmlformats.org/officeDocument/2006/relationships" r:id="rId3"/>
          </a:graphicData>
        </a:graphic>
      </p:graphicFrame>
      <p:pic>
        <p:nvPicPr>
          <p:cNvPr id="22" name="图片 2">
            <a:extLst>
              <a:ext uri="{FF2B5EF4-FFF2-40B4-BE49-F238E27FC236}">
                <a16:creationId xmlns:a16="http://schemas.microsoft.com/office/drawing/2014/main" id="{5E3F7918-E57D-9547-9C57-FB482DF002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94658" y="3226146"/>
            <a:ext cx="757754" cy="344433"/>
          </a:xfrm>
          <a:prstGeom prst="rect">
            <a:avLst/>
          </a:prstGeom>
        </p:spPr>
      </p:pic>
      <p:pic>
        <p:nvPicPr>
          <p:cNvPr id="23" name="图片 13">
            <a:extLst>
              <a:ext uri="{FF2B5EF4-FFF2-40B4-BE49-F238E27FC236}">
                <a16:creationId xmlns:a16="http://schemas.microsoft.com/office/drawing/2014/main" id="{6A941254-491A-A049-9FEB-B220C0FCDA1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575051">
            <a:off x="1968210" y="3816350"/>
            <a:ext cx="779615" cy="779615"/>
          </a:xfrm>
          <a:prstGeom prst="rect">
            <a:avLst/>
          </a:prstGeom>
        </p:spPr>
      </p:pic>
      <p:pic>
        <p:nvPicPr>
          <p:cNvPr id="24" name="图片 9">
            <a:extLst>
              <a:ext uri="{FF2B5EF4-FFF2-40B4-BE49-F238E27FC236}">
                <a16:creationId xmlns:a16="http://schemas.microsoft.com/office/drawing/2014/main" id="{F616E524-A124-584B-9428-358EF3ED623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23906">
            <a:off x="2094682" y="3702108"/>
            <a:ext cx="781391" cy="291063"/>
          </a:xfrm>
          <a:prstGeom prst="rect">
            <a:avLst/>
          </a:prstGeom>
        </p:spPr>
      </p:pic>
      <p:graphicFrame>
        <p:nvGraphicFramePr>
          <p:cNvPr id="25" name="表格 18">
            <a:extLst>
              <a:ext uri="{FF2B5EF4-FFF2-40B4-BE49-F238E27FC236}">
                <a16:creationId xmlns:a16="http://schemas.microsoft.com/office/drawing/2014/main" id="{DB508515-38A9-B34D-9B0A-356561F48BC1}"/>
              </a:ext>
            </a:extLst>
          </p:cNvPr>
          <p:cNvGraphicFramePr>
            <a:graphicFrameLocks noGrp="1"/>
          </p:cNvGraphicFramePr>
          <p:nvPr>
            <p:extLst>
              <p:ext uri="{D42A27DB-BD31-4B8C-83A1-F6EECF244321}">
                <p14:modId xmlns:p14="http://schemas.microsoft.com/office/powerpoint/2010/main" val="2194991961"/>
              </p:ext>
            </p:extLst>
          </p:nvPr>
        </p:nvGraphicFramePr>
        <p:xfrm>
          <a:off x="3225335" y="3096463"/>
          <a:ext cx="842554" cy="2990040"/>
        </p:xfrm>
        <a:graphic>
          <a:graphicData uri="http://schemas.openxmlformats.org/drawingml/2006/table">
            <a:tbl>
              <a:tblPr firstRow="1" bandRow="1">
                <a:tableStyleId>{5C22544A-7EE6-4342-B048-85BDC9FD1C3A}</a:tableStyleId>
              </a:tblPr>
              <a:tblGrid>
                <a:gridCol w="842554">
                  <a:extLst>
                    <a:ext uri="{9D8B030D-6E8A-4147-A177-3AD203B41FA5}">
                      <a16:colId xmlns:a16="http://schemas.microsoft.com/office/drawing/2014/main" val="577454164"/>
                    </a:ext>
                  </a:extLst>
                </a:gridCol>
              </a:tblGrid>
              <a:tr h="299004">
                <a:tc>
                  <a:txBody>
                    <a:bodyPr/>
                    <a:lstStyle/>
                    <a:p>
                      <a:pPr algn="ctr" fontAlgn="ctr"/>
                      <a:r>
                        <a:rPr lang="zh-CN" altLang="en-US" sz="800" b="1" i="0" u="none" strike="noStrike" dirty="0">
                          <a:solidFill>
                            <a:srgbClr val="000000"/>
                          </a:solidFill>
                          <a:effectLst/>
                          <a:latin typeface="微软雅黑" panose="020B0503020204020204" pitchFamily="34" charset="-122"/>
                          <a:ea typeface="微软雅黑" panose="020B0503020204020204" pitchFamily="34" charset="-122"/>
                        </a:rPr>
                        <a:t>持平</a:t>
                      </a:r>
                      <a:endParaRPr lang="en-US" altLang="zh-CN" sz="9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5239280"/>
                  </a:ext>
                </a:extLst>
              </a:tr>
              <a:tr h="299004">
                <a:tc>
                  <a:txBody>
                    <a:bodyPr/>
                    <a:lstStyle/>
                    <a:p>
                      <a:pPr algn="ctr" fontAlgn="ctr"/>
                      <a:r>
                        <a:rPr lang="en-US" altLang="zh-CN" sz="900" b="1" i="0" u="none" strike="noStrike" dirty="0">
                          <a:solidFill>
                            <a:srgbClr val="49711E"/>
                          </a:solidFill>
                          <a:effectLst/>
                          <a:latin typeface="微软雅黑" panose="020B0503020204020204" pitchFamily="34" charset="-122"/>
                          <a:ea typeface="微软雅黑" panose="020B0503020204020204" pitchFamily="34" charset="-122"/>
                        </a:rPr>
                        <a:t>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6176931"/>
                  </a:ext>
                </a:extLst>
              </a:tr>
              <a:tr h="299004">
                <a:tc>
                  <a:txBody>
                    <a:bodyPr/>
                    <a:lstStyle/>
                    <a:p>
                      <a:pPr algn="ctr" fontAlgn="ctr"/>
                      <a:r>
                        <a:rPr lang="zh-CN" altLang="en-US" sz="800" b="1" i="0" u="none" strike="noStrike" dirty="0">
                          <a:solidFill>
                            <a:srgbClr val="C00000"/>
                          </a:solidFill>
                          <a:effectLst/>
                          <a:latin typeface="微软雅黑" panose="020B0503020204020204" pitchFamily="34" charset="-122"/>
                          <a:ea typeface="微软雅黑" panose="020B0503020204020204" pitchFamily="34" charset="-122"/>
                        </a:rPr>
                        <a:t>-1</a:t>
                      </a:r>
                      <a:endParaRPr lang="en-US" altLang="zh-CN" sz="800" b="1"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57291029"/>
                  </a:ext>
                </a:extLst>
              </a:tr>
              <a:tr h="299004">
                <a:tc>
                  <a:txBody>
                    <a:bodyPr/>
                    <a:lstStyle/>
                    <a:p>
                      <a:pPr algn="ctr" fontAlgn="ctr"/>
                      <a:r>
                        <a:rPr lang="en-US" altLang="zh-CN" sz="900" b="1" i="0" u="none" strike="noStrike" dirty="0">
                          <a:solidFill>
                            <a:srgbClr val="49711E"/>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03247518"/>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-2</a:t>
                      </a:r>
                      <a:endParaRPr lang="en-US" altLang="zh-CN" sz="1000" b="1" i="0" u="none" strike="noStrike" dirty="0">
                        <a:solidFill>
                          <a:srgbClr val="C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0268685"/>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4680278"/>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473291"/>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9527939"/>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8198648"/>
                  </a:ext>
                </a:extLst>
              </a:tr>
              <a:tr h="299004">
                <a:tc>
                  <a:txBody>
                    <a:bodyPr/>
                    <a:lstStyle/>
                    <a:p>
                      <a:pPr algn="ctr" fontAlgn="ctr"/>
                      <a:r>
                        <a:rPr lang="en-US" altLang="zh-CN" sz="900" b="1" i="0" u="none" strike="noStrike" dirty="0">
                          <a:solidFill>
                            <a:srgbClr val="49711E"/>
                          </a:solidFill>
                          <a:effectLst/>
                          <a:latin typeface="微软雅黑" panose="020B0503020204020204" pitchFamily="34" charset="-122"/>
                          <a:ea typeface="微软雅黑" panose="020B0503020204020204" pitchFamily="34" charset="-122"/>
                        </a:rPr>
                        <a:t>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18880582"/>
                  </a:ext>
                </a:extLst>
              </a:tr>
            </a:tbl>
          </a:graphicData>
        </a:graphic>
      </p:graphicFrame>
      <p:sp>
        <p:nvSpPr>
          <p:cNvPr id="26" name="矩形 25"/>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人工更新：国际</a:t>
            </a:r>
            <a:r>
              <a:rPr lang="en-US" altLang="zh-CN" sz="1400" dirty="0">
                <a:solidFill>
                  <a:schemeClr val="bg1"/>
                </a:solidFill>
              </a:rPr>
              <a:t>or</a:t>
            </a:r>
            <a:r>
              <a:rPr lang="zh-CN" altLang="en-US" sz="1400" dirty="0">
                <a:solidFill>
                  <a:schemeClr val="bg1"/>
                </a:solidFill>
              </a:rPr>
              <a:t>国产品牌</a:t>
            </a:r>
            <a:endParaRPr lang="en-US" altLang="zh-CN" sz="1400" dirty="0">
              <a:solidFill>
                <a:schemeClr val="bg1"/>
              </a:solidFill>
            </a:endParaRPr>
          </a:p>
          <a:p>
            <a:pPr algn="l"/>
            <a:endParaRPr lang="en-US" altLang="zh-CN" sz="1400" dirty="0">
              <a:solidFill>
                <a:schemeClr val="bg1"/>
              </a:solidFill>
            </a:endParaRPr>
          </a:p>
          <a:p>
            <a:pPr algn="l"/>
            <a:r>
              <a:rPr lang="zh-CN" altLang="en-US" sz="1400" dirty="0">
                <a:solidFill>
                  <a:schemeClr val="bg1"/>
                </a:solidFill>
              </a:rPr>
              <a:t>当前大盘数据无法转化品牌市占率未能计算</a:t>
            </a:r>
            <a:endParaRPr lang="en-US" altLang="zh-CN" sz="1400" dirty="0">
              <a:solidFill>
                <a:schemeClr val="bg1"/>
              </a:solidFill>
            </a:endParaRPr>
          </a:p>
        </p:txBody>
      </p:sp>
    </p:spTree>
    <p:extLst>
      <p:ext uri="{BB962C8B-B14F-4D97-AF65-F5344CB8AC3E}">
        <p14:creationId xmlns:p14="http://schemas.microsoft.com/office/powerpoint/2010/main" val="2045096955"/>
      </p:ext>
    </p:extLst>
  </p:cSld>
  <p:clrMapOvr>
    <a:masterClrMapping/>
  </p:clrMapOvr>
  <p:extLst mod="1">
    <p:ext uri="{6950BFC3-D8DA-4A85-94F7-54DA5524770B}">
      <p188:commentRel xmlns:p188="http://schemas.microsoft.com/office/powerpoint/2018/8/main" xmlns="" r:id="rId7"/>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a:extLst>
              <a:ext uri="{FF2B5EF4-FFF2-40B4-BE49-F238E27FC236}">
                <a16:creationId xmlns:a16="http://schemas.microsoft.com/office/drawing/2014/main" id="{6F43541B-C455-4780-A60B-C3EEB390EC09}"/>
              </a:ext>
            </a:extLst>
          </p:cNvPr>
          <p:cNvGraphicFramePr>
            <a:graphicFrameLocks noGrp="1"/>
          </p:cNvGraphicFramePr>
          <p:nvPr>
            <p:extLst>
              <p:ext uri="{D42A27DB-BD31-4B8C-83A1-F6EECF244321}">
                <p14:modId xmlns:p14="http://schemas.microsoft.com/office/powerpoint/2010/main" val="1761646024"/>
              </p:ext>
            </p:extLst>
          </p:nvPr>
        </p:nvGraphicFramePr>
        <p:xfrm>
          <a:off x="740704" y="1797055"/>
          <a:ext cx="5029899" cy="4420032"/>
        </p:xfrm>
        <a:graphic>
          <a:graphicData uri="http://schemas.openxmlformats.org/drawingml/2006/table">
            <a:tbl>
              <a:tblPr firstRow="1" bandRow="1">
                <a:tableStyleId>{5C22544A-7EE6-4342-B048-85BDC9FD1C3A}</a:tableStyleId>
              </a:tblPr>
              <a:tblGrid>
                <a:gridCol w="4368162">
                  <a:extLst>
                    <a:ext uri="{9D8B030D-6E8A-4147-A177-3AD203B41FA5}">
                      <a16:colId xmlns:a16="http://schemas.microsoft.com/office/drawing/2014/main" val="645546376"/>
                    </a:ext>
                  </a:extLst>
                </a:gridCol>
                <a:gridCol w="661737">
                  <a:extLst>
                    <a:ext uri="{9D8B030D-6E8A-4147-A177-3AD203B41FA5}">
                      <a16:colId xmlns:a16="http://schemas.microsoft.com/office/drawing/2014/main" val="331858778"/>
                    </a:ext>
                  </a:extLst>
                </a:gridCol>
              </a:tblGrid>
              <a:tr h="368336">
                <a:tc>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tc>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extLst>
                  <a:ext uri="{0D108BD9-81ED-4DB2-BD59-A6C34878D82A}">
                    <a16:rowId xmlns:a16="http://schemas.microsoft.com/office/drawing/2014/main" val="1701965605"/>
                  </a:ext>
                </a:extLst>
              </a:tr>
              <a:tr h="368336">
                <a:tc>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tc>
                  <a:txBody>
                    <a:bodyPr/>
                    <a:lstStyle/>
                    <a:p>
                      <a:pPr marL="0" algn="l" defTabSz="914400" rtl="0" eaLnBrk="1" latinLnBrk="0" hangingPunct="1"/>
                      <a:endParaRPr lang="zh-CN" altLang="en-US" sz="1800" kern="1200" dirty="0">
                        <a:solidFill>
                          <a:schemeClr val="dk1"/>
                        </a:solidFill>
                        <a:latin typeface="+mn-lt"/>
                        <a:ea typeface="+mn-ea"/>
                        <a:cs typeface="+mn-cs"/>
                      </a:endParaRPr>
                    </a:p>
                  </a:txBody>
                  <a:tcPr>
                    <a:noFill/>
                  </a:tcPr>
                </a:tc>
                <a:extLst>
                  <a:ext uri="{0D108BD9-81ED-4DB2-BD59-A6C34878D82A}">
                    <a16:rowId xmlns:a16="http://schemas.microsoft.com/office/drawing/2014/main" val="3697621522"/>
                  </a:ext>
                </a:extLst>
              </a:tr>
              <a:tr h="368336">
                <a:tc>
                  <a:txBody>
                    <a:bodyPr/>
                    <a:lstStyle/>
                    <a:p>
                      <a:endParaRPr lang="zh-CN" altLang="en-US" dirty="0"/>
                    </a:p>
                  </a:txBody>
                  <a:tcPr>
                    <a:solidFill>
                      <a:schemeClr val="bg2"/>
                    </a:solidFill>
                  </a:tcPr>
                </a:tc>
                <a:tc>
                  <a:txBody>
                    <a:bodyPr/>
                    <a:lstStyle/>
                    <a:p>
                      <a:pPr algn="ctr" fontAlgn="ctr"/>
                      <a:endPar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bg2"/>
                    </a:solidFill>
                  </a:tcPr>
                </a:tc>
                <a:extLst>
                  <a:ext uri="{0D108BD9-81ED-4DB2-BD59-A6C34878D82A}">
                    <a16:rowId xmlns:a16="http://schemas.microsoft.com/office/drawing/2014/main" val="2686538589"/>
                  </a:ext>
                </a:extLst>
              </a:tr>
              <a:tr h="368336">
                <a:tc>
                  <a:txBody>
                    <a:bodyPr/>
                    <a:lstStyle/>
                    <a:p>
                      <a:endParaRPr lang="zh-CN" altLang="en-US" dirty="0"/>
                    </a:p>
                  </a:txBody>
                  <a:tcPr>
                    <a:solidFill>
                      <a:schemeClr val="bg1"/>
                    </a:solidFill>
                  </a:tcPr>
                </a:tc>
                <a:tc>
                  <a:txBody>
                    <a:bodyPr/>
                    <a:lstStyle/>
                    <a:p>
                      <a:pPr algn="ctr" fontAlgn="ctr"/>
                      <a:endPar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bg1"/>
                    </a:solidFill>
                  </a:tcPr>
                </a:tc>
                <a:extLst>
                  <a:ext uri="{0D108BD9-81ED-4DB2-BD59-A6C34878D82A}">
                    <a16:rowId xmlns:a16="http://schemas.microsoft.com/office/drawing/2014/main" val="3292343273"/>
                  </a:ext>
                </a:extLst>
              </a:tr>
              <a:tr h="368336">
                <a:tc>
                  <a:txBody>
                    <a:bodyPr/>
                    <a:lstStyle/>
                    <a:p>
                      <a:endParaRPr lang="zh-CN" altLang="en-US" dirty="0"/>
                    </a:p>
                  </a:txBody>
                  <a:tcPr>
                    <a:solidFill>
                      <a:schemeClr val="bg2"/>
                    </a:solidFill>
                  </a:tcPr>
                </a:tc>
                <a:tc>
                  <a:txBody>
                    <a:bodyPr/>
                    <a:lstStyle/>
                    <a:p>
                      <a:pPr algn="ctr" fontAlgn="ctr"/>
                      <a:endPar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bg2"/>
                    </a:solidFill>
                  </a:tcPr>
                </a:tc>
                <a:extLst>
                  <a:ext uri="{0D108BD9-81ED-4DB2-BD59-A6C34878D82A}">
                    <a16:rowId xmlns:a16="http://schemas.microsoft.com/office/drawing/2014/main" val="4180401392"/>
                  </a:ext>
                </a:extLst>
              </a:tr>
              <a:tr h="368336">
                <a:tc>
                  <a:txBody>
                    <a:bodyPr/>
                    <a:lstStyle/>
                    <a:p>
                      <a:endParaRPr lang="zh-CN" altLang="en-US" dirty="0"/>
                    </a:p>
                  </a:txBody>
                  <a:tcPr>
                    <a:solidFill>
                      <a:schemeClr val="bg1"/>
                    </a:solidFill>
                  </a:tcPr>
                </a:tc>
                <a:tc>
                  <a:txBody>
                    <a:bodyPr/>
                    <a:lstStyle/>
                    <a:p>
                      <a:pPr algn="ctr" fontAlgn="ctr"/>
                      <a:endPar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bg1"/>
                    </a:solidFill>
                  </a:tcPr>
                </a:tc>
                <a:extLst>
                  <a:ext uri="{0D108BD9-81ED-4DB2-BD59-A6C34878D82A}">
                    <a16:rowId xmlns:a16="http://schemas.microsoft.com/office/drawing/2014/main" val="3896077107"/>
                  </a:ext>
                </a:extLst>
              </a:tr>
              <a:tr h="368336">
                <a:tc>
                  <a:txBody>
                    <a:bodyPr/>
                    <a:lstStyle/>
                    <a:p>
                      <a:endParaRPr lang="zh-CN" altLang="en-US" dirty="0"/>
                    </a:p>
                  </a:txBody>
                  <a:tcPr>
                    <a:solidFill>
                      <a:schemeClr val="bg2"/>
                    </a:solidFill>
                  </a:tcPr>
                </a:tc>
                <a:tc>
                  <a:txBody>
                    <a:bodyPr/>
                    <a:lstStyle/>
                    <a:p>
                      <a:pPr algn="ctr" fontAlgn="ctr"/>
                      <a:endParaRPr lang="en-US" altLang="zh-CN" sz="1100" b="0" i="0" u="none" strike="noStrike" dirty="0">
                        <a:solidFill>
                          <a:srgbClr val="C00000"/>
                        </a:solidFill>
                        <a:effectLst/>
                        <a:latin typeface="微软雅黑" panose="020B0503020204020204" pitchFamily="34" charset="-122"/>
                        <a:ea typeface="微软雅黑" panose="020B0503020204020204" pitchFamily="34" charset="-122"/>
                      </a:endParaRPr>
                    </a:p>
                  </a:txBody>
                  <a:tcPr marL="0" marR="0" marT="0" marB="0" anchor="ctr">
                    <a:solidFill>
                      <a:schemeClr val="bg2"/>
                    </a:solidFill>
                  </a:tcPr>
                </a:tc>
                <a:extLst>
                  <a:ext uri="{0D108BD9-81ED-4DB2-BD59-A6C34878D82A}">
                    <a16:rowId xmlns:a16="http://schemas.microsoft.com/office/drawing/2014/main" val="3888054239"/>
                  </a:ext>
                </a:extLst>
              </a:tr>
              <a:tr h="368336">
                <a:tc>
                  <a:txBody>
                    <a:bodyPr/>
                    <a:lstStyle/>
                    <a:p>
                      <a:endParaRPr lang="zh-CN" altLang="en-US" dirty="0"/>
                    </a:p>
                  </a:txBody>
                  <a:tcPr>
                    <a:solidFill>
                      <a:schemeClr val="bg1"/>
                    </a:solidFill>
                  </a:tcPr>
                </a:tc>
                <a:tc>
                  <a:txBody>
                    <a:bodyPr/>
                    <a:lstStyle/>
                    <a:p>
                      <a:pPr algn="ctr" fontAlgn="ctr"/>
                      <a:endParaRPr lang="en-US" altLang="zh-CN" sz="1100" b="0" i="0" u="none" strike="noStrike" dirty="0">
                        <a:solidFill>
                          <a:srgbClr val="C00000"/>
                        </a:solidFill>
                        <a:effectLst/>
                        <a:latin typeface="微软雅黑" panose="020B0503020204020204" pitchFamily="34" charset="-122"/>
                        <a:ea typeface="微软雅黑" panose="020B0503020204020204" pitchFamily="34" charset="-122"/>
                      </a:endParaRPr>
                    </a:p>
                  </a:txBody>
                  <a:tcPr marL="0" marR="0" marT="0" marB="0" anchor="ctr">
                    <a:solidFill>
                      <a:schemeClr val="bg1"/>
                    </a:solidFill>
                  </a:tcPr>
                </a:tc>
                <a:extLst>
                  <a:ext uri="{0D108BD9-81ED-4DB2-BD59-A6C34878D82A}">
                    <a16:rowId xmlns:a16="http://schemas.microsoft.com/office/drawing/2014/main" val="2953795820"/>
                  </a:ext>
                </a:extLst>
              </a:tr>
              <a:tr h="368336">
                <a:tc>
                  <a:txBody>
                    <a:bodyPr/>
                    <a:lstStyle/>
                    <a:p>
                      <a:endParaRPr lang="zh-CN" altLang="en-US" dirty="0"/>
                    </a:p>
                  </a:txBody>
                  <a:tcPr>
                    <a:solidFill>
                      <a:schemeClr val="bg2"/>
                    </a:solidFill>
                  </a:tcPr>
                </a:tc>
                <a:tc>
                  <a:txBody>
                    <a:bodyPr/>
                    <a:lstStyle/>
                    <a:p>
                      <a:pPr algn="ctr" fontAlgn="ctr"/>
                      <a:endPar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bg2"/>
                    </a:solidFill>
                  </a:tcPr>
                </a:tc>
                <a:extLst>
                  <a:ext uri="{0D108BD9-81ED-4DB2-BD59-A6C34878D82A}">
                    <a16:rowId xmlns:a16="http://schemas.microsoft.com/office/drawing/2014/main" val="2755025762"/>
                  </a:ext>
                </a:extLst>
              </a:tr>
              <a:tr h="368336">
                <a:tc>
                  <a:txBody>
                    <a:bodyPr/>
                    <a:lstStyle/>
                    <a:p>
                      <a:endParaRPr lang="zh-CN" altLang="en-US" dirty="0"/>
                    </a:p>
                  </a:txBody>
                  <a:tcPr>
                    <a:solidFill>
                      <a:schemeClr val="bg1"/>
                    </a:solidFill>
                  </a:tcPr>
                </a:tc>
                <a:tc>
                  <a:txBody>
                    <a:bodyPr/>
                    <a:lstStyle/>
                    <a:p>
                      <a:pPr algn="ctr" fontAlgn="ctr"/>
                      <a:endPar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bg1"/>
                    </a:solidFill>
                  </a:tcPr>
                </a:tc>
                <a:extLst>
                  <a:ext uri="{0D108BD9-81ED-4DB2-BD59-A6C34878D82A}">
                    <a16:rowId xmlns:a16="http://schemas.microsoft.com/office/drawing/2014/main" val="3481617309"/>
                  </a:ext>
                </a:extLst>
              </a:tr>
              <a:tr h="368336">
                <a:tc>
                  <a:txBody>
                    <a:bodyPr/>
                    <a:lstStyle/>
                    <a:p>
                      <a:endParaRPr lang="zh-CN" altLang="en-US" dirty="0"/>
                    </a:p>
                  </a:txBody>
                  <a:tcPr>
                    <a:solidFill>
                      <a:schemeClr val="bg2"/>
                    </a:solidFill>
                  </a:tcPr>
                </a:tc>
                <a:tc>
                  <a:txBody>
                    <a:bodyPr/>
                    <a:lstStyle/>
                    <a:p>
                      <a:pPr algn="ctr" fontAlgn="ctr"/>
                      <a:endPar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bg2"/>
                    </a:solidFill>
                  </a:tcPr>
                </a:tc>
                <a:extLst>
                  <a:ext uri="{0D108BD9-81ED-4DB2-BD59-A6C34878D82A}">
                    <a16:rowId xmlns:a16="http://schemas.microsoft.com/office/drawing/2014/main" val="1134712930"/>
                  </a:ext>
                </a:extLst>
              </a:tr>
              <a:tr h="368336">
                <a:tc>
                  <a:txBody>
                    <a:bodyPr/>
                    <a:lstStyle/>
                    <a:p>
                      <a:endParaRPr lang="zh-CN" altLang="en-US" dirty="0"/>
                    </a:p>
                  </a:txBody>
                  <a:tcPr>
                    <a:solidFill>
                      <a:schemeClr val="bg1"/>
                    </a:solidFill>
                  </a:tcPr>
                </a:tc>
                <a:tc>
                  <a:txBody>
                    <a:bodyPr/>
                    <a:lstStyle/>
                    <a:p>
                      <a:pPr algn="ctr" fontAlgn="ctr"/>
                      <a:endParaRPr lang="en-US" altLang="zh-CN" sz="1100" b="0" i="0" u="none" strike="noStrike" dirty="0">
                        <a:solidFill>
                          <a:schemeClr val="accent6">
                            <a:lumMod val="75000"/>
                          </a:schemeClr>
                        </a:solidFill>
                        <a:effectLst/>
                        <a:latin typeface="微软雅黑" panose="020B0503020204020204" pitchFamily="34" charset="-122"/>
                        <a:ea typeface="微软雅黑" panose="020B0503020204020204" pitchFamily="34" charset="-122"/>
                      </a:endParaRPr>
                    </a:p>
                  </a:txBody>
                  <a:tcPr marL="0" marR="0" marT="0" marB="0" anchor="ctr">
                    <a:solidFill>
                      <a:schemeClr val="bg1"/>
                    </a:solidFill>
                  </a:tcPr>
                </a:tc>
                <a:extLst>
                  <a:ext uri="{0D108BD9-81ED-4DB2-BD59-A6C34878D82A}">
                    <a16:rowId xmlns:a16="http://schemas.microsoft.com/office/drawing/2014/main" val="1859901999"/>
                  </a:ext>
                </a:extLst>
              </a:tr>
            </a:tbl>
          </a:graphicData>
        </a:graphic>
      </p:graphicFrame>
      <p:sp>
        <p:nvSpPr>
          <p:cNvPr id="5" name="Title 4">
            <a:extLst>
              <a:ext uri="{FF2B5EF4-FFF2-40B4-BE49-F238E27FC236}">
                <a16:creationId xmlns:a16="http://schemas.microsoft.com/office/drawing/2014/main" id="{6F0F9FAD-D3DD-F742-A9E6-5C902C76253A}"/>
              </a:ext>
            </a:extLst>
          </p:cNvPr>
          <p:cNvSpPr>
            <a:spLocks noGrp="1"/>
          </p:cNvSpPr>
          <p:nvPr>
            <p:ph type="title"/>
          </p:nvPr>
        </p:nvSpPr>
        <p:spPr/>
        <p:txBody>
          <a:bodyPr/>
          <a:lstStyle/>
          <a:p>
            <a:r>
              <a:rPr lang="x-none" dirty="0"/>
              <a:t>咖啡机市场品牌分销情况</a:t>
            </a:r>
          </a:p>
        </p:txBody>
      </p:sp>
      <p:sp>
        <p:nvSpPr>
          <p:cNvPr id="6" name="Text Placeholder 5">
            <a:extLst>
              <a:ext uri="{FF2B5EF4-FFF2-40B4-BE49-F238E27FC236}">
                <a16:creationId xmlns:a16="http://schemas.microsoft.com/office/drawing/2014/main" id="{829E3AB2-12DC-0846-A403-6A2FF97BDE4D}"/>
              </a:ext>
            </a:extLst>
          </p:cNvPr>
          <p:cNvSpPr>
            <a:spLocks noGrp="1"/>
          </p:cNvSpPr>
          <p:nvPr>
            <p:ph type="body" sz="quarter" idx="10"/>
          </p:nvPr>
        </p:nvSpPr>
        <p:spPr/>
        <p:txBody>
          <a:bodyPr/>
          <a:lstStyle/>
          <a:p>
            <a:pPr>
              <a:lnSpc>
                <a:spcPct val="100000"/>
              </a:lnSpc>
            </a:pPr>
            <a:endParaRPr lang="x-none" dirty="0"/>
          </a:p>
        </p:txBody>
      </p:sp>
      <p:sp>
        <p:nvSpPr>
          <p:cNvPr id="7" name="Text Placeholder 6">
            <a:extLst>
              <a:ext uri="{FF2B5EF4-FFF2-40B4-BE49-F238E27FC236}">
                <a16:creationId xmlns:a16="http://schemas.microsoft.com/office/drawing/2014/main" id="{A4730210-C8B6-5B4F-952C-AA47DD36F7D1}"/>
              </a:ext>
            </a:extLst>
          </p:cNvPr>
          <p:cNvSpPr>
            <a:spLocks noGrp="1"/>
          </p:cNvSpPr>
          <p:nvPr>
            <p:ph type="body" sz="quarter" idx="11"/>
          </p:nvPr>
        </p:nvSpPr>
        <p:spPr/>
        <p:txBody>
          <a:bodyPr/>
          <a:lstStyle/>
          <a:p>
            <a:r>
              <a:t>数据来源：生意参谋</a:t>
            </a:r>
          </a:p>
          <a:p>
            <a:r>
              <a:t>时间维度：2023.12</a:t>
            </a:r>
          </a:p>
        </p:txBody>
      </p:sp>
      <p:graphicFrame>
        <p:nvGraphicFramePr>
          <p:cNvPr id="9" name="图表 4">
            <a:extLst>
              <a:ext uri="{FF2B5EF4-FFF2-40B4-BE49-F238E27FC236}">
                <a16:creationId xmlns:a16="http://schemas.microsoft.com/office/drawing/2014/main" id="{7E4CEA54-C57E-9347-93AD-169F8C94A652}"/>
              </a:ext>
            </a:extLst>
          </p:cNvPr>
          <p:cNvGraphicFramePr/>
          <p:nvPr>
            <p:extLst>
              <p:ext uri="{D42A27DB-BD31-4B8C-83A1-F6EECF244321}">
                <p14:modId xmlns:p14="http://schemas.microsoft.com/office/powerpoint/2010/main" val="1805310847"/>
              </p:ext>
            </p:extLst>
          </p:nvPr>
        </p:nvGraphicFramePr>
        <p:xfrm>
          <a:off x="282372" y="1872077"/>
          <a:ext cx="7200000" cy="45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表格 7">
            <a:extLst>
              <a:ext uri="{FF2B5EF4-FFF2-40B4-BE49-F238E27FC236}">
                <a16:creationId xmlns:a16="http://schemas.microsoft.com/office/drawing/2014/main" id="{26496963-52D1-EE48-9BFA-7922D845D1C8}"/>
              </a:ext>
            </a:extLst>
          </p:cNvPr>
          <p:cNvGraphicFramePr>
            <a:graphicFrameLocks noGrp="1"/>
          </p:cNvGraphicFramePr>
          <p:nvPr>
            <p:extLst>
              <p:ext uri="{D42A27DB-BD31-4B8C-83A1-F6EECF244321}">
                <p14:modId xmlns:p14="http://schemas.microsoft.com/office/powerpoint/2010/main" val="2075429656"/>
              </p:ext>
            </p:extLst>
          </p:nvPr>
        </p:nvGraphicFramePr>
        <p:xfrm>
          <a:off x="6095999" y="2004945"/>
          <a:ext cx="5513600" cy="4234264"/>
        </p:xfrm>
        <a:graphic>
          <a:graphicData uri="http://schemas.openxmlformats.org/drawingml/2006/table">
            <a:tbl>
              <a:tblPr>
                <a:tableStyleId>{3B4B98B0-60AC-42C2-AFA5-B58CD77FA1E5}</a:tableStyleId>
              </a:tblPr>
              <a:tblGrid>
                <a:gridCol w="1927688">
                  <a:extLst>
                    <a:ext uri="{9D8B030D-6E8A-4147-A177-3AD203B41FA5}">
                      <a16:colId xmlns:a16="http://schemas.microsoft.com/office/drawing/2014/main" val="3168515012"/>
                    </a:ext>
                  </a:extLst>
                </a:gridCol>
                <a:gridCol w="1195304">
                  <a:extLst>
                    <a:ext uri="{9D8B030D-6E8A-4147-A177-3AD203B41FA5}">
                      <a16:colId xmlns:a16="http://schemas.microsoft.com/office/drawing/2014/main" val="388719687"/>
                    </a:ext>
                  </a:extLst>
                </a:gridCol>
                <a:gridCol w="1195304">
                  <a:extLst>
                    <a:ext uri="{9D8B030D-6E8A-4147-A177-3AD203B41FA5}">
                      <a16:colId xmlns:a16="http://schemas.microsoft.com/office/drawing/2014/main" val="4108624380"/>
                    </a:ext>
                  </a:extLst>
                </a:gridCol>
                <a:gridCol w="1195304">
                  <a:extLst>
                    <a:ext uri="{9D8B030D-6E8A-4147-A177-3AD203B41FA5}">
                      <a16:colId xmlns:a16="http://schemas.microsoft.com/office/drawing/2014/main" val="1741716450"/>
                    </a:ext>
                  </a:extLst>
                </a:gridCol>
              </a:tblGrid>
              <a:tr h="310589">
                <a:tc gridSpan="4">
                  <a:txBody>
                    <a:bodyPr/>
                    <a:lstStyle/>
                    <a:p>
                      <a:pPr algn="ctr" fontAlgn="ctr"/>
                      <a:r>
                        <a:rPr lang="zh-CN" altLang="en-US" sz="1200" b="1" i="0" u="none" strike="noStrike" dirty="0">
                          <a:solidFill>
                            <a:srgbClr val="000000"/>
                          </a:solidFill>
                          <a:effectLst/>
                          <a:latin typeface="+mn-ea"/>
                          <a:ea typeface="+mn-ea"/>
                        </a:rPr>
                        <a:t>咖啡机品牌官旗</a:t>
                      </a:r>
                      <a:r>
                        <a:rPr lang="en-US" altLang="zh-CN" sz="1200" b="1" i="0" u="none" strike="noStrike" dirty="0">
                          <a:solidFill>
                            <a:srgbClr val="000000"/>
                          </a:solidFill>
                          <a:effectLst/>
                          <a:latin typeface="+mn-ea"/>
                          <a:ea typeface="+mn-ea"/>
                        </a:rPr>
                        <a:t>&amp;</a:t>
                      </a:r>
                      <a:r>
                        <a:rPr lang="zh-CN" altLang="en-US" sz="1200" b="1" i="0" u="none" strike="noStrike" dirty="0">
                          <a:solidFill>
                            <a:srgbClr val="000000"/>
                          </a:solidFill>
                          <a:effectLst/>
                          <a:latin typeface="+mn-ea"/>
                          <a:ea typeface="+mn-ea"/>
                        </a:rPr>
                        <a:t>分销增长情况</a:t>
                      </a:r>
                      <a:endParaRPr lang="zh-CN" altLang="en-US" sz="11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ctr"/>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b"/>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ctr"/>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2371241369"/>
                  </a:ext>
                </a:extLst>
              </a:tr>
              <a:tr h="306735">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品牌名</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品牌</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官旗</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非官旗</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extLst>
                  <a:ext uri="{0D108BD9-81ED-4DB2-BD59-A6C34878D82A}">
                    <a16:rowId xmlns:a16="http://schemas.microsoft.com/office/drawing/2014/main" val="2658797863"/>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Delonghi/德龙</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3%</a:t>
                      </a:r>
                    </a:p>
                  </a:txBody>
                  <a:tcPr marL="6350" marR="6350" marT="635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18%</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-9%</a:t>
                      </a:r>
                    </a:p>
                  </a:txBody>
                  <a:tcPr marL="6350" marR="6350" marT="6350" marB="0" anchor="ctr">
                    <a:noFill/>
                  </a:tcPr>
                </a:tc>
                <a:extLst>
                  <a:ext uri="{0D108BD9-81ED-4DB2-BD59-A6C34878D82A}">
                    <a16:rowId xmlns:a16="http://schemas.microsoft.com/office/drawing/2014/main" val="3092878343"/>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格米莱</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101%</a:t>
                      </a:r>
                    </a:p>
                  </a:txBody>
                  <a:tcPr marL="6350" marR="6350" marT="635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328%</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-51%</a:t>
                      </a:r>
                    </a:p>
                  </a:txBody>
                  <a:tcPr marL="6350" marR="6350" marT="6350" marB="0" anchor="ctr">
                    <a:noFill/>
                  </a:tcPr>
                </a:tc>
                <a:extLst>
                  <a:ext uri="{0D108BD9-81ED-4DB2-BD59-A6C34878D82A}">
                    <a16:rowId xmlns:a16="http://schemas.microsoft.com/office/drawing/2014/main" val="2579914887"/>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Barsetto/百胜图</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-32%</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-28%</a:t>
                      </a:r>
                    </a:p>
                  </a:txBody>
                  <a:tcPr marL="6350" marR="6350" marT="6350" marB="0" anchor="c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-45%</a:t>
                      </a:r>
                    </a:p>
                  </a:txBody>
                  <a:tcPr marL="6350" marR="6350" marT="6350" marB="0" anchor="ctr">
                    <a:noFill/>
                  </a:tcPr>
                </a:tc>
                <a:extLst>
                  <a:ext uri="{0D108BD9-81ED-4DB2-BD59-A6C34878D82A}">
                    <a16:rowId xmlns:a16="http://schemas.microsoft.com/office/drawing/2014/main" val="1860775186"/>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Petrus/柏翠</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-1.4%</a:t>
                      </a:r>
                    </a:p>
                  </a:txBody>
                  <a:tcPr marL="6350" marR="6350" marT="635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75%</a:t>
                      </a:r>
                    </a:p>
                  </a:txBody>
                  <a:tcPr marL="6350" marR="6350" marT="6350" marB="0" anchor="c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-38%</a:t>
                      </a:r>
                    </a:p>
                  </a:txBody>
                  <a:tcPr marL="6350" marR="6350" marT="6350" marB="0" anchor="ctr">
                    <a:noFill/>
                  </a:tcPr>
                </a:tc>
                <a:extLst>
                  <a:ext uri="{0D108BD9-81ED-4DB2-BD59-A6C34878D82A}">
                    <a16:rowId xmlns:a16="http://schemas.microsoft.com/office/drawing/2014/main" val="2023475566"/>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NESPRESSO/奈斯派索</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-38%</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-48%</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-9%</a:t>
                      </a:r>
                    </a:p>
                  </a:txBody>
                  <a:tcPr marL="6350" marR="6350" marT="6350" marB="0" anchor="ctr">
                    <a:noFill/>
                  </a:tcPr>
                </a:tc>
                <a:extLst>
                  <a:ext uri="{0D108BD9-81ED-4DB2-BD59-A6C34878D82A}">
                    <a16:rowId xmlns:a16="http://schemas.microsoft.com/office/drawing/2014/main" val="129168455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Philips/飞利浦</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-42%</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-63%</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-19%</a:t>
                      </a:r>
                    </a:p>
                  </a:txBody>
                  <a:tcPr marL="6350" marR="6350" marT="6350" marB="0" anchor="ctr">
                    <a:noFill/>
                  </a:tcPr>
                </a:tc>
                <a:extLst>
                  <a:ext uri="{0D108BD9-81ED-4DB2-BD59-A6C34878D82A}">
                    <a16:rowId xmlns:a16="http://schemas.microsoft.com/office/drawing/2014/main" val="254130026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maxim'sdeparis</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-40%</a:t>
                      </a:r>
                    </a:p>
                  </a:txBody>
                  <a:tcPr marL="6350" marR="6350" marT="6350" marB="0" anchor="c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-39%</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-47%</a:t>
                      </a:r>
                    </a:p>
                  </a:txBody>
                  <a:tcPr marL="6350" marR="6350" marT="6350" marB="0" anchor="ctr">
                    <a:noFill/>
                  </a:tcPr>
                </a:tc>
                <a:extLst>
                  <a:ext uri="{0D108BD9-81ED-4DB2-BD59-A6C34878D82A}">
                    <a16:rowId xmlns:a16="http://schemas.microsoft.com/office/drawing/2014/main" val="125603427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Breville/铂富</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-37%</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-42%</a:t>
                      </a:r>
                    </a:p>
                  </a:txBody>
                  <a:tcPr marL="6350" marR="6350" marT="6350" marB="0" anchor="ctr">
                    <a:noFill/>
                  </a:tcPr>
                </a:tc>
                <a:extLst>
                  <a:ext uri="{0D108BD9-81ED-4DB2-BD59-A6C34878D82A}">
                    <a16:rowId xmlns:a16="http://schemas.microsoft.com/office/drawing/2014/main" val="3150763522"/>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SMEG</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-35%</a:t>
                      </a:r>
                    </a:p>
                  </a:txBody>
                  <a:tcPr marL="6350" marR="6350" marT="6350" marB="0" anchor="c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-25%</a:t>
                      </a:r>
                    </a:p>
                  </a:txBody>
                  <a:tcPr marL="6350" marR="6350" marT="635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-48%</a:t>
                      </a:r>
                    </a:p>
                  </a:txBody>
                  <a:tcPr marL="6350" marR="6350" marT="6350" marB="0" anchor="ctr">
                    <a:noFill/>
                  </a:tcPr>
                </a:tc>
                <a:extLst>
                  <a:ext uri="{0D108BD9-81ED-4DB2-BD59-A6C34878D82A}">
                    <a16:rowId xmlns:a16="http://schemas.microsoft.com/office/drawing/2014/main" val="3762893160"/>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Bear/小熊</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134%</a:t>
                      </a:r>
                    </a:p>
                  </a:txBody>
                  <a:tcPr marL="6350" marR="6350" marT="635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0.6%</a:t>
                      </a:r>
                    </a:p>
                  </a:txBody>
                  <a:tcPr marL="6350" marR="6350" marT="6350" marB="0" anchor="ctr">
                    <a:noFill/>
                  </a:tcPr>
                </a:tc>
                <a:extLst>
                  <a:ext uri="{0D108BD9-81ED-4DB2-BD59-A6C34878D82A}">
                    <a16:rowId xmlns:a16="http://schemas.microsoft.com/office/drawing/2014/main" val="1074129609"/>
                  </a:ext>
                </a:extLst>
              </a:tr>
            </a:tbl>
          </a:graphicData>
        </a:graphic>
      </p:graphicFrame>
    </p:spTree>
    <p:extLst>
      <p:ext uri="{BB962C8B-B14F-4D97-AF65-F5344CB8AC3E}">
        <p14:creationId xmlns:p14="http://schemas.microsoft.com/office/powerpoint/2010/main" val="1784802534"/>
      </p:ext>
    </p:extLst>
  </p:cSld>
  <p:clrMapOvr>
    <a:masterClrMapping/>
  </p:clrMapOvr>
  <p:extLst mod="1">
    <p:ext uri="{6950BFC3-D8DA-4A85-94F7-54DA5524770B}">
      <p188:commentRel xmlns:p188="http://schemas.microsoft.com/office/powerpoint/2018/8/main" xmlns=""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36C5D0-B15B-9E46-8E06-813000A21AB0}"/>
              </a:ext>
            </a:extLst>
          </p:cNvPr>
          <p:cNvSpPr>
            <a:spLocks noGrp="1"/>
          </p:cNvSpPr>
          <p:nvPr>
            <p:ph type="title"/>
          </p:nvPr>
        </p:nvSpPr>
        <p:spPr/>
        <p:txBody>
          <a:bodyPr/>
          <a:lstStyle/>
          <a:p>
            <a:r>
              <a:rPr lang="x-none" dirty="0"/>
              <a:t>Nespresso</a:t>
            </a:r>
            <a:r>
              <a:rPr lang="en-US" dirty="0" err="1"/>
              <a:t>官旗咖啡机数据</a:t>
            </a:r>
            <a:endParaRPr lang="x-none" dirty="0"/>
          </a:p>
        </p:txBody>
      </p:sp>
      <p:sp>
        <p:nvSpPr>
          <p:cNvPr id="6" name="Text Placeholder 5">
            <a:extLst>
              <a:ext uri="{FF2B5EF4-FFF2-40B4-BE49-F238E27FC236}">
                <a16:creationId xmlns:a16="http://schemas.microsoft.com/office/drawing/2014/main" id="{37AF31DA-79E9-9549-A41F-915EE38307B4}"/>
              </a:ext>
            </a:extLst>
          </p:cNvPr>
          <p:cNvSpPr>
            <a:spLocks noGrp="1"/>
          </p:cNvSpPr>
          <p:nvPr>
            <p:ph type="body" sz="quarter" idx="10"/>
          </p:nvPr>
        </p:nvSpPr>
        <p:spPr/>
        <p:txBody>
          <a:bodyPr/>
          <a:lstStyle/>
          <a:p>
            <a:pPr>
              <a:lnSpc>
                <a:spcPct val="100000"/>
              </a:lnSpc>
            </a:pPr>
            <a:endParaRPr lang="x-none" dirty="0"/>
          </a:p>
        </p:txBody>
      </p:sp>
      <p:sp>
        <p:nvSpPr>
          <p:cNvPr id="7" name="Text Placeholder 6">
            <a:extLst>
              <a:ext uri="{FF2B5EF4-FFF2-40B4-BE49-F238E27FC236}">
                <a16:creationId xmlns:a16="http://schemas.microsoft.com/office/drawing/2014/main" id="{E68FD14D-4E8A-BA41-9110-48B95A0832C4}"/>
              </a:ext>
            </a:extLst>
          </p:cNvPr>
          <p:cNvSpPr>
            <a:spLocks noGrp="1"/>
          </p:cNvSpPr>
          <p:nvPr>
            <p:ph type="body" sz="quarter" idx="11"/>
          </p:nvPr>
        </p:nvSpPr>
        <p:spPr/>
        <p:txBody>
          <a:bodyPr/>
          <a:lstStyle/>
          <a:p>
            <a:r>
              <a:t>数据来源：生意参谋</a:t>
            </a:r>
          </a:p>
          <a:p>
            <a:r>
              <a:t>时间维度：2023.12</a:t>
            </a:r>
          </a:p>
        </p:txBody>
      </p:sp>
      <p:sp>
        <p:nvSpPr>
          <p:cNvPr id="35" name="矩形 11">
            <a:extLst>
              <a:ext uri="{FF2B5EF4-FFF2-40B4-BE49-F238E27FC236}">
                <a16:creationId xmlns:a16="http://schemas.microsoft.com/office/drawing/2014/main" id="{4DA429A3-DC0D-6C44-B9F5-A6D8C3C4D6B6}"/>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6" name="矩形 31">
            <a:extLst>
              <a:ext uri="{FF2B5EF4-FFF2-40B4-BE49-F238E27FC236}">
                <a16:creationId xmlns:a16="http://schemas.microsoft.com/office/drawing/2014/main" id="{A2AF0696-10DC-5545-A23C-0831E9E701E1}"/>
              </a:ext>
            </a:extLst>
          </p:cNvPr>
          <p:cNvSpPr/>
          <p:nvPr/>
        </p:nvSpPr>
        <p:spPr>
          <a:xfrm>
            <a:off x="4932000" y="4874400"/>
            <a:ext cx="6897600" cy="1296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7" name="矩形 30">
            <a:extLst>
              <a:ext uri="{FF2B5EF4-FFF2-40B4-BE49-F238E27FC236}">
                <a16:creationId xmlns:a16="http://schemas.microsoft.com/office/drawing/2014/main" id="{41D9E649-D742-F54B-B2B4-EA0D98E42AC2}"/>
              </a:ext>
            </a:extLst>
          </p:cNvPr>
          <p:cNvSpPr/>
          <p:nvPr/>
        </p:nvSpPr>
        <p:spPr>
          <a:xfrm>
            <a:off x="4932000" y="2008800"/>
            <a:ext cx="6897600" cy="270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38" name="图表 16">
            <a:extLst>
              <a:ext uri="{FF2B5EF4-FFF2-40B4-BE49-F238E27FC236}">
                <a16:creationId xmlns:a16="http://schemas.microsoft.com/office/drawing/2014/main" id="{C97476E3-4221-C349-BC0F-AE42EABF3B76}"/>
              </a:ext>
            </a:extLst>
          </p:cNvPr>
          <p:cNvGraphicFramePr/>
          <p:nvPr>
            <p:extLst>
              <p:ext uri="{D42A27DB-BD31-4B8C-83A1-F6EECF244321}">
                <p14:modId xmlns:p14="http://schemas.microsoft.com/office/powerpoint/2010/main" val="2090361472"/>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39" name="iconfont-10796-5191319">
            <a:extLst>
              <a:ext uri="{FF2B5EF4-FFF2-40B4-BE49-F238E27FC236}">
                <a16:creationId xmlns:a16="http://schemas.microsoft.com/office/drawing/2014/main" id="{E6CF35F4-3F93-504F-85D3-F65F2BD82807}"/>
              </a:ext>
            </a:extLst>
          </p:cNvPr>
          <p:cNvSpPr/>
          <p:nvPr/>
        </p:nvSpPr>
        <p:spPr>
          <a:xfrm>
            <a:off x="5238173" y="5217557"/>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40" name="iconfont-1016-791856">
            <a:extLst>
              <a:ext uri="{FF2B5EF4-FFF2-40B4-BE49-F238E27FC236}">
                <a16:creationId xmlns:a16="http://schemas.microsoft.com/office/drawing/2014/main" id="{6F8C6283-9131-1345-9D72-F7D25B72301C}"/>
              </a:ext>
            </a:extLst>
          </p:cNvPr>
          <p:cNvSpPr/>
          <p:nvPr/>
        </p:nvSpPr>
        <p:spPr>
          <a:xfrm>
            <a:off x="5238173" y="3135371"/>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41" name="文本框 12">
            <a:extLst>
              <a:ext uri="{FF2B5EF4-FFF2-40B4-BE49-F238E27FC236}">
                <a16:creationId xmlns:a16="http://schemas.microsoft.com/office/drawing/2014/main" id="{461DD334-0520-EB40-ACBE-F014F03DCBF9}"/>
              </a:ext>
            </a:extLst>
          </p:cNvPr>
          <p:cNvSpPr txBox="1"/>
          <p:nvPr/>
        </p:nvSpPr>
        <p:spPr>
          <a:xfrm>
            <a:off x="697144" y="2270316"/>
            <a:ext cx="3645712" cy="961225"/>
          </a:xfrm>
          <a:prstGeom prst="rect">
            <a:avLst/>
          </a:prstGeom>
          <a:noFill/>
        </p:spPr>
        <p:txBody>
          <a:bodyPr wrap="square" rtlCol="0">
            <a:spAutoFit/>
          </a:bodyPr>
          <a:lstStyle/>
          <a:p>
            <a:pPr lvl="0">
              <a:lnSpc>
                <a:spcPct val="150000"/>
              </a:lnSpc>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2023年12月 销售金额</a:t>
            </a:r>
            <a:endPar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RMB</a:t>
            </a:r>
            <a:endParaRPr lang="en-US" altLang="zh-CN" sz="2000" b="1" dirty="0">
              <a:solidFill>
                <a:srgbClr val="B1A190">
                  <a:lumMod val="75000"/>
                </a:srgbClr>
              </a:solidFill>
              <a:latin typeface="微软雅黑" panose="020B0503020204020204" pitchFamily="34" charset="-122"/>
              <a:ea typeface="微软雅黑"/>
            </a:endParaRPr>
          </a:p>
        </p:txBody>
      </p:sp>
      <p:sp>
        <p:nvSpPr>
          <p:cNvPr id="42" name="文本框 12">
            <a:extLst>
              <a:ext uri="{FF2B5EF4-FFF2-40B4-BE49-F238E27FC236}">
                <a16:creationId xmlns:a16="http://schemas.microsoft.com/office/drawing/2014/main" id="{72CB0E86-BCB1-4542-A23F-08FA507ED962}"/>
              </a:ext>
            </a:extLst>
          </p:cNvPr>
          <p:cNvSpPr txBox="1"/>
          <p:nvPr/>
        </p:nvSpPr>
        <p:spPr>
          <a:xfrm>
            <a:off x="6095999" y="2907639"/>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0000"/>
                </a:solidFill>
                <a:latin typeface="微软雅黑" panose="020B0503020204020204" pitchFamily="34" charset="-122"/>
                <a:ea typeface="微软雅黑"/>
              </a:rPr>
              <a:t>购买人数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3" name="文本框 12">
            <a:extLst>
              <a:ext uri="{FF2B5EF4-FFF2-40B4-BE49-F238E27FC236}">
                <a16:creationId xmlns:a16="http://schemas.microsoft.com/office/drawing/2014/main" id="{77A9A7A1-1C7A-1D42-B3FB-F5BE8091681F}"/>
              </a:ext>
            </a:extLst>
          </p:cNvPr>
          <p:cNvSpPr txBox="1"/>
          <p:nvPr/>
        </p:nvSpPr>
        <p:spPr>
          <a:xfrm>
            <a:off x="6095998" y="5001038"/>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4" name="文本框 12">
            <a:extLst>
              <a:ext uri="{FF2B5EF4-FFF2-40B4-BE49-F238E27FC236}">
                <a16:creationId xmlns:a16="http://schemas.microsoft.com/office/drawing/2014/main" id="{6BF1CFBE-8026-AB44-A19A-37B1086E7816}"/>
              </a:ext>
            </a:extLst>
          </p:cNvPr>
          <p:cNvSpPr txBox="1"/>
          <p:nvPr/>
        </p:nvSpPr>
        <p:spPr>
          <a:xfrm>
            <a:off x="8822099" y="2270316"/>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0000"/>
                </a:solidFill>
                <a:latin typeface="微软雅黑" panose="020B0503020204020204" pitchFamily="34" charset="-122"/>
                <a:ea typeface="微软雅黑"/>
              </a:rPr>
              <a:t>访客人数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5" name="文本框 12">
            <a:extLst>
              <a:ext uri="{FF2B5EF4-FFF2-40B4-BE49-F238E27FC236}">
                <a16:creationId xmlns:a16="http://schemas.microsoft.com/office/drawing/2014/main" id="{B59E8864-07C0-F44C-B9D6-E241DFA8A1E9}"/>
              </a:ext>
            </a:extLst>
          </p:cNvPr>
          <p:cNvSpPr txBox="1"/>
          <p:nvPr/>
        </p:nvSpPr>
        <p:spPr>
          <a:xfrm>
            <a:off x="8822098" y="3478637"/>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支付转化率</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7" name="文本框 15">
            <a:extLst>
              <a:ext uri="{FF2B5EF4-FFF2-40B4-BE49-F238E27FC236}">
                <a16:creationId xmlns:a16="http://schemas.microsoft.com/office/drawing/2014/main" id="{4AFF4E54-4B30-FA42-8BFD-0564ECAFA96C}"/>
              </a:ext>
            </a:extLst>
          </p:cNvPr>
          <p:cNvSpPr txBox="1"/>
          <p:nvPr/>
        </p:nvSpPr>
        <p:spPr>
          <a:xfrm flipH="1">
            <a:off x="3434622" y="2877474"/>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r>
              <a:rPr lang="zh-CN" altLang="en-US" sz="1200" dirty="0">
                <a:solidFill>
                  <a:prstClr val="black"/>
                </a:solidFill>
                <a:latin typeface="微软雅黑" panose="020B0503020204020204" pitchFamily="34" charset="-122"/>
                <a:ea typeface="微软雅黑" panose="020B0503020204020204" pitchFamily="34" charset="-122"/>
              </a:rPr>
              <a:t>大盘：</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8" name="箭头: 上 32">
            <a:extLst>
              <a:ext uri="{FF2B5EF4-FFF2-40B4-BE49-F238E27FC236}">
                <a16:creationId xmlns:a16="http://schemas.microsoft.com/office/drawing/2014/main" id="{AB116AE0-3590-3643-A648-55BF17E602AD}"/>
              </a:ext>
            </a:extLst>
          </p:cNvPr>
          <p:cNvSpPr/>
          <p:nvPr/>
        </p:nvSpPr>
        <p:spPr>
          <a:xfrm rot="10800000">
            <a:off x="3751638" y="2347383"/>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9" name="文本框 12">
            <a:extLst>
              <a:ext uri="{FF2B5EF4-FFF2-40B4-BE49-F238E27FC236}">
                <a16:creationId xmlns:a16="http://schemas.microsoft.com/office/drawing/2014/main" id="{0D16B689-4641-B444-848E-380C440A3B63}"/>
              </a:ext>
            </a:extLst>
          </p:cNvPr>
          <p:cNvSpPr txBox="1"/>
          <p:nvPr/>
        </p:nvSpPr>
        <p:spPr>
          <a:xfrm>
            <a:off x="1401892" y="2687197"/>
            <a:ext cx="2315559" cy="581057"/>
          </a:xfrm>
          <a:prstGeom prst="rect">
            <a:avLst/>
          </a:prstGeom>
          <a:noFill/>
        </p:spPr>
        <p:txBody>
          <a:bodyPr wrap="square" rtlCol="0">
            <a:spAutoFit/>
          </a:bodyPr>
          <a:lstStyle/>
          <a:p>
            <a:pPr lvl="0">
              <a:lnSpc>
                <a:spcPct val="150000"/>
              </a:lnSpc>
              <a:defRPr/>
            </a:pPr>
            <a:r>
              <a:rPr kumimoji="0" lang="zh-CN" altLang="en-US"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4,406,802</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50" name="文本框 12">
            <a:extLst>
              <a:ext uri="{FF2B5EF4-FFF2-40B4-BE49-F238E27FC236}">
                <a16:creationId xmlns:a16="http://schemas.microsoft.com/office/drawing/2014/main" id="{72541C5E-9154-7A49-BB8A-1CD1D0E95768}"/>
              </a:ext>
            </a:extLst>
          </p:cNvPr>
          <p:cNvSpPr txBox="1"/>
          <p:nvPr/>
        </p:nvSpPr>
        <p:spPr>
          <a:xfrm>
            <a:off x="6095998" y="3366643"/>
            <a:ext cx="231480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3,003</a:t>
            </a:r>
          </a:p>
        </p:txBody>
      </p:sp>
      <p:sp>
        <p:nvSpPr>
          <p:cNvPr id="51" name="文本框 12">
            <a:extLst>
              <a:ext uri="{FF2B5EF4-FFF2-40B4-BE49-F238E27FC236}">
                <a16:creationId xmlns:a16="http://schemas.microsoft.com/office/drawing/2014/main" id="{CEB77B5B-04FB-7E44-A900-3B1D0BA46701}"/>
              </a:ext>
            </a:extLst>
          </p:cNvPr>
          <p:cNvSpPr txBox="1"/>
          <p:nvPr/>
        </p:nvSpPr>
        <p:spPr>
          <a:xfrm>
            <a:off x="8822098" y="2724107"/>
            <a:ext cx="2314800"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286,638</a:t>
            </a:r>
          </a:p>
        </p:txBody>
      </p:sp>
      <p:sp>
        <p:nvSpPr>
          <p:cNvPr id="52" name="文本框 12">
            <a:extLst>
              <a:ext uri="{FF2B5EF4-FFF2-40B4-BE49-F238E27FC236}">
                <a16:creationId xmlns:a16="http://schemas.microsoft.com/office/drawing/2014/main" id="{8727A834-0B4B-C94D-B19F-20A7ADB7ECD3}"/>
              </a:ext>
            </a:extLst>
          </p:cNvPr>
          <p:cNvSpPr txBox="1"/>
          <p:nvPr/>
        </p:nvSpPr>
        <p:spPr>
          <a:xfrm>
            <a:off x="8847432" y="3938974"/>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1%</a:t>
            </a:r>
          </a:p>
        </p:txBody>
      </p:sp>
      <p:sp>
        <p:nvSpPr>
          <p:cNvPr id="53" name="文本框 12">
            <a:extLst>
              <a:ext uri="{FF2B5EF4-FFF2-40B4-BE49-F238E27FC236}">
                <a16:creationId xmlns:a16="http://schemas.microsoft.com/office/drawing/2014/main" id="{9C1006F6-07C6-4249-BA4A-8ED4392E6108}"/>
              </a:ext>
            </a:extLst>
          </p:cNvPr>
          <p:cNvSpPr txBox="1"/>
          <p:nvPr/>
        </p:nvSpPr>
        <p:spPr>
          <a:xfrm>
            <a:off x="6095058" y="5457042"/>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1,467</a:t>
            </a:r>
          </a:p>
        </p:txBody>
      </p:sp>
      <p:sp>
        <p:nvSpPr>
          <p:cNvPr id="55" name="文本框 15">
            <a:extLst>
              <a:ext uri="{FF2B5EF4-FFF2-40B4-BE49-F238E27FC236}">
                <a16:creationId xmlns:a16="http://schemas.microsoft.com/office/drawing/2014/main" id="{40B1AACE-ECC4-DF4A-999A-B423DB9A37AA}"/>
              </a:ext>
            </a:extLst>
          </p:cNvPr>
          <p:cNvSpPr txBox="1"/>
          <p:nvPr/>
        </p:nvSpPr>
        <p:spPr>
          <a:xfrm flipH="1">
            <a:off x="7468747" y="3535721"/>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r>
              <a:rPr lang="zh-CN" altLang="en-US" sz="1200" dirty="0">
                <a:solidFill>
                  <a:prstClr val="black"/>
                </a:solidFill>
                <a:latin typeface="微软雅黑" panose="020B0503020204020204" pitchFamily="34" charset="-122"/>
                <a:ea typeface="微软雅黑" panose="020B0503020204020204" pitchFamily="34" charset="-122"/>
              </a:rPr>
              <a:t>大盘：</a:t>
            </a:r>
            <a:endParaRPr lang="en-US" altLang="zh-CN" sz="1200" dirty="0">
              <a:solidFill>
                <a:prstClr val="black"/>
              </a:solidFill>
              <a:latin typeface="微软雅黑" panose="020B0503020204020204" pitchFamily="34" charset="-122"/>
              <a:ea typeface="微软雅黑" panose="020B0503020204020204" pitchFamily="34" charset="-122"/>
            </a:endParaRPr>
          </a:p>
        </p:txBody>
      </p:sp>
      <p:sp>
        <p:nvSpPr>
          <p:cNvPr id="56" name="箭头: 上 32">
            <a:extLst>
              <a:ext uri="{FF2B5EF4-FFF2-40B4-BE49-F238E27FC236}">
                <a16:creationId xmlns:a16="http://schemas.microsoft.com/office/drawing/2014/main" id="{755EF32C-72EA-1E45-A5BD-127E6822BF47}"/>
              </a:ext>
            </a:extLst>
          </p:cNvPr>
          <p:cNvSpPr/>
          <p:nvPr/>
        </p:nvSpPr>
        <p:spPr>
          <a:xfrm rot="10800000">
            <a:off x="7785763" y="3005630"/>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8" name="文本框 15">
            <a:extLst>
              <a:ext uri="{FF2B5EF4-FFF2-40B4-BE49-F238E27FC236}">
                <a16:creationId xmlns:a16="http://schemas.microsoft.com/office/drawing/2014/main" id="{DB58AC67-EE39-C941-83A4-E926526C2D2E}"/>
              </a:ext>
            </a:extLst>
          </p:cNvPr>
          <p:cNvSpPr txBox="1"/>
          <p:nvPr/>
        </p:nvSpPr>
        <p:spPr>
          <a:xfrm flipH="1">
            <a:off x="10179169" y="2874580"/>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59" name="箭头: 上 32">
            <a:extLst>
              <a:ext uri="{FF2B5EF4-FFF2-40B4-BE49-F238E27FC236}">
                <a16:creationId xmlns:a16="http://schemas.microsoft.com/office/drawing/2014/main" id="{D161D409-719E-1846-AB65-B1E6541FCE5E}"/>
              </a:ext>
            </a:extLst>
          </p:cNvPr>
          <p:cNvSpPr/>
          <p:nvPr/>
        </p:nvSpPr>
        <p:spPr>
          <a:xfrm rot="10800000">
            <a:off x="10496185" y="2344489"/>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1" name="文本框 15">
            <a:extLst>
              <a:ext uri="{FF2B5EF4-FFF2-40B4-BE49-F238E27FC236}">
                <a16:creationId xmlns:a16="http://schemas.microsoft.com/office/drawing/2014/main" id="{932C3D0C-699E-F74E-805F-402F0AB2F96C}"/>
              </a:ext>
            </a:extLst>
          </p:cNvPr>
          <p:cNvSpPr txBox="1"/>
          <p:nvPr/>
        </p:nvSpPr>
        <p:spPr>
          <a:xfrm flipH="1">
            <a:off x="10179169" y="4065111"/>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62" name="箭头: 上 32">
            <a:extLst>
              <a:ext uri="{FF2B5EF4-FFF2-40B4-BE49-F238E27FC236}">
                <a16:creationId xmlns:a16="http://schemas.microsoft.com/office/drawing/2014/main" id="{7B71D3DB-A73C-BC4A-87EB-00E89909497C}"/>
              </a:ext>
            </a:extLst>
          </p:cNvPr>
          <p:cNvSpPr/>
          <p:nvPr/>
        </p:nvSpPr>
        <p:spPr>
          <a:xfrm rot="10800000">
            <a:off x="10496185" y="3535020"/>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4" name="文本框 15">
            <a:extLst>
              <a:ext uri="{FF2B5EF4-FFF2-40B4-BE49-F238E27FC236}">
                <a16:creationId xmlns:a16="http://schemas.microsoft.com/office/drawing/2014/main" id="{E782F1C3-C15C-B849-9351-ED05245A6F95}"/>
              </a:ext>
            </a:extLst>
          </p:cNvPr>
          <p:cNvSpPr txBox="1"/>
          <p:nvPr/>
        </p:nvSpPr>
        <p:spPr>
          <a:xfrm flipH="1">
            <a:off x="6983967" y="5663544"/>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65" name="箭头: 上 32">
            <a:extLst>
              <a:ext uri="{FF2B5EF4-FFF2-40B4-BE49-F238E27FC236}">
                <a16:creationId xmlns:a16="http://schemas.microsoft.com/office/drawing/2014/main" id="{51D82789-5BA8-514B-85D1-07AB2FDA71E5}"/>
              </a:ext>
            </a:extLst>
          </p:cNvPr>
          <p:cNvSpPr/>
          <p:nvPr/>
        </p:nvSpPr>
        <p:spPr>
          <a:xfrm>
            <a:off x="7300983" y="5133453"/>
            <a:ext cx="323220" cy="476069"/>
          </a:xfrm>
          <a:prstGeom prst="upArrow">
            <a:avLst/>
          </a:prstGeom>
          <a:solidFill>
            <a:srgbClr val="4971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6" name="文本框 15">
            <a:extLst>
              <a:ext uri="{FF2B5EF4-FFF2-40B4-BE49-F238E27FC236}">
                <a16:creationId xmlns:a16="http://schemas.microsoft.com/office/drawing/2014/main" id="{21260717-960C-0840-8DF3-9F1C32583260}"/>
              </a:ext>
            </a:extLst>
          </p:cNvPr>
          <p:cNvSpPr txBox="1"/>
          <p:nvPr/>
        </p:nvSpPr>
        <p:spPr>
          <a:xfrm flipH="1">
            <a:off x="3888000" y="2875331"/>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-48%</a:t>
            </a:r>
          </a:p>
        </p:txBody>
      </p:sp>
      <p:sp>
        <p:nvSpPr>
          <p:cNvPr id="67" name="文本框 15">
            <a:extLst>
              <a:ext uri="{FF2B5EF4-FFF2-40B4-BE49-F238E27FC236}">
                <a16:creationId xmlns:a16="http://schemas.microsoft.com/office/drawing/2014/main" id="{FE7781BD-52D1-074E-95AC-1BA2B786E635}"/>
              </a:ext>
            </a:extLst>
          </p:cNvPr>
          <p:cNvSpPr txBox="1"/>
          <p:nvPr/>
        </p:nvSpPr>
        <p:spPr>
          <a:xfrm flipH="1">
            <a:off x="7920000" y="3538958"/>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-57%</a:t>
            </a:r>
          </a:p>
        </p:txBody>
      </p:sp>
      <p:sp>
        <p:nvSpPr>
          <p:cNvPr id="68" name="文本框 15">
            <a:extLst>
              <a:ext uri="{FF2B5EF4-FFF2-40B4-BE49-F238E27FC236}">
                <a16:creationId xmlns:a16="http://schemas.microsoft.com/office/drawing/2014/main" id="{B0D95655-C35D-1847-88B3-3730FCAD06EC}"/>
              </a:ext>
            </a:extLst>
          </p:cNvPr>
          <p:cNvSpPr txBox="1"/>
          <p:nvPr/>
        </p:nvSpPr>
        <p:spPr>
          <a:xfrm flipH="1">
            <a:off x="10620000" y="2876915"/>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-40%</a:t>
            </a:r>
          </a:p>
        </p:txBody>
      </p:sp>
      <p:sp>
        <p:nvSpPr>
          <p:cNvPr id="69" name="文本框 15">
            <a:extLst>
              <a:ext uri="{FF2B5EF4-FFF2-40B4-BE49-F238E27FC236}">
                <a16:creationId xmlns:a16="http://schemas.microsoft.com/office/drawing/2014/main" id="{35BBC9BA-FA16-334A-9A49-D0CF281D8255}"/>
              </a:ext>
            </a:extLst>
          </p:cNvPr>
          <p:cNvSpPr txBox="1"/>
          <p:nvPr/>
        </p:nvSpPr>
        <p:spPr>
          <a:xfrm flipH="1">
            <a:off x="10620000" y="4065110"/>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-0.4pp</a:t>
            </a:r>
          </a:p>
        </p:txBody>
      </p:sp>
      <p:sp>
        <p:nvSpPr>
          <p:cNvPr id="70" name="文本框 15">
            <a:extLst>
              <a:ext uri="{FF2B5EF4-FFF2-40B4-BE49-F238E27FC236}">
                <a16:creationId xmlns:a16="http://schemas.microsoft.com/office/drawing/2014/main" id="{BA03F8A2-248F-F043-9D48-40F52DD46C46}"/>
              </a:ext>
            </a:extLst>
          </p:cNvPr>
          <p:cNvSpPr txBox="1"/>
          <p:nvPr/>
        </p:nvSpPr>
        <p:spPr>
          <a:xfrm flipH="1">
            <a:off x="7560000" y="5692087"/>
            <a:ext cx="720000" cy="276999"/>
          </a:xfrm>
          <a:prstGeom prst="rect">
            <a:avLst/>
          </a:prstGeom>
          <a:noFill/>
        </p:spPr>
        <p:txBody>
          <a:bodyPr wrap="square" rtlCol="0">
            <a:spAutoFit/>
          </a:bodyPr>
          <a:lstStyle/>
          <a:p>
            <a:pPr lvl="0" algn="ctr">
              <a:defRPr/>
            </a:pPr>
            <a:r>
              <a:rPr lang="en-US" altLang="zh-CN" sz="1200" dirty="0">
                <a:solidFill>
                  <a:srgbClr val="49711E"/>
                </a:solidFill>
                <a:latin typeface="微软雅黑" panose="020B0503020204020204" pitchFamily="34" charset="-122"/>
                <a:ea typeface="微软雅黑" panose="020B0503020204020204" pitchFamily="34" charset="-122"/>
              </a:rPr>
              <a:t>+21%</a:t>
            </a:r>
          </a:p>
        </p:txBody>
      </p:sp>
      <p:sp>
        <p:nvSpPr>
          <p:cNvPr id="71" name="文本框 15">
            <a:extLst>
              <a:ext uri="{FF2B5EF4-FFF2-40B4-BE49-F238E27FC236}">
                <a16:creationId xmlns:a16="http://schemas.microsoft.com/office/drawing/2014/main" id="{41662FE3-EB63-A84E-94CB-AF187AF78A92}"/>
              </a:ext>
            </a:extLst>
          </p:cNvPr>
          <p:cNvSpPr txBox="1"/>
          <p:nvPr/>
        </p:nvSpPr>
        <p:spPr>
          <a:xfrm flipH="1">
            <a:off x="3887999" y="3093041"/>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-3%</a:t>
            </a:r>
          </a:p>
        </p:txBody>
      </p:sp>
      <p:sp>
        <p:nvSpPr>
          <p:cNvPr id="72" name="文本框 15">
            <a:extLst>
              <a:ext uri="{FF2B5EF4-FFF2-40B4-BE49-F238E27FC236}">
                <a16:creationId xmlns:a16="http://schemas.microsoft.com/office/drawing/2014/main" id="{2F2DE557-B151-C046-80B1-2C146CDB9F27}"/>
              </a:ext>
            </a:extLst>
          </p:cNvPr>
          <p:cNvSpPr txBox="1"/>
          <p:nvPr/>
        </p:nvSpPr>
        <p:spPr>
          <a:xfrm flipH="1">
            <a:off x="7919892" y="3760289"/>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-2%</a:t>
            </a:r>
          </a:p>
        </p:txBody>
      </p:sp>
    </p:spTree>
    <p:extLst>
      <p:ext uri="{BB962C8B-B14F-4D97-AF65-F5344CB8AC3E}">
        <p14:creationId xmlns:p14="http://schemas.microsoft.com/office/powerpoint/2010/main" val="3858300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1016CF-FCE7-5642-84B9-97E2B0928AFF}"/>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人</a:t>
            </a:r>
          </a:p>
        </p:txBody>
      </p:sp>
    </p:spTree>
    <p:extLst>
      <p:ext uri="{BB962C8B-B14F-4D97-AF65-F5344CB8AC3E}">
        <p14:creationId xmlns:p14="http://schemas.microsoft.com/office/powerpoint/2010/main" val="446056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C40AB-FAF7-6244-83DC-B9E87B2C7026}"/>
              </a:ext>
            </a:extLst>
          </p:cNvPr>
          <p:cNvSpPr>
            <a:spLocks noGrp="1"/>
          </p:cNvSpPr>
          <p:nvPr>
            <p:ph type="title"/>
          </p:nvPr>
        </p:nvSpPr>
        <p:spPr/>
        <p:txBody>
          <a:bodyPr/>
          <a:lstStyle/>
          <a:p>
            <a:r>
              <a:rPr lang="x-none" dirty="0"/>
              <a:t>咖啡机人群变化</a:t>
            </a:r>
          </a:p>
        </p:txBody>
      </p:sp>
      <p:sp>
        <p:nvSpPr>
          <p:cNvPr id="3" name="Text Placeholder 2">
            <a:extLst>
              <a:ext uri="{FF2B5EF4-FFF2-40B4-BE49-F238E27FC236}">
                <a16:creationId xmlns:a16="http://schemas.microsoft.com/office/drawing/2014/main" id="{A8304D42-520A-2B4A-B744-85B3CFFCC959}"/>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D8EEBF1D-D683-5F40-A32A-05F7C6ABDE46}"/>
              </a:ext>
            </a:extLst>
          </p:cNvPr>
          <p:cNvSpPr>
            <a:spLocks noGrp="1"/>
          </p:cNvSpPr>
          <p:nvPr>
            <p:ph type="body" sz="quarter" idx="11"/>
          </p:nvPr>
        </p:nvSpPr>
        <p:spPr/>
        <p:txBody>
          <a:bodyPr/>
          <a:lstStyle/>
          <a:p>
            <a:r>
              <a:t>数据来源：策略中心</a:t>
            </a:r>
          </a:p>
          <a:p>
            <a:r>
              <a:t>时间维度：2023.12</a:t>
            </a:r>
          </a:p>
        </p:txBody>
      </p:sp>
      <p:graphicFrame>
        <p:nvGraphicFramePr>
          <p:cNvPr id="5" name="图表 6">
            <a:extLst>
              <a:ext uri="{FF2B5EF4-FFF2-40B4-BE49-F238E27FC236}">
                <a16:creationId xmlns:a16="http://schemas.microsoft.com/office/drawing/2014/main" id="{0852A020-6F11-A041-BACA-5A0678313E48}"/>
              </a:ext>
            </a:extLst>
          </p:cNvPr>
          <p:cNvGraphicFramePr/>
          <p:nvPr>
            <p:extLst>
              <p:ext uri="{D42A27DB-BD31-4B8C-83A1-F6EECF244321}">
                <p14:modId xmlns:p14="http://schemas.microsoft.com/office/powerpoint/2010/main" val="4056899747"/>
              </p:ext>
            </p:extLst>
          </p:nvPr>
        </p:nvGraphicFramePr>
        <p:xfrm>
          <a:off x="695999" y="1797055"/>
          <a:ext cx="10800000" cy="393328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9">
            <a:extLst>
              <a:ext uri="{FF2B5EF4-FFF2-40B4-BE49-F238E27FC236}">
                <a16:creationId xmlns:a16="http://schemas.microsoft.com/office/drawing/2014/main" id="{10D75A6D-512A-8749-BFC7-6039C5113AB9}"/>
              </a:ext>
            </a:extLst>
          </p:cNvPr>
          <p:cNvGraphicFramePr>
            <a:graphicFrameLocks noGrp="1"/>
          </p:cNvGraphicFramePr>
          <p:nvPr>
            <p:extLst>
              <p:ext uri="{D42A27DB-BD31-4B8C-83A1-F6EECF244321}">
                <p14:modId xmlns:p14="http://schemas.microsoft.com/office/powerpoint/2010/main" val="3592587712"/>
              </p:ext>
            </p:extLst>
          </p:nvPr>
        </p:nvGraphicFramePr>
        <p:xfrm>
          <a:off x="282371" y="5765718"/>
          <a:ext cx="10800003" cy="449506"/>
        </p:xfrm>
        <a:graphic>
          <a:graphicData uri="http://schemas.openxmlformats.org/drawingml/2006/table">
            <a:tbl>
              <a:tblPr firstRow="1" bandRow="1">
                <a:tableStyleId>{5C22544A-7EE6-4342-B048-85BDC9FD1C3A}</a:tableStyleId>
              </a:tblPr>
              <a:tblGrid>
                <a:gridCol w="414221">
                  <a:extLst>
                    <a:ext uri="{9D8B030D-6E8A-4147-A177-3AD203B41FA5}">
                      <a16:colId xmlns:a16="http://schemas.microsoft.com/office/drawing/2014/main" val="3571041192"/>
                    </a:ext>
                  </a:extLst>
                </a:gridCol>
                <a:gridCol w="420142">
                  <a:extLst>
                    <a:ext uri="{9D8B030D-6E8A-4147-A177-3AD203B41FA5}">
                      <a16:colId xmlns:a16="http://schemas.microsoft.com/office/drawing/2014/main" val="260454174"/>
                    </a:ext>
                  </a:extLst>
                </a:gridCol>
                <a:gridCol w="498282">
                  <a:extLst>
                    <a:ext uri="{9D8B030D-6E8A-4147-A177-3AD203B41FA5}">
                      <a16:colId xmlns:a16="http://schemas.microsoft.com/office/drawing/2014/main" val="3847526139"/>
                    </a:ext>
                  </a:extLst>
                </a:gridCol>
                <a:gridCol w="498282">
                  <a:extLst>
                    <a:ext uri="{9D8B030D-6E8A-4147-A177-3AD203B41FA5}">
                      <a16:colId xmlns:a16="http://schemas.microsoft.com/office/drawing/2014/main" val="3751921421"/>
                    </a:ext>
                  </a:extLst>
                </a:gridCol>
                <a:gridCol w="498282">
                  <a:extLst>
                    <a:ext uri="{9D8B030D-6E8A-4147-A177-3AD203B41FA5}">
                      <a16:colId xmlns:a16="http://schemas.microsoft.com/office/drawing/2014/main" val="3349848825"/>
                    </a:ext>
                  </a:extLst>
                </a:gridCol>
                <a:gridCol w="498282">
                  <a:extLst>
                    <a:ext uri="{9D8B030D-6E8A-4147-A177-3AD203B41FA5}">
                      <a16:colId xmlns:a16="http://schemas.microsoft.com/office/drawing/2014/main" val="567222659"/>
                    </a:ext>
                  </a:extLst>
                </a:gridCol>
                <a:gridCol w="498282">
                  <a:extLst>
                    <a:ext uri="{9D8B030D-6E8A-4147-A177-3AD203B41FA5}">
                      <a16:colId xmlns:a16="http://schemas.microsoft.com/office/drawing/2014/main" val="2391516373"/>
                    </a:ext>
                  </a:extLst>
                </a:gridCol>
                <a:gridCol w="498282">
                  <a:extLst>
                    <a:ext uri="{9D8B030D-6E8A-4147-A177-3AD203B41FA5}">
                      <a16:colId xmlns:a16="http://schemas.microsoft.com/office/drawing/2014/main" val="3028846577"/>
                    </a:ext>
                  </a:extLst>
                </a:gridCol>
                <a:gridCol w="498282">
                  <a:extLst>
                    <a:ext uri="{9D8B030D-6E8A-4147-A177-3AD203B41FA5}">
                      <a16:colId xmlns:a16="http://schemas.microsoft.com/office/drawing/2014/main" val="3405185712"/>
                    </a:ext>
                  </a:extLst>
                </a:gridCol>
                <a:gridCol w="498282">
                  <a:extLst>
                    <a:ext uri="{9D8B030D-6E8A-4147-A177-3AD203B41FA5}">
                      <a16:colId xmlns:a16="http://schemas.microsoft.com/office/drawing/2014/main" val="2230875991"/>
                    </a:ext>
                  </a:extLst>
                </a:gridCol>
                <a:gridCol w="498282">
                  <a:extLst>
                    <a:ext uri="{9D8B030D-6E8A-4147-A177-3AD203B41FA5}">
                      <a16:colId xmlns:a16="http://schemas.microsoft.com/office/drawing/2014/main" val="2489983346"/>
                    </a:ext>
                  </a:extLst>
                </a:gridCol>
                <a:gridCol w="498282">
                  <a:extLst>
                    <a:ext uri="{9D8B030D-6E8A-4147-A177-3AD203B41FA5}">
                      <a16:colId xmlns:a16="http://schemas.microsoft.com/office/drawing/2014/main" val="2453806218"/>
                    </a:ext>
                  </a:extLst>
                </a:gridCol>
                <a:gridCol w="498282">
                  <a:extLst>
                    <a:ext uri="{9D8B030D-6E8A-4147-A177-3AD203B41FA5}">
                      <a16:colId xmlns:a16="http://schemas.microsoft.com/office/drawing/2014/main" val="3521635278"/>
                    </a:ext>
                  </a:extLst>
                </a:gridCol>
                <a:gridCol w="498282">
                  <a:extLst>
                    <a:ext uri="{9D8B030D-6E8A-4147-A177-3AD203B41FA5}">
                      <a16:colId xmlns:a16="http://schemas.microsoft.com/office/drawing/2014/main" val="3185571266"/>
                    </a:ext>
                  </a:extLst>
                </a:gridCol>
                <a:gridCol w="498282">
                  <a:extLst>
                    <a:ext uri="{9D8B030D-6E8A-4147-A177-3AD203B41FA5}">
                      <a16:colId xmlns:a16="http://schemas.microsoft.com/office/drawing/2014/main" val="1407159555"/>
                    </a:ext>
                  </a:extLst>
                </a:gridCol>
                <a:gridCol w="498282">
                  <a:extLst>
                    <a:ext uri="{9D8B030D-6E8A-4147-A177-3AD203B41FA5}">
                      <a16:colId xmlns:a16="http://schemas.microsoft.com/office/drawing/2014/main" val="416460474"/>
                    </a:ext>
                  </a:extLst>
                </a:gridCol>
                <a:gridCol w="498282">
                  <a:extLst>
                    <a:ext uri="{9D8B030D-6E8A-4147-A177-3AD203B41FA5}">
                      <a16:colId xmlns:a16="http://schemas.microsoft.com/office/drawing/2014/main" val="1911168994"/>
                    </a:ext>
                  </a:extLst>
                </a:gridCol>
                <a:gridCol w="498282">
                  <a:extLst>
                    <a:ext uri="{9D8B030D-6E8A-4147-A177-3AD203B41FA5}">
                      <a16:colId xmlns:a16="http://schemas.microsoft.com/office/drawing/2014/main" val="1344619508"/>
                    </a:ext>
                  </a:extLst>
                </a:gridCol>
                <a:gridCol w="498282">
                  <a:extLst>
                    <a:ext uri="{9D8B030D-6E8A-4147-A177-3AD203B41FA5}">
                      <a16:colId xmlns:a16="http://schemas.microsoft.com/office/drawing/2014/main" val="1908247079"/>
                    </a:ext>
                  </a:extLst>
                </a:gridCol>
                <a:gridCol w="498282">
                  <a:extLst>
                    <a:ext uri="{9D8B030D-6E8A-4147-A177-3AD203B41FA5}">
                      <a16:colId xmlns:a16="http://schemas.microsoft.com/office/drawing/2014/main" val="4122920119"/>
                    </a:ext>
                  </a:extLst>
                </a:gridCol>
                <a:gridCol w="498282">
                  <a:extLst>
                    <a:ext uri="{9D8B030D-6E8A-4147-A177-3AD203B41FA5}">
                      <a16:colId xmlns:a16="http://schemas.microsoft.com/office/drawing/2014/main" val="193981616"/>
                    </a:ext>
                  </a:extLst>
                </a:gridCol>
                <a:gridCol w="498282">
                  <a:extLst>
                    <a:ext uri="{9D8B030D-6E8A-4147-A177-3AD203B41FA5}">
                      <a16:colId xmlns:a16="http://schemas.microsoft.com/office/drawing/2014/main" val="59175416"/>
                    </a:ext>
                  </a:extLst>
                </a:gridCol>
              </a:tblGrid>
              <a:tr h="224753">
                <a:tc rowSpan="2">
                  <a:txBody>
                    <a:bodyPr/>
                    <a:lstStyle/>
                    <a:p>
                      <a:pPr algn="ctr"/>
                      <a:r>
                        <a:rPr lang="zh-CN" altLang="en-US" sz="800" b="1" dirty="0">
                          <a:solidFill>
                            <a:schemeClr val="tx1"/>
                          </a:solidFill>
                          <a:latin typeface="+mn-ea"/>
                          <a:ea typeface="+mn-ea"/>
                        </a:rPr>
                        <a:t>人数</a:t>
                      </a:r>
                      <a:endParaRPr lang="en-US" altLang="zh-CN" sz="800" b="1" dirty="0">
                        <a:solidFill>
                          <a:schemeClr val="tx1"/>
                        </a:solidFill>
                        <a:latin typeface="+mn-ea"/>
                        <a:ea typeface="+mn-ea"/>
                      </a:endParaRPr>
                    </a:p>
                    <a:p>
                      <a:pPr algn="ctr"/>
                      <a:r>
                        <a:rPr lang="zh-CN" altLang="en-US" sz="8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800" b="1" dirty="0">
                          <a:solidFill>
                            <a:schemeClr val="tx1"/>
                          </a:solidFill>
                          <a:latin typeface="+mn-ea"/>
                          <a:ea typeface="+mn-ea"/>
                        </a:rPr>
                        <a:t>店铺</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-70%</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-70%</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-81%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-65%</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dirty="0">
                          <a:solidFill>
                            <a:srgbClr val="C00000"/>
                          </a:solidFill>
                          <a:effectLst/>
                          <a:latin typeface="+mn-ea"/>
                          <a:ea typeface="+mn-ea"/>
                        </a:rPr>
                        <a:t>-50%</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-58%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-55%</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-59%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-81%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-12%</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-64%</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-64%</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224753">
                <a:tc vMerge="1">
                  <a:txBody>
                    <a:bodyPr/>
                    <a:lstStyle/>
                    <a:p>
                      <a:pPr algn="ctr"/>
                      <a:endParaRPr lang="zh-CN" altLang="en-US" sz="1000" b="1" dirty="0">
                        <a:solidFill>
                          <a:schemeClr val="tx1"/>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800" b="1" dirty="0">
                          <a:solidFill>
                            <a:schemeClr val="tx1"/>
                          </a:solidFill>
                          <a:latin typeface="+mn-ea"/>
                          <a:ea typeface="+mn-ea"/>
                        </a:rPr>
                        <a:t>行业</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-14%</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49711E"/>
                          </a:solidFill>
                          <a:effectLst/>
                          <a:latin typeface="+mn-ea"/>
                          <a:ea typeface="+mn-ea"/>
                          <a:cs typeface="+mn-cs"/>
                        </a:rPr>
                        <a:t>0.2%</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-13%</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dirty="0">
                          <a:solidFill>
                            <a:srgbClr val="C00000"/>
                          </a:solidFill>
                          <a:effectLst/>
                          <a:latin typeface="+mn-ea"/>
                          <a:ea typeface="+mn-ea"/>
                        </a:rPr>
                        <a:t>-1.3%</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-12%</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49711E"/>
                          </a:solidFill>
                          <a:effectLst/>
                          <a:latin typeface="+mn-ea"/>
                          <a:ea typeface="+mn-ea"/>
                          <a:cs typeface="+mn-cs"/>
                        </a:rPr>
                        <a:t>29%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-2.0%</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386514957"/>
                  </a:ext>
                </a:extLst>
              </a:tr>
            </a:tbl>
          </a:graphicData>
        </a:graphic>
      </p:graphicFrame>
    </p:spTree>
    <p:extLst>
      <p:ext uri="{BB962C8B-B14F-4D97-AF65-F5344CB8AC3E}">
        <p14:creationId xmlns:p14="http://schemas.microsoft.com/office/powerpoint/2010/main" val="3782505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5B75B-4C07-7E49-BD39-512A7BC038D4}"/>
              </a:ext>
            </a:extLst>
          </p:cNvPr>
          <p:cNvSpPr>
            <a:spLocks noGrp="1"/>
          </p:cNvSpPr>
          <p:nvPr>
            <p:ph type="title"/>
          </p:nvPr>
        </p:nvSpPr>
        <p:spPr/>
        <p:txBody>
          <a:bodyPr/>
          <a:lstStyle/>
          <a:p>
            <a:r>
              <a:rPr lang="x-none" dirty="0"/>
              <a:t>咖啡机新老客购买人群画像</a:t>
            </a:r>
          </a:p>
        </p:txBody>
      </p:sp>
      <p:sp>
        <p:nvSpPr>
          <p:cNvPr id="3" name="Text Placeholder 2">
            <a:extLst>
              <a:ext uri="{FF2B5EF4-FFF2-40B4-BE49-F238E27FC236}">
                <a16:creationId xmlns:a16="http://schemas.microsoft.com/office/drawing/2014/main" id="{24DC91C7-8B4A-EC40-A3B2-001832FC8833}"/>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5B774007-34B6-E84E-900B-489722274C59}"/>
              </a:ext>
            </a:extLst>
          </p:cNvPr>
          <p:cNvSpPr>
            <a:spLocks noGrp="1"/>
          </p:cNvSpPr>
          <p:nvPr>
            <p:ph type="body" sz="quarter" idx="11"/>
          </p:nvPr>
        </p:nvSpPr>
        <p:spPr/>
        <p:txBody>
          <a:bodyPr/>
          <a:lstStyle/>
          <a:p>
            <a:r>
              <a:t>数据来源：策略中心</a:t>
            </a:r>
          </a:p>
          <a:p>
            <a:r>
              <a:t>时间维度：2023.12</a:t>
            </a:r>
          </a:p>
          <a:p>
            <a:r>
              <a:t>*店铺咖啡机品牌新客-当月购买店铺咖啡机差前365天购买品牌产品；</a:t>
            </a:r>
          </a:p>
          <a:p>
            <a:r>
              <a:t>店铺咖啡机品牌老客-当月购买店铺咖啡机交前365天购买品牌产品</a:t>
            </a:r>
          </a:p>
        </p:txBody>
      </p:sp>
      <p:graphicFrame>
        <p:nvGraphicFramePr>
          <p:cNvPr id="5" name="图表 4">
            <a:extLst>
              <a:ext uri="{FF2B5EF4-FFF2-40B4-BE49-F238E27FC236}">
                <a16:creationId xmlns:a16="http://schemas.microsoft.com/office/drawing/2014/main" id="{B4970310-AC46-A942-9EB2-90E19B543997}"/>
              </a:ext>
            </a:extLst>
          </p:cNvPr>
          <p:cNvGraphicFramePr/>
          <p:nvPr>
            <p:extLst>
              <p:ext uri="{D42A27DB-BD31-4B8C-83A1-F6EECF244321}">
                <p14:modId xmlns:p14="http://schemas.microsoft.com/office/powerpoint/2010/main" val="2320702831"/>
              </p:ext>
            </p:extLst>
          </p:nvPr>
        </p:nvGraphicFramePr>
        <p:xfrm>
          <a:off x="335999" y="1950341"/>
          <a:ext cx="11520000" cy="432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68809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13B56-08F6-B043-8BF7-E8B97D47A71B}"/>
              </a:ext>
            </a:extLst>
          </p:cNvPr>
          <p:cNvSpPr>
            <a:spLocks noGrp="1"/>
          </p:cNvSpPr>
          <p:nvPr>
            <p:ph type="title"/>
          </p:nvPr>
        </p:nvSpPr>
        <p:spPr/>
        <p:txBody>
          <a:bodyPr/>
          <a:lstStyle/>
          <a:p>
            <a:r>
              <a:rPr lang="x-none" dirty="0"/>
              <a:t>店铺咖啡机品牌新客来源</a:t>
            </a:r>
          </a:p>
        </p:txBody>
      </p:sp>
      <p:sp>
        <p:nvSpPr>
          <p:cNvPr id="3" name="Text Placeholder 2">
            <a:extLst>
              <a:ext uri="{FF2B5EF4-FFF2-40B4-BE49-F238E27FC236}">
                <a16:creationId xmlns:a16="http://schemas.microsoft.com/office/drawing/2014/main" id="{F4D00ADE-EBF6-AE4B-8AA4-A8F2613CEB90}"/>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C8B3B556-11A9-464F-902E-1A29CF724AF8}"/>
              </a:ext>
            </a:extLst>
          </p:cNvPr>
          <p:cNvSpPr>
            <a:spLocks noGrp="1"/>
          </p:cNvSpPr>
          <p:nvPr>
            <p:ph type="body" sz="quarter" idx="11"/>
          </p:nvPr>
        </p:nvSpPr>
        <p:spPr/>
        <p:txBody>
          <a:bodyPr/>
          <a:lstStyle/>
          <a:p>
            <a:r>
              <a:t>数据来源：策略中心</a:t>
            </a:r>
          </a:p>
          <a:p>
            <a:r>
              <a:t>时间维度：2023.12</a:t>
            </a:r>
          </a:p>
          <a:p>
            <a:r>
              <a:t>*近半年咖啡机品牌新客：近180d店铺咖啡机类目购买 差 前365天店铺券品类购买</a:t>
            </a:r>
          </a:p>
          <a:p>
            <a:r>
              <a:t>新客来源：近180d店铺咖啡机品牌新客在前一个周期产生的购买行为；排名为占比超过20%类目按照TGI排序得到；</a:t>
            </a:r>
          </a:p>
          <a:p>
            <a:r>
              <a:t>*本品/竞品购买率：在近90天同时浏览本品&amp;竞品胶囊咖啡类目后在近90天有该类目购买行为的人群在同时浏览人群中的占比</a:t>
            </a:r>
          </a:p>
        </p:txBody>
      </p:sp>
      <p:graphicFrame>
        <p:nvGraphicFramePr>
          <p:cNvPr id="12" name="图表 8">
            <a:extLst>
              <a:ext uri="{FF2B5EF4-FFF2-40B4-BE49-F238E27FC236}">
                <a16:creationId xmlns:a16="http://schemas.microsoft.com/office/drawing/2014/main" id="{FB60ABFE-C8F2-024A-BE19-4767E771EAC7}"/>
              </a:ext>
            </a:extLst>
          </p:cNvPr>
          <p:cNvGraphicFramePr/>
          <p:nvPr>
            <p:extLst>
              <p:ext uri="{D42A27DB-BD31-4B8C-83A1-F6EECF244321}">
                <p14:modId xmlns:p14="http://schemas.microsoft.com/office/powerpoint/2010/main" val="13522450"/>
              </p:ext>
            </p:extLst>
          </p:nvPr>
        </p:nvGraphicFramePr>
        <p:xfrm>
          <a:off x="1669710" y="2522027"/>
          <a:ext cx="620927" cy="36693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表格 11">
            <a:extLst>
              <a:ext uri="{FF2B5EF4-FFF2-40B4-BE49-F238E27FC236}">
                <a16:creationId xmlns:a16="http://schemas.microsoft.com/office/drawing/2014/main" id="{0005C71B-995E-C843-BB39-F076A62D9A9C}"/>
              </a:ext>
            </a:extLst>
          </p:cNvPr>
          <p:cNvGraphicFramePr>
            <a:graphicFrameLocks noGrp="1"/>
          </p:cNvGraphicFramePr>
          <p:nvPr>
            <p:extLst>
              <p:ext uri="{D42A27DB-BD31-4B8C-83A1-F6EECF244321}">
                <p14:modId xmlns:p14="http://schemas.microsoft.com/office/powerpoint/2010/main" val="417927612"/>
              </p:ext>
            </p:extLst>
          </p:nvPr>
        </p:nvGraphicFramePr>
        <p:xfrm>
          <a:off x="309426" y="1837187"/>
          <a:ext cx="7022920" cy="4256148"/>
        </p:xfrm>
        <a:graphic>
          <a:graphicData uri="http://schemas.openxmlformats.org/drawingml/2006/table">
            <a:tbl>
              <a:tblPr/>
              <a:tblGrid>
                <a:gridCol w="1338399">
                  <a:extLst>
                    <a:ext uri="{9D8B030D-6E8A-4147-A177-3AD203B41FA5}">
                      <a16:colId xmlns:a16="http://schemas.microsoft.com/office/drawing/2014/main" val="1043342360"/>
                    </a:ext>
                  </a:extLst>
                </a:gridCol>
                <a:gridCol w="514350">
                  <a:extLst>
                    <a:ext uri="{9D8B030D-6E8A-4147-A177-3AD203B41FA5}">
                      <a16:colId xmlns:a16="http://schemas.microsoft.com/office/drawing/2014/main" val="1524946126"/>
                    </a:ext>
                  </a:extLst>
                </a:gridCol>
                <a:gridCol w="704533">
                  <a:extLst>
                    <a:ext uri="{9D8B030D-6E8A-4147-A177-3AD203B41FA5}">
                      <a16:colId xmlns:a16="http://schemas.microsoft.com/office/drawing/2014/main" val="1644432214"/>
                    </a:ext>
                  </a:extLst>
                </a:gridCol>
                <a:gridCol w="1503045">
                  <a:extLst>
                    <a:ext uri="{9D8B030D-6E8A-4147-A177-3AD203B41FA5}">
                      <a16:colId xmlns:a16="http://schemas.microsoft.com/office/drawing/2014/main" val="2063711748"/>
                    </a:ext>
                  </a:extLst>
                </a:gridCol>
                <a:gridCol w="2962593">
                  <a:extLst>
                    <a:ext uri="{9D8B030D-6E8A-4147-A177-3AD203B41FA5}">
                      <a16:colId xmlns:a16="http://schemas.microsoft.com/office/drawing/2014/main" val="3962573347"/>
                    </a:ext>
                  </a:extLst>
                </a:gridCol>
              </a:tblGrid>
              <a:tr h="351016">
                <a:tc gridSpan="5">
                  <a:txBody>
                    <a:bodyPr/>
                    <a:lstStyle/>
                    <a:p>
                      <a:pPr algn="ctr" fontAlgn="ctr" latinLnBrk="0"/>
                      <a:r>
                        <a:rPr lang="zh-CN" altLang="en-US" sz="1000" b="1" i="0" dirty="0">
                          <a:solidFill>
                            <a:schemeClr val="bg1"/>
                          </a:solidFill>
                          <a:effectLst/>
                          <a:latin typeface="+mn-ea"/>
                          <a:ea typeface="+mn-ea"/>
                        </a:rPr>
                        <a:t>近半年咖啡机品牌新客来源（按</a:t>
                      </a:r>
                      <a:r>
                        <a:rPr lang="en-US" altLang="zh-CN" sz="1000" b="1" i="0" dirty="0">
                          <a:solidFill>
                            <a:schemeClr val="bg1"/>
                          </a:solidFill>
                          <a:effectLst/>
                          <a:latin typeface="+mn-ea"/>
                          <a:ea typeface="+mn-ea"/>
                        </a:rPr>
                        <a:t>TGI</a:t>
                      </a:r>
                      <a:r>
                        <a:rPr lang="zh-CN" altLang="en-US" sz="1000" b="1" i="0" dirty="0">
                          <a:solidFill>
                            <a:schemeClr val="bg1"/>
                          </a:solidFill>
                          <a:effectLst/>
                          <a:latin typeface="+mn-ea"/>
                          <a:ea typeface="+mn-ea"/>
                        </a:rPr>
                        <a:t>排序）</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zh-CN" altLang="en-US"/>
                    </a:p>
                  </a:txBody>
                  <a:tcPr>
                    <a:lnL w="12700" cmpd="sng">
                      <a:noFill/>
                      <a:prstDash val="solid"/>
                    </a:lnL>
                  </a:tcPr>
                </a:tc>
                <a:tc hMerge="1">
                  <a:txBody>
                    <a:bodyPr/>
                    <a:lstStyle/>
                    <a:p>
                      <a:endParaRPr lang="zh-CN" altLang="en-US"/>
                    </a:p>
                  </a:txBody>
                  <a:tcPr/>
                </a:tc>
                <a:tc hMerge="1">
                  <a:txBody>
                    <a:bodyPr/>
                    <a:lstStyle/>
                    <a:p>
                      <a:pPr algn="ctr" fontAlgn="ctr" latinLnBrk="0"/>
                      <a:endParaRPr lang="zh-CN" altLang="en-US" sz="1100" b="1" i="0" dirty="0">
                        <a:solidFill>
                          <a:schemeClr val="bg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fontAlgn="ctr" latinLnBrk="0"/>
                      <a:endParaRPr lang="zh-CN" altLang="en-US" sz="1100" b="1" i="0" dirty="0">
                        <a:solidFill>
                          <a:schemeClr val="bg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654339556"/>
                  </a:ext>
                </a:extLst>
              </a:tr>
              <a:tr h="351016">
                <a:tc>
                  <a:txBody>
                    <a:bodyPr/>
                    <a:lstStyle/>
                    <a:p>
                      <a:pPr marL="72000" algn="l" fontAlgn="ctr" latinLnBrk="0"/>
                      <a:r>
                        <a:rPr lang="zh-CN" altLang="en-US" sz="1000" b="1" i="0" dirty="0">
                          <a:effectLst/>
                          <a:latin typeface="+mn-ea"/>
                          <a:ea typeface="+mn-ea"/>
                        </a:rPr>
                        <a:t>一级类目购买偏好</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72000" algn="l" fontAlgn="ctr" latinLnBrk="0"/>
                      <a:r>
                        <a:rPr lang="zh-CN" altLang="en-US" sz="1000" b="1" i="0" dirty="0">
                          <a:effectLst/>
                          <a:latin typeface="+mn-ea"/>
                          <a:ea typeface="+mn-ea"/>
                        </a:rPr>
                        <a:t>占比</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prstDash val="soli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72000" algn="l" fontAlgn="ctr" latinLnBrk="0"/>
                      <a:r>
                        <a:rPr lang="en-US" sz="1000" b="1" i="0" dirty="0">
                          <a:effectLst/>
                          <a:latin typeface="+mn-ea"/>
                          <a:ea typeface="+mn-ea"/>
                        </a:rPr>
                        <a:t>TGI</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72000" marR="0" lvl="0" indent="0" algn="l" defTabSz="914400" rtl="0" eaLnBrk="1" fontAlgn="ctr" latinLnBrk="0" hangingPunct="1">
                        <a:lnSpc>
                          <a:spcPct val="100000"/>
                        </a:lnSpc>
                        <a:spcBef>
                          <a:spcPts val="0"/>
                        </a:spcBef>
                        <a:spcAft>
                          <a:spcPts val="0"/>
                        </a:spcAft>
                        <a:buClrTx/>
                        <a:buSzTx/>
                        <a:buFontTx/>
                        <a:buNone/>
                        <a:tabLst/>
                        <a:defRPr/>
                      </a:pPr>
                      <a:r>
                        <a:rPr lang="zh-CN" altLang="en-US" sz="1000" b="1" i="0" dirty="0">
                          <a:solidFill>
                            <a:schemeClr val="tx1"/>
                          </a:solidFill>
                          <a:effectLst/>
                          <a:latin typeface="+mn-ea"/>
                          <a:ea typeface="+mn-ea"/>
                        </a:rPr>
                        <a:t>叶子类目</a:t>
                      </a:r>
                      <a:r>
                        <a:rPr lang="en-US" altLang="zh-CN" sz="1000" b="1" i="0" dirty="0">
                          <a:solidFill>
                            <a:schemeClr val="tx1"/>
                          </a:solidFill>
                          <a:effectLst/>
                          <a:latin typeface="+mn-ea"/>
                          <a:ea typeface="+mn-ea"/>
                        </a:rPr>
                        <a:t>Top1</a:t>
                      </a:r>
                      <a:endParaRPr lang="zh-CN" altLang="en-US" sz="1000" b="1" i="0" dirty="0">
                        <a:solidFill>
                          <a:schemeClr val="tx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72000" marR="0" lvl="0" indent="0" algn="l" defTabSz="914400" rtl="0" eaLnBrk="1" fontAlgn="ctr" latinLnBrk="0" hangingPunct="1">
                        <a:lnSpc>
                          <a:spcPct val="100000"/>
                        </a:lnSpc>
                        <a:spcBef>
                          <a:spcPts val="0"/>
                        </a:spcBef>
                        <a:spcAft>
                          <a:spcPts val="0"/>
                        </a:spcAft>
                        <a:buClrTx/>
                        <a:buSzTx/>
                        <a:buFontTx/>
                        <a:buNone/>
                        <a:tabLst/>
                        <a:defRPr/>
                      </a:pPr>
                      <a:r>
                        <a:rPr lang="zh-CN" altLang="en-US" sz="1000" b="1" i="0" dirty="0">
                          <a:solidFill>
                            <a:schemeClr val="tx1"/>
                          </a:solidFill>
                          <a:effectLst/>
                          <a:latin typeface="+mn-ea"/>
                          <a:ea typeface="+mn-ea"/>
                        </a:rPr>
                        <a:t>偏好购买品牌</a:t>
                      </a:r>
                      <a:r>
                        <a:rPr lang="en-US" altLang="zh-CN" sz="1000" b="1" i="0" dirty="0">
                          <a:solidFill>
                            <a:schemeClr val="tx1"/>
                          </a:solidFill>
                          <a:effectLst/>
                          <a:latin typeface="+mn-ea"/>
                          <a:ea typeface="+mn-ea"/>
                        </a:rPr>
                        <a:t>Top 5</a:t>
                      </a:r>
                      <a:r>
                        <a:rPr lang="zh-CN" altLang="en-US" sz="1000" b="1" i="0" dirty="0">
                          <a:solidFill>
                            <a:schemeClr val="tx1"/>
                          </a:solidFill>
                          <a:effectLst/>
                          <a:latin typeface="+mn-ea"/>
                          <a:ea typeface="+mn-ea"/>
                        </a:rPr>
                        <a:t>（按</a:t>
                      </a:r>
                      <a:r>
                        <a:rPr lang="en-US" altLang="zh-CN" sz="1000" b="1" i="0" dirty="0">
                          <a:solidFill>
                            <a:schemeClr val="tx1"/>
                          </a:solidFill>
                          <a:effectLst/>
                          <a:latin typeface="+mn-ea"/>
                          <a:ea typeface="+mn-ea"/>
                        </a:rPr>
                        <a:t>TGI</a:t>
                      </a:r>
                      <a:r>
                        <a:rPr lang="zh-CN" altLang="en-US" sz="1000" b="1" i="0" dirty="0">
                          <a:solidFill>
                            <a:schemeClr val="tx1"/>
                          </a:solidFill>
                          <a:effectLst/>
                          <a:latin typeface="+mn-ea"/>
                          <a:ea typeface="+mn-ea"/>
                        </a:rPr>
                        <a:t>排序）</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4190053233"/>
                  </a:ext>
                </a:extLst>
              </a:tr>
              <a:tr h="394972">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咖啡</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麦片</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冲饮</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60%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300-350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胶囊咖啡/速溶咖啡</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sz="1000" b="0" i="0" u="none" strike="noStrike" dirty="0" err="1">
                          <a:solidFill>
                            <a:srgbClr val="000000"/>
                          </a:solidFill>
                          <a:effectLst/>
                          <a:latin typeface="微软雅黑" panose="020B0503020204020204" pitchFamily="34" charset="-122"/>
                          <a:ea typeface="微软雅黑" panose="020B0503020204020204" pitchFamily="34" charset="-122"/>
                        </a:rPr>
                        <a:t>奈斯派索、星巴克、Peet's、太古、OATLY</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7832389"/>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住宅家具</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40%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300-350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角几/边几</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源氏木语、宜家、SAMEDREAM、林氏家居、#0 工厂</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3785821"/>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家居饰品</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37%</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300-350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花瓶</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野兽派</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1826706"/>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生活电器</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300-350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暖风机/取暖器</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米家、戴森、小米、松下、科沃斯</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6875551"/>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模玩</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动漫</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周边</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娃圈三坑</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桌游</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24%</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300-350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潮玩盲盒</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泡泡玛特、迪士尼、万代</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8783398"/>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电子</a:t>
                      </a: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电工</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23%</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280-300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转换插头/接线板</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小米、公牛、德力西</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6387290"/>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家装灯饰光源</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25%</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260-280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阅读台灯</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飞利浦、万火、公牛、普利照明、雷士</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3640693"/>
                  </a:ext>
                </a:extLst>
              </a:tr>
              <a:tr h="351016">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餐饮具</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25%</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260-280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1" i="0" u="none" strike="noStrike" dirty="0">
                          <a:solidFill>
                            <a:schemeClr val="accent6"/>
                          </a:solidFill>
                          <a:effectLst/>
                          <a:latin typeface="微软雅黑" panose="020B0503020204020204" pitchFamily="34" charset="-122"/>
                          <a:ea typeface="微软雅黑" panose="020B0503020204020204" pitchFamily="34" charset="-122"/>
                        </a:rPr>
                        <a:t>实体卡/券</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sz="1000" b="0" i="0" u="none" strike="noStrike" dirty="0" err="1">
                          <a:solidFill>
                            <a:srgbClr val="000000"/>
                          </a:solidFill>
                          <a:effectLst/>
                          <a:latin typeface="微软雅黑" panose="020B0503020204020204" pitchFamily="34" charset="-122"/>
                          <a:ea typeface="微软雅黑" panose="020B0503020204020204" pitchFamily="34" charset="-122"/>
                        </a:rPr>
                        <a:t>-</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7733377"/>
                  </a:ext>
                </a:extLst>
              </a:tr>
              <a:tr h="351016">
                <a:tc>
                  <a:txBody>
                    <a:bodyPr/>
                    <a:lstStyle/>
                    <a:p>
                      <a:pPr marL="72000" algn="l" fontAlgn="ctr"/>
                      <a:r>
                        <a:rPr lang="zh-CN" alt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收纳整理</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63%</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240-260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1" i="0" u="none" strike="noStrike" dirty="0">
                          <a:solidFill>
                            <a:schemeClr val="accent6"/>
                          </a:solidFill>
                          <a:effectLst/>
                          <a:latin typeface="微软雅黑" panose="020B0503020204020204" pitchFamily="34" charset="-122"/>
                          <a:ea typeface="微软雅黑" panose="020B0503020204020204" pitchFamily="34" charset="-122"/>
                        </a:rPr>
                        <a:t>咖啡杯</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川鸟屋、奈斯派索、星巴克、onlycook、Mongdio</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5584226"/>
                  </a:ext>
                </a:extLst>
              </a:tr>
              <a:tr h="351016">
                <a:tc>
                  <a:txBody>
                    <a:bodyPr/>
                    <a:lstStyle/>
                    <a:p>
                      <a:pPr marL="72000" algn="l" fontAlgn="ctr"/>
                      <a:r>
                        <a:rPr lang="zh-CN" altLang="en-US"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运动</a:t>
                      </a:r>
                      <a:r>
                        <a:rPr lang="en-US" altLang="zh-CN"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a:t>
                      </a:r>
                      <a:r>
                        <a:rPr lang="zh-CN" altLang="en-US"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瑜伽</a:t>
                      </a:r>
                      <a:r>
                        <a:rPr lang="en-US" altLang="zh-CN"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a:t>
                      </a:r>
                      <a:r>
                        <a:rPr lang="zh-CN" altLang="en-US"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健身</a:t>
                      </a:r>
                      <a:r>
                        <a:rPr lang="en-US" altLang="zh-CN"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a:t>
                      </a:r>
                      <a:r>
                        <a:rPr lang="zh-CN" altLang="en-US" sz="1000" b="1" i="0" u="none" strike="noStrike" kern="1200" dirty="0">
                          <a:solidFill>
                            <a:schemeClr val="accent6"/>
                          </a:solidFill>
                          <a:effectLst/>
                          <a:latin typeface="微软雅黑" panose="020B0503020204020204" pitchFamily="34" charset="-122"/>
                          <a:ea typeface="微软雅黑" panose="020B0503020204020204" pitchFamily="34" charset="-122"/>
                          <a:cs typeface="+mn-cs"/>
                        </a:rPr>
                        <a:t>球迷用品</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56%</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240-260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脏衣篮</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r>
                        <a:rPr lang="en-US" sz="1000" b="0" i="0" u="none" strike="noStrike" dirty="0">
                          <a:solidFill>
                            <a:srgbClr val="000000"/>
                          </a:solidFill>
                          <a:effectLst/>
                          <a:latin typeface="微软雅黑" panose="020B0503020204020204" pitchFamily="34" charset="-122"/>
                          <a:ea typeface="微软雅黑" panose="020B0503020204020204" pitchFamily="34" charset="-122"/>
                        </a:rPr>
                        <a:t>懒角落、霜山、宜家、收纳总动员、天纵</a:t>
                      </a: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8028265"/>
                  </a:ext>
                </a:extLst>
              </a:tr>
            </a:tbl>
          </a:graphicData>
        </a:graphic>
      </p:graphicFrame>
      <p:graphicFrame>
        <p:nvGraphicFramePr>
          <p:cNvPr id="14" name="表格 9">
            <a:extLst>
              <a:ext uri="{FF2B5EF4-FFF2-40B4-BE49-F238E27FC236}">
                <a16:creationId xmlns:a16="http://schemas.microsoft.com/office/drawing/2014/main" id="{83AD9156-4C25-F343-BBD4-FED066C15FE7}"/>
              </a:ext>
            </a:extLst>
          </p:cNvPr>
          <p:cNvGraphicFramePr>
            <a:graphicFrameLocks noGrp="1"/>
          </p:cNvGraphicFramePr>
          <p:nvPr>
            <p:extLst>
              <p:ext uri="{D42A27DB-BD31-4B8C-83A1-F6EECF244321}">
                <p14:modId xmlns:p14="http://schemas.microsoft.com/office/powerpoint/2010/main" val="526643709"/>
              </p:ext>
            </p:extLst>
          </p:nvPr>
        </p:nvGraphicFramePr>
        <p:xfrm>
          <a:off x="7603561" y="1837188"/>
          <a:ext cx="4353086" cy="4342086"/>
        </p:xfrm>
        <a:graphic>
          <a:graphicData uri="http://schemas.openxmlformats.org/drawingml/2006/table">
            <a:tbl>
              <a:tblPr firstRow="1" bandRow="1">
                <a:tableStyleId>{72833802-FEF1-4C79-8D5D-14CF1EAF98D9}</a:tableStyleId>
              </a:tblPr>
              <a:tblGrid>
                <a:gridCol w="690563">
                  <a:extLst>
                    <a:ext uri="{9D8B030D-6E8A-4147-A177-3AD203B41FA5}">
                      <a16:colId xmlns:a16="http://schemas.microsoft.com/office/drawing/2014/main" val="3064459227"/>
                    </a:ext>
                  </a:extLst>
                </a:gridCol>
                <a:gridCol w="565150">
                  <a:extLst>
                    <a:ext uri="{9D8B030D-6E8A-4147-A177-3AD203B41FA5}">
                      <a16:colId xmlns:a16="http://schemas.microsoft.com/office/drawing/2014/main" val="2535998435"/>
                    </a:ext>
                  </a:extLst>
                </a:gridCol>
                <a:gridCol w="531178">
                  <a:extLst>
                    <a:ext uri="{9D8B030D-6E8A-4147-A177-3AD203B41FA5}">
                      <a16:colId xmlns:a16="http://schemas.microsoft.com/office/drawing/2014/main" val="1182148839"/>
                    </a:ext>
                  </a:extLst>
                </a:gridCol>
                <a:gridCol w="619125">
                  <a:extLst>
                    <a:ext uri="{9D8B030D-6E8A-4147-A177-3AD203B41FA5}">
                      <a16:colId xmlns:a16="http://schemas.microsoft.com/office/drawing/2014/main" val="3399783973"/>
                    </a:ext>
                  </a:extLst>
                </a:gridCol>
                <a:gridCol w="619125">
                  <a:extLst>
                    <a:ext uri="{9D8B030D-6E8A-4147-A177-3AD203B41FA5}">
                      <a16:colId xmlns:a16="http://schemas.microsoft.com/office/drawing/2014/main" val="3243815962"/>
                    </a:ext>
                  </a:extLst>
                </a:gridCol>
                <a:gridCol w="798513">
                  <a:extLst>
                    <a:ext uri="{9D8B030D-6E8A-4147-A177-3AD203B41FA5}">
                      <a16:colId xmlns:a16="http://schemas.microsoft.com/office/drawing/2014/main" val="2347260462"/>
                    </a:ext>
                  </a:extLst>
                </a:gridCol>
                <a:gridCol w="529432">
                  <a:extLst>
                    <a:ext uri="{9D8B030D-6E8A-4147-A177-3AD203B41FA5}">
                      <a16:colId xmlns:a16="http://schemas.microsoft.com/office/drawing/2014/main" val="3578917409"/>
                    </a:ext>
                  </a:extLst>
                </a:gridCol>
              </a:tblGrid>
              <a:tr h="352339">
                <a:tc gridSpan="7">
                  <a:txBody>
                    <a:bodyPr/>
                    <a:lstStyle/>
                    <a:p>
                      <a:pPr algn="ctr" fontAlgn="ctr"/>
                      <a:r>
                        <a:rPr lang="en-US" altLang="zh-CN" sz="1100" b="1" i="0" u="none" strike="noStrike" dirty="0">
                          <a:solidFill>
                            <a:schemeClr val="bg1"/>
                          </a:solidFill>
                          <a:effectLst/>
                          <a:latin typeface="+mn-ea"/>
                          <a:ea typeface="+mn-ea"/>
                        </a:rPr>
                        <a:t>Nespresso</a:t>
                      </a:r>
                      <a:r>
                        <a:rPr lang="zh-CN" altLang="en-US" sz="1100" b="1" i="0" u="none" strike="noStrike" dirty="0">
                          <a:solidFill>
                            <a:schemeClr val="bg1"/>
                          </a:solidFill>
                          <a:effectLst/>
                          <a:latin typeface="+mn-ea"/>
                          <a:ea typeface="+mn-ea"/>
                        </a:rPr>
                        <a:t>近</a:t>
                      </a:r>
                      <a:r>
                        <a:rPr lang="en-US" altLang="zh-CN" sz="1100" b="1" i="0" u="none" strike="noStrike" dirty="0">
                          <a:solidFill>
                            <a:schemeClr val="bg1"/>
                          </a:solidFill>
                          <a:effectLst/>
                          <a:latin typeface="+mn-ea"/>
                          <a:ea typeface="+mn-ea"/>
                        </a:rPr>
                        <a:t>90</a:t>
                      </a:r>
                      <a:r>
                        <a:rPr lang="zh-CN" altLang="en-US" sz="1100" b="1" i="0" u="none" strike="noStrike" dirty="0">
                          <a:solidFill>
                            <a:schemeClr val="bg1"/>
                          </a:solidFill>
                          <a:effectLst/>
                          <a:latin typeface="+mn-ea"/>
                          <a:ea typeface="+mn-ea"/>
                        </a:rPr>
                        <a:t>天对竞品兴趣客抢夺率</a:t>
                      </a:r>
                    </a:p>
                  </a:txBody>
                  <a:tcPr marL="9525" marR="9525" marT="9525"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fontAlgn="ctr"/>
                      <a:endParaRPr lang="zh-CN" altLang="en-US" sz="1000" b="1" i="0" u="none" strike="noStrike" dirty="0">
                        <a:solidFill>
                          <a:schemeClr val="tx1"/>
                        </a:solidFill>
                        <a:effectLst/>
                        <a:latin typeface="+mn-ea"/>
                        <a:ea typeface="+mn-ea"/>
                      </a:endParaRPr>
                    </a:p>
                  </a:txBody>
                  <a:tcPr marL="9525" marR="9525" marT="9525" marB="0"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2"/>
                    </a:solidFill>
                  </a:tcPr>
                </a:tc>
                <a:tc hMerge="1">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tc hMerge="1">
                  <a:txBody>
                    <a:bodyPr/>
                    <a:lstStyle/>
                    <a:p>
                      <a:endParaRPr lang="zh-CN" altLang="en-US"/>
                    </a:p>
                  </a:txBody>
                  <a:tcPr>
                    <a:lnL>
                      <a:noFill/>
                    </a:lnL>
                  </a:tcPr>
                </a:tc>
                <a:tc hMerge="1">
                  <a:txBody>
                    <a:bodyPr/>
                    <a:lstStyle/>
                    <a:p>
                      <a:endParaRPr lang="zh-CN" altLang="en-US"/>
                    </a:p>
                  </a:txBody>
                  <a:tcPr/>
                </a:tc>
                <a:tc hMerge="1">
                  <a:txBody>
                    <a:bodyPr/>
                    <a:lstStyle/>
                    <a:p>
                      <a:endParaRPr lang="zh-CN" altLang="en-US"/>
                    </a:p>
                  </a:txBody>
                  <a:tcPr/>
                </a:tc>
                <a:tc hMerge="1">
                  <a:txBody>
                    <a:bodyPr/>
                    <a:lstStyle/>
                    <a:p>
                      <a:pPr algn="ctr" fontAlgn="b"/>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extLst>
                  <a:ext uri="{0D108BD9-81ED-4DB2-BD59-A6C34878D82A}">
                    <a16:rowId xmlns:a16="http://schemas.microsoft.com/office/drawing/2014/main" val="2100232753"/>
                  </a:ext>
                </a:extLst>
              </a:tr>
              <a:tr h="352337">
                <a:tc gridSpan="2">
                  <a:txBody>
                    <a:bodyPr/>
                    <a:lstStyle/>
                    <a:p>
                      <a:pPr algn="ctr" fontAlgn="ctr"/>
                      <a:r>
                        <a:rPr lang="zh-CN" altLang="en-US" sz="1000" b="1" u="none" strike="noStrike" dirty="0">
                          <a:solidFill>
                            <a:schemeClr val="tx1"/>
                          </a:solidFill>
                          <a:effectLst/>
                          <a:latin typeface="+mn-ea"/>
                          <a:ea typeface="+mn-ea"/>
                        </a:rPr>
                        <a:t>同时浏览</a:t>
                      </a:r>
                      <a:endParaRPr lang="zh-CN" altLang="en-US" sz="1000" b="1" i="0" u="none" strike="noStrike" dirty="0">
                        <a:solidFill>
                          <a:schemeClr val="tx1"/>
                        </a:solidFill>
                        <a:effectLst/>
                        <a:latin typeface="+mn-ea"/>
                        <a:ea typeface="+mn-ea"/>
                      </a:endParaRPr>
                    </a:p>
                  </a:txBody>
                  <a:tcPr marL="9525" marR="9525" marT="9525" marB="0" anchor="ctr">
                    <a:lnL w="12700" cap="flat" cmpd="sng" algn="ctr">
                      <a:solidFill>
                        <a:schemeClr val="accent2"/>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000" b="0" i="0" u="none" strike="noStrike" dirty="0">
                        <a:solidFill>
                          <a:schemeClr val="tx1"/>
                        </a:solidFill>
                        <a:effectLst/>
                        <a:latin typeface="+mn-ea"/>
                        <a:ea typeface="+mn-ea"/>
                      </a:endParaRPr>
                    </a:p>
                  </a:txBody>
                  <a:tcPr marL="9525" marR="9525" marT="9525" marB="0" anchor="ctr">
                    <a:solidFill>
                      <a:schemeClr val="accent2"/>
                    </a:solidFill>
                  </a:tcPr>
                </a:tc>
                <a:tc>
                  <a:txBody>
                    <a:bodyPr/>
                    <a:lstStyle/>
                    <a:p>
                      <a:pPr algn="ctr" fontAlgn="ctr"/>
                      <a:r>
                        <a:rPr lang="zh-CN" altLang="en-US" sz="1000" b="1" i="0" u="none" strike="noStrike" dirty="0">
                          <a:solidFill>
                            <a:schemeClr val="tx1"/>
                          </a:solidFill>
                          <a:effectLst/>
                          <a:latin typeface="+mn-ea"/>
                          <a:ea typeface="+mn-ea"/>
                        </a:rPr>
                        <a:t>量级</a:t>
                      </a: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b"/>
                      <a:r>
                        <a:rPr lang="zh-CN" altLang="en-US" sz="1000" b="1" i="0" u="none" strike="noStrike" dirty="0">
                          <a:solidFill>
                            <a:schemeClr val="tx1"/>
                          </a:solidFill>
                          <a:effectLst/>
                          <a:latin typeface="+mn-ea"/>
                          <a:ea typeface="+mn-ea"/>
                        </a:rPr>
                        <a:t>本品</a:t>
                      </a:r>
                      <a:endParaRPr lang="en-US" altLang="zh-CN" sz="1000" b="1" i="0" u="none" strike="noStrike" dirty="0">
                        <a:solidFill>
                          <a:schemeClr val="tx1"/>
                        </a:solidFill>
                        <a:effectLst/>
                        <a:latin typeface="+mn-ea"/>
                        <a:ea typeface="+mn-ea"/>
                      </a:endParaRPr>
                    </a:p>
                    <a:p>
                      <a:pPr algn="ctr" fontAlgn="b"/>
                      <a:r>
                        <a:rPr lang="zh-CN" altLang="en-US" sz="1000" b="1" i="0" u="none" strike="noStrike" dirty="0">
                          <a:solidFill>
                            <a:schemeClr val="tx1"/>
                          </a:solidFill>
                          <a:effectLst/>
                          <a:latin typeface="+mn-ea"/>
                          <a:ea typeface="+mn-ea"/>
                        </a:rPr>
                        <a:t>购买人数</a:t>
                      </a: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b"/>
                      <a:r>
                        <a:rPr lang="zh-CN" altLang="en-US" sz="1000" b="1" i="0" u="none" strike="noStrike" dirty="0">
                          <a:solidFill>
                            <a:schemeClr val="tx1"/>
                          </a:solidFill>
                          <a:effectLst/>
                          <a:latin typeface="+mn-ea"/>
                          <a:ea typeface="+mn-ea"/>
                        </a:rPr>
                        <a:t>竞品</a:t>
                      </a:r>
                      <a:endParaRPr lang="en-US" altLang="zh-CN" sz="1000" b="1" i="0" u="none" strike="noStrike" dirty="0">
                        <a:solidFill>
                          <a:schemeClr val="tx1"/>
                        </a:solidFill>
                        <a:effectLst/>
                        <a:latin typeface="+mn-ea"/>
                        <a:ea typeface="+mn-ea"/>
                      </a:endParaRPr>
                    </a:p>
                    <a:p>
                      <a:pPr algn="ctr" fontAlgn="b"/>
                      <a:r>
                        <a:rPr lang="zh-CN" altLang="en-US" sz="1000" b="1" i="0" u="none" strike="noStrike" dirty="0">
                          <a:solidFill>
                            <a:schemeClr val="tx1"/>
                          </a:solidFill>
                          <a:effectLst/>
                          <a:latin typeface="+mn-ea"/>
                          <a:ea typeface="+mn-ea"/>
                        </a:rPr>
                        <a:t>购买人数</a:t>
                      </a: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b"/>
                      <a:r>
                        <a:rPr lang="zh-CN" altLang="en-US" sz="1000" b="1" i="0" u="none" strike="noStrike" dirty="0">
                          <a:solidFill>
                            <a:schemeClr val="tx1"/>
                          </a:solidFill>
                          <a:effectLst/>
                          <a:latin typeface="+mn-ea"/>
                          <a:ea typeface="+mn-ea"/>
                        </a:rPr>
                        <a:t>购买率</a:t>
                      </a:r>
                      <a:endParaRPr lang="en-US" altLang="zh-CN" sz="1000" b="1" i="0" u="none" strike="noStrike" dirty="0">
                        <a:solidFill>
                          <a:schemeClr val="tx1"/>
                        </a:solidFill>
                        <a:effectLst/>
                        <a:latin typeface="+mn-ea"/>
                        <a:ea typeface="+mn-ea"/>
                      </a:endParaRPr>
                    </a:p>
                    <a:p>
                      <a:pPr algn="ctr" fontAlgn="b"/>
                      <a:r>
                        <a:rPr lang="en-US" altLang="zh-CN" sz="1000" b="1" i="0" u="none" strike="noStrike" dirty="0">
                          <a:solidFill>
                            <a:schemeClr val="tx1"/>
                          </a:solidFill>
                          <a:effectLst/>
                          <a:latin typeface="+mn-ea"/>
                          <a:ea typeface="+mn-ea"/>
                        </a:rPr>
                        <a:t>(</a:t>
                      </a:r>
                      <a:r>
                        <a:rPr lang="zh-CN" altLang="en-US" sz="1000" b="1" i="0" u="none" strike="noStrike" dirty="0">
                          <a:solidFill>
                            <a:schemeClr val="tx1"/>
                          </a:solidFill>
                          <a:effectLst/>
                          <a:latin typeface="+mn-ea"/>
                          <a:ea typeface="+mn-ea"/>
                        </a:rPr>
                        <a:t>本品</a:t>
                      </a:r>
                      <a:r>
                        <a:rPr lang="en-US" altLang="zh-CN" sz="1000" b="1" i="0" u="none" strike="noStrike" dirty="0">
                          <a:solidFill>
                            <a:schemeClr val="tx1"/>
                          </a:solidFill>
                          <a:effectLst/>
                          <a:latin typeface="+mn-ea"/>
                          <a:ea typeface="+mn-ea"/>
                        </a:rPr>
                        <a:t>vs</a:t>
                      </a:r>
                      <a:r>
                        <a:rPr lang="zh-CN" altLang="en-US" sz="1000" b="1" i="0" u="none" strike="noStrike" dirty="0">
                          <a:solidFill>
                            <a:schemeClr val="tx1"/>
                          </a:solidFill>
                          <a:effectLst/>
                          <a:latin typeface="+mn-ea"/>
                          <a:ea typeface="+mn-ea"/>
                        </a:rPr>
                        <a:t>竞品</a:t>
                      </a:r>
                      <a:r>
                        <a:rPr lang="en-US" altLang="zh-CN" sz="1000" b="1" i="0" u="none" strike="noStrike" dirty="0">
                          <a:solidFill>
                            <a:schemeClr val="tx1"/>
                          </a:solidFill>
                          <a:effectLst/>
                          <a:latin typeface="+mn-ea"/>
                          <a:ea typeface="+mn-ea"/>
                        </a:rPr>
                        <a:t>)</a:t>
                      </a:r>
                      <a:endParaRPr lang="zh-CN" altLang="en-US" sz="1000" b="1" i="0" u="none" strike="noStrike" dirty="0">
                        <a:solidFill>
                          <a:schemeClr val="tx1"/>
                        </a:solidFill>
                        <a:effectLst/>
                        <a:latin typeface="+mn-ea"/>
                        <a:ea typeface="+mn-ea"/>
                      </a:endParaRP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b"/>
                      <a:r>
                        <a:rPr lang="zh-CN" altLang="en-US" sz="1000" b="1" i="0" u="none" strike="noStrike" dirty="0">
                          <a:solidFill>
                            <a:schemeClr val="tx1"/>
                          </a:solidFill>
                          <a:effectLst/>
                          <a:latin typeface="+mn-ea"/>
                          <a:ea typeface="+mn-ea"/>
                        </a:rPr>
                        <a:t>本品</a:t>
                      </a:r>
                      <a:endParaRPr lang="en-US" altLang="zh-CN" sz="1000" b="1" i="0" u="none" strike="noStrike" dirty="0">
                        <a:solidFill>
                          <a:schemeClr val="tx1"/>
                        </a:solidFill>
                        <a:effectLst/>
                        <a:latin typeface="+mn-ea"/>
                        <a:ea typeface="+mn-ea"/>
                      </a:endParaRPr>
                    </a:p>
                    <a:p>
                      <a:pPr algn="ctr" fontAlgn="b"/>
                      <a:r>
                        <a:rPr lang="zh-CN" altLang="en-US" sz="1000" b="1" i="0" u="none" strike="noStrike" dirty="0">
                          <a:solidFill>
                            <a:schemeClr val="tx1"/>
                          </a:solidFill>
                          <a:effectLst/>
                          <a:latin typeface="+mn-ea"/>
                          <a:ea typeface="+mn-ea"/>
                        </a:rPr>
                        <a:t>竞争力</a:t>
                      </a:r>
                    </a:p>
                  </a:txBody>
                  <a:tcPr marL="9525" marR="9525" marT="9525" marB="0" anchor="ctr">
                    <a:lnL w="9525" cap="flat" cmpd="sng" algn="ctr">
                      <a:solidFill>
                        <a:schemeClr val="bg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3953570508"/>
                  </a:ext>
                </a:extLst>
              </a:tr>
              <a:tr h="606235">
                <a:tc rowSpan="5">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u="none" strike="noStrike" dirty="0">
                          <a:effectLst/>
                          <a:latin typeface="+mn-ea"/>
                          <a:ea typeface="+mn-ea"/>
                        </a:rPr>
                        <a:t>Nespresso</a:t>
                      </a:r>
                      <a:endParaRPr lang="en-US" altLang="zh-CN" sz="1000" b="0" i="0" u="none" strike="noStrike" dirty="0">
                        <a:solidFill>
                          <a:srgbClr val="000000"/>
                        </a:solidFill>
                        <a:effectLst/>
                        <a:latin typeface="+mn-ea"/>
                        <a:ea typeface="+mn-ea"/>
                      </a:endParaRP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mn-ea"/>
                          <a:ea typeface="+mn-ea"/>
                        </a:rPr>
                        <a:t>德龙</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430,000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6,000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2% vs. 1%</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000" b="1" i="0" u="none" strike="noStrike" dirty="0">
                          <a:solidFill>
                            <a:srgbClr val="49711E"/>
                          </a:solidFill>
                          <a:effectLst/>
                          <a:latin typeface="+mn-ea"/>
                          <a:ea typeface="+mn-ea"/>
                        </a:rPr>
                        <a:t>高于竞品</a:t>
                      </a:r>
                      <a:endParaRPr lang="en-US" altLang="zh-CN" sz="1000" b="1" i="0" u="none" strike="noStrike" dirty="0">
                        <a:solidFill>
                          <a:schemeClr val="accent6"/>
                        </a:solidFill>
                        <a:effectLst/>
                        <a:latin typeface="+mn-ea"/>
                        <a:ea typeface="+mn-ea"/>
                      </a:endParaRP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1104712564"/>
                  </a:ext>
                </a:extLst>
              </a:tr>
              <a:tr h="606235">
                <a:tc vMerge="1">
                  <a:txBody>
                    <a:bodyPr/>
                    <a:lstStyle/>
                    <a:p>
                      <a:pPr algn="ctr" fontAlgn="ctr"/>
                      <a:endParaRPr lang="zh-CN" altLang="en-US" sz="1000" b="0" i="0" u="none" strike="noStrike" dirty="0">
                        <a:solidFill>
                          <a:srgbClr val="000000"/>
                        </a:solidFill>
                        <a:effectLst/>
                        <a:latin typeface="+mn-ea"/>
                        <a:ea typeface="+mn-ea"/>
                      </a:endParaRPr>
                    </a:p>
                  </a:txBody>
                  <a:tcPr marL="9525" marR="9525" marT="9525" marB="0" anchor="ctr"/>
                </a:tc>
                <a:tc>
                  <a:txBody>
                    <a:bodyPr/>
                    <a:lstStyle/>
                    <a:p>
                      <a:pPr algn="ctr" fontAlgn="ctr"/>
                      <a:r>
                        <a:rPr lang="zh-CN" altLang="en-US" sz="1000" b="0" i="0" u="none" strike="noStrike" dirty="0">
                          <a:solidFill>
                            <a:srgbClr val="000000"/>
                          </a:solidFill>
                          <a:effectLst/>
                          <a:latin typeface="+mn-ea"/>
                          <a:ea typeface="+mn-ea"/>
                        </a:rPr>
                        <a:t>百胜图</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190,000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1% vs. -</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rgbClr val="49711E"/>
                          </a:solidFill>
                          <a:effectLst/>
                          <a:latin typeface="+mn-ea"/>
                          <a:ea typeface="+mn-ea"/>
                        </a:rPr>
                        <a:t>高于竞品</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2527372451"/>
                  </a:ext>
                </a:extLst>
              </a:tr>
              <a:tr h="606235">
                <a:tc vMerge="1">
                  <a:txBody>
                    <a:bodyPr/>
                    <a:lstStyle/>
                    <a:p>
                      <a:pPr algn="ctr" fontAlgn="ctr"/>
                      <a:endParaRPr lang="zh-CN" altLang="en-US" sz="1000" b="0" i="0" u="none" strike="noStrike" dirty="0">
                        <a:solidFill>
                          <a:srgbClr val="000000"/>
                        </a:solidFill>
                        <a:effectLst/>
                        <a:latin typeface="+mn-ea"/>
                        <a:ea typeface="+mn-ea"/>
                      </a:endParaRPr>
                    </a:p>
                  </a:txBody>
                  <a:tcPr marL="9525" marR="9525" marT="9525" marB="0" anchor="ctr"/>
                </a:tc>
                <a:tc>
                  <a:txBody>
                    <a:bodyPr/>
                    <a:lstStyle/>
                    <a:p>
                      <a:pPr algn="ctr" fontAlgn="ctr"/>
                      <a:r>
                        <a:rPr lang="zh-CN" altLang="en-US" sz="1000" b="0" i="0" u="none" strike="noStrike" dirty="0">
                          <a:solidFill>
                            <a:srgbClr val="000000"/>
                          </a:solidFill>
                          <a:effectLst/>
                          <a:latin typeface="+mn-ea"/>
                          <a:ea typeface="+mn-ea"/>
                        </a:rPr>
                        <a:t>飞利浦</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130,000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3,000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2% vs. -</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rgbClr val="49711E"/>
                          </a:solidFill>
                          <a:effectLst/>
                          <a:latin typeface="+mn-ea"/>
                          <a:ea typeface="+mn-ea"/>
                        </a:rPr>
                        <a:t>高于竞品</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475002253"/>
                  </a:ext>
                </a:extLst>
              </a:tr>
              <a:tr h="606235">
                <a:tc vMerge="1">
                  <a:txBody>
                    <a:bodyPr/>
                    <a:lstStyle/>
                    <a:p>
                      <a:pPr algn="ctr" fontAlgn="ctr"/>
                      <a:endParaRPr lang="zh-CN" altLang="en-US" sz="1000" b="0" i="0" u="none" strike="noStrike" dirty="0">
                        <a:solidFill>
                          <a:srgbClr val="000000"/>
                        </a:solidFill>
                        <a:effectLst/>
                        <a:latin typeface="+mn-ea"/>
                        <a:ea typeface="+mn-ea"/>
                      </a:endParaRPr>
                    </a:p>
                  </a:txBody>
                  <a:tcPr marL="9525" marR="9525" marT="9525" marB="0" anchor="ctr"/>
                </a:tc>
                <a:tc>
                  <a:txBody>
                    <a:bodyPr/>
                    <a:lstStyle/>
                    <a:p>
                      <a:pPr algn="ctr" fontAlgn="ctr"/>
                      <a:r>
                        <a:rPr lang="zh-CN" altLang="en-US" sz="1000" b="0" i="0" u="none" strike="noStrike" dirty="0">
                          <a:solidFill>
                            <a:srgbClr val="000000"/>
                          </a:solidFill>
                          <a:effectLst/>
                          <a:latin typeface="+mn-ea"/>
                          <a:ea typeface="+mn-ea"/>
                        </a:rPr>
                        <a:t>多趣酷思</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&lt;2000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rgbClr val="000000"/>
                          </a:solidFill>
                          <a:effectLst/>
                          <a:latin typeface="+mn-ea"/>
                          <a:ea typeface="+mn-ea"/>
                        </a:rPr>
                        <a:t>-</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000" b="1" i="0" u="none" strike="noStrike" dirty="0">
                          <a:solidFill>
                            <a:srgbClr val="000000"/>
                          </a:solidFill>
                          <a:effectLst/>
                          <a:latin typeface="+mn-ea"/>
                          <a:ea typeface="+mn-ea"/>
                        </a:rPr>
                        <a:t>-</a:t>
                      </a:r>
                      <a:endParaRPr lang="en-US" altLang="zh-CN" sz="1000" b="1" i="0" u="none" strike="noStrike" dirty="0">
                        <a:solidFill>
                          <a:schemeClr val="accent6"/>
                        </a:solidFill>
                        <a:effectLst/>
                        <a:latin typeface="+mn-ea"/>
                        <a:ea typeface="+mn-ea"/>
                      </a:endParaRP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4082874574"/>
                  </a:ext>
                </a:extLst>
              </a:tr>
              <a:tr h="606235">
                <a:tc v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altLang="zh-CN" sz="1000" b="0" i="0" u="none" strike="noStrike" dirty="0">
                        <a:solidFill>
                          <a:srgbClr val="000000"/>
                        </a:solidFill>
                        <a:effectLst/>
                        <a:latin typeface="+mn-ea"/>
                        <a:ea typeface="+mn-ea"/>
                      </a:endParaRPr>
                    </a:p>
                  </a:txBody>
                  <a:tcPr marL="9525" marR="9525" marT="9525" marB="0" anchor="ctr">
                    <a:lnL w="12700" cap="flat" cmpd="sng" algn="ctr">
                      <a:solidFill>
                        <a:schemeClr val="accent2"/>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algn="ctr" defTabSz="914400" rtl="0" eaLnBrk="1" fontAlgn="ctr" latinLnBrk="0" hangingPunct="1"/>
                      <a:r>
                        <a:rPr lang="zh-CN" altLang="en-US" sz="1000" b="0" i="0" u="none" strike="noStrike" kern="1200" dirty="0">
                          <a:solidFill>
                            <a:srgbClr val="000000"/>
                          </a:solidFill>
                          <a:effectLst/>
                          <a:latin typeface="+mn-ea"/>
                          <a:ea typeface="+mn-ea"/>
                          <a:cs typeface="+mn-cs"/>
                        </a:rPr>
                        <a:t>格米莱</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algn="ctr" defTabSz="914400" rtl="0" eaLnBrk="1" fontAlgn="ctr" latinLnBrk="0" hangingPunct="1"/>
                      <a:r>
                        <a:rPr lang="en-US" altLang="zh-CN" sz="1000" b="0" i="0" u="none" strike="noStrike" kern="1200" dirty="0">
                          <a:solidFill>
                            <a:srgbClr val="000000"/>
                          </a:solidFill>
                          <a:effectLst/>
                          <a:latin typeface="+mn-ea"/>
                          <a:ea typeface="+mn-ea"/>
                          <a:cs typeface="+mn-cs"/>
                        </a:rPr>
                        <a:t>210,000</a:t>
                      </a:r>
                      <a:endParaRPr lang="zh-CN" altLang="en-US" sz="1000" b="0" i="0" u="none" strike="noStrike" kern="1200" dirty="0">
                        <a:solidFill>
                          <a:srgbClr val="000000"/>
                        </a:solidFill>
                        <a:effectLst/>
                        <a:latin typeface="+mn-ea"/>
                        <a:ea typeface="+mn-ea"/>
                        <a:cs typeface="+mn-cs"/>
                      </a:endParaRP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algn="ctr" defTabSz="914400" rtl="0" eaLnBrk="1" fontAlgn="ctr" latinLnBrk="0" hangingPunct="1"/>
                      <a:r>
                        <a:rPr lang="en-US" altLang="zh-CN" sz="1000" b="0" i="0" u="none" strike="noStrike" kern="1200" dirty="0">
                          <a:solidFill>
                            <a:srgbClr val="000000"/>
                          </a:solidFill>
                          <a:effectLst/>
                          <a:latin typeface="+mn-ea"/>
                          <a:ea typeface="+mn-ea"/>
                          <a:cs typeface="+mn-cs"/>
                        </a:rPr>
                        <a:t>2,000</a:t>
                      </a:r>
                      <a:endParaRPr lang="zh-CN" altLang="en-US" sz="1000" b="0" i="0" u="none" strike="noStrike" kern="1200" dirty="0">
                        <a:solidFill>
                          <a:srgbClr val="000000"/>
                        </a:solidFill>
                        <a:effectLst/>
                        <a:latin typeface="+mn-ea"/>
                        <a:ea typeface="+mn-ea"/>
                        <a:cs typeface="+mn-cs"/>
                      </a:endParaRP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algn="ctr" defTabSz="914400" rtl="0" eaLnBrk="1" fontAlgn="ctr" latinLnBrk="0" hangingPunct="1"/>
                      <a:r>
                        <a:rPr lang="en-US" altLang="zh-CN" sz="1000" b="0" i="0" u="none" strike="noStrike" kern="1200" dirty="0">
                          <a:solidFill>
                            <a:srgbClr val="000000"/>
                          </a:solidFill>
                          <a:effectLst/>
                          <a:latin typeface="+mn-ea"/>
                          <a:ea typeface="+mn-ea"/>
                          <a:cs typeface="+mn-cs"/>
                        </a:rPr>
                        <a:t>&lt;2000</a:t>
                      </a:r>
                      <a:endParaRPr lang="zh-CN" altLang="en-US" sz="1000" b="0" i="0" u="none" strike="noStrike" kern="1200" dirty="0">
                        <a:solidFill>
                          <a:srgbClr val="000000"/>
                        </a:solidFill>
                        <a:effectLst/>
                        <a:latin typeface="+mn-ea"/>
                        <a:ea typeface="+mn-ea"/>
                        <a:cs typeface="+mn-cs"/>
                      </a:endParaRP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kern="1200" dirty="0">
                          <a:solidFill>
                            <a:srgbClr val="000000"/>
                          </a:solidFill>
                          <a:effectLst/>
                          <a:latin typeface="+mn-ea"/>
                          <a:ea typeface="+mn-ea"/>
                          <a:cs typeface="+mn-cs"/>
                        </a:rPr>
                        <a:t>1% vs. -</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kern="1200" dirty="0">
                          <a:solidFill>
                            <a:srgbClr val="49711E"/>
                          </a:solidFill>
                          <a:effectLst/>
                          <a:latin typeface="+mn-ea"/>
                          <a:ea typeface="+mn-ea"/>
                          <a:cs typeface="+mn-cs"/>
                        </a:rPr>
                        <a:t>高于竞品</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3497308112"/>
                  </a:ext>
                </a:extLst>
              </a:tr>
              <a:tr h="606235">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altLang="zh-CN" sz="1000" b="0" i="0" u="none" strike="noStrike" dirty="0">
                        <a:solidFill>
                          <a:srgbClr val="000000"/>
                        </a:solidFill>
                        <a:effectLst/>
                        <a:latin typeface="+mn-ea"/>
                        <a:ea typeface="+mn-ea"/>
                      </a:endParaRP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fontAlgn="ctr"/>
                      <a:r>
                        <a:rPr lang="zh-CN" altLang="en-US" sz="1000" b="0" i="0" u="none" strike="noStrike" dirty="0">
                          <a:solidFill>
                            <a:srgbClr val="000000"/>
                          </a:solidFill>
                          <a:effectLst/>
                          <a:latin typeface="+mn-ea"/>
                          <a:ea typeface="+mn-ea"/>
                        </a:rPr>
                        <a:t>柏翠</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110,000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4,000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3,000</a:t>
                      </a:r>
                    </a:p>
                  </a:txBody>
                  <a:tcPr marL="7620" marR="7620" marT="7620"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chemeClr val="tx1"/>
                          </a:solidFill>
                          <a:effectLst/>
                          <a:latin typeface="+mn-ea"/>
                          <a:ea typeface="+mn-ea"/>
                        </a:rPr>
                        <a:t>4% vs. 3%</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b="0" i="0" u="none" strike="noStrike" dirty="0">
                          <a:solidFill>
                            <a:srgbClr val="49711E"/>
                          </a:solidFill>
                          <a:effectLst/>
                          <a:latin typeface="+mn-ea"/>
                          <a:ea typeface="+mn-ea"/>
                        </a:rPr>
                        <a:t>高于竞品</a:t>
                      </a:r>
                    </a:p>
                  </a:txBody>
                  <a:tcPr marL="9525" marR="9525" marT="9525"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tcPr>
                </a:tc>
                <a:extLst>
                  <a:ext uri="{0D108BD9-81ED-4DB2-BD59-A6C34878D82A}">
                    <a16:rowId xmlns:a16="http://schemas.microsoft.com/office/drawing/2014/main" val="479359032"/>
                  </a:ext>
                </a:extLst>
              </a:tr>
            </a:tbl>
          </a:graphicData>
        </a:graphic>
      </p:graphicFrame>
      <p:sp>
        <p:nvSpPr>
          <p:cNvPr id="15" name="文本框 4">
            <a:extLst>
              <a:ext uri="{FF2B5EF4-FFF2-40B4-BE49-F238E27FC236}">
                <a16:creationId xmlns:a16="http://schemas.microsoft.com/office/drawing/2014/main" id="{F6DF9D9D-18F4-4D4E-9F98-B927BE09519A}"/>
              </a:ext>
            </a:extLst>
          </p:cNvPr>
          <p:cNvSpPr txBox="1"/>
          <p:nvPr/>
        </p:nvSpPr>
        <p:spPr>
          <a:xfrm>
            <a:off x="309426" y="6093335"/>
            <a:ext cx="319905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a:t>
            </a:r>
            <a:r>
              <a:rPr kumimoji="0" lang="zh-CN" altLang="en-US"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标绿类目为与上月新客来源不同类目</a:t>
            </a:r>
          </a:p>
        </p:txBody>
      </p:sp>
      <p:sp>
        <p:nvSpPr>
          <p:cNvPr id="9" name="矩形 8"/>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人工更新：对比上月新增类目标绿</a:t>
            </a:r>
            <a:endParaRPr lang="en-US" altLang="zh-CN" sz="1400" dirty="0">
              <a:solidFill>
                <a:schemeClr val="bg1"/>
              </a:solidFill>
            </a:endParaRPr>
          </a:p>
        </p:txBody>
      </p:sp>
    </p:spTree>
    <p:extLst>
      <p:ext uri="{BB962C8B-B14F-4D97-AF65-F5344CB8AC3E}">
        <p14:creationId xmlns:p14="http://schemas.microsoft.com/office/powerpoint/2010/main" val="3832309021"/>
      </p:ext>
    </p:extLst>
  </p:cSld>
  <p:clrMapOvr>
    <a:masterClrMapping/>
  </p:clrMapOvr>
  <p:extLst mod="1">
    <p:ext uri="{6950BFC3-D8DA-4A85-94F7-54DA5524770B}">
      <p188:commentRel xmlns:p188="http://schemas.microsoft.com/office/powerpoint/2018/8/main" xmlns=""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8D5DE-05E1-CA42-B5F0-4B50414D430E}"/>
              </a:ext>
            </a:extLst>
          </p:cNvPr>
          <p:cNvSpPr>
            <a:spLocks noGrp="1"/>
          </p:cNvSpPr>
          <p:nvPr>
            <p:ph type="title"/>
          </p:nvPr>
        </p:nvSpPr>
        <p:spPr>
          <a:xfrm>
            <a:off x="2051661" y="5033209"/>
            <a:ext cx="1772807" cy="344756"/>
          </a:xfrm>
        </p:spPr>
        <p:txBody>
          <a:bodyPr/>
          <a:lstStyle/>
          <a:p>
            <a:r>
              <a:rPr lang="x-none" dirty="0"/>
              <a:t>店铺生意表现</a:t>
            </a:r>
          </a:p>
        </p:txBody>
      </p:sp>
      <p:sp>
        <p:nvSpPr>
          <p:cNvPr id="3" name="Text Placeholder 2">
            <a:extLst>
              <a:ext uri="{FF2B5EF4-FFF2-40B4-BE49-F238E27FC236}">
                <a16:creationId xmlns:a16="http://schemas.microsoft.com/office/drawing/2014/main" id="{82E27BC0-CF06-F443-8631-7C5AF62BB9C2}"/>
              </a:ext>
            </a:extLst>
          </p:cNvPr>
          <p:cNvSpPr>
            <a:spLocks noGrp="1"/>
          </p:cNvSpPr>
          <p:nvPr>
            <p:ph type="body" sz="quarter" idx="10"/>
          </p:nvPr>
        </p:nvSpPr>
        <p:spPr>
          <a:xfrm>
            <a:off x="5578571" y="5045579"/>
            <a:ext cx="1980000" cy="320016"/>
          </a:xfrm>
        </p:spPr>
        <p:txBody>
          <a:bodyPr/>
          <a:lstStyle/>
          <a:p>
            <a:pPr algn="ctr"/>
            <a:r>
              <a:rPr lang="x-none" dirty="0"/>
              <a:t>咖啡机市场情况</a:t>
            </a:r>
          </a:p>
        </p:txBody>
      </p:sp>
      <p:sp>
        <p:nvSpPr>
          <p:cNvPr id="4" name="Text Placeholder 3">
            <a:extLst>
              <a:ext uri="{FF2B5EF4-FFF2-40B4-BE49-F238E27FC236}">
                <a16:creationId xmlns:a16="http://schemas.microsoft.com/office/drawing/2014/main" id="{2F35925E-B28D-BD44-A79D-57B8CAEC74EC}"/>
              </a:ext>
            </a:extLst>
          </p:cNvPr>
          <p:cNvSpPr>
            <a:spLocks noGrp="1"/>
          </p:cNvSpPr>
          <p:nvPr>
            <p:ph type="body" sz="quarter" idx="11"/>
          </p:nvPr>
        </p:nvSpPr>
        <p:spPr>
          <a:xfrm>
            <a:off x="9115545" y="5054166"/>
            <a:ext cx="1728000" cy="302842"/>
          </a:xfrm>
        </p:spPr>
        <p:txBody>
          <a:bodyPr/>
          <a:lstStyle/>
          <a:p>
            <a:pPr algn="ctr"/>
            <a:r>
              <a:rPr lang="x-none" dirty="0"/>
              <a:t>咖啡市场情况</a:t>
            </a:r>
          </a:p>
        </p:txBody>
      </p:sp>
    </p:spTree>
    <p:extLst>
      <p:ext uri="{BB962C8B-B14F-4D97-AF65-F5344CB8AC3E}">
        <p14:creationId xmlns:p14="http://schemas.microsoft.com/office/powerpoint/2010/main" val="35157409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DB84F-F798-AC48-8C7F-8922275D7D8C}"/>
              </a:ext>
            </a:extLst>
          </p:cNvPr>
          <p:cNvSpPr>
            <a:spLocks noGrp="1"/>
          </p:cNvSpPr>
          <p:nvPr>
            <p:ph type="title"/>
          </p:nvPr>
        </p:nvSpPr>
        <p:spPr/>
        <p:txBody>
          <a:bodyPr/>
          <a:lstStyle/>
          <a:p>
            <a:r>
              <a:rPr lang="x-none" dirty="0"/>
              <a:t>店铺咖啡机老客复购咖啡机</a:t>
            </a:r>
          </a:p>
        </p:txBody>
      </p:sp>
      <p:sp>
        <p:nvSpPr>
          <p:cNvPr id="3" name="Text Placeholder 2">
            <a:extLst>
              <a:ext uri="{FF2B5EF4-FFF2-40B4-BE49-F238E27FC236}">
                <a16:creationId xmlns:a16="http://schemas.microsoft.com/office/drawing/2014/main" id="{5B760351-EFBC-0341-BD22-7C0CD4E5CBF8}"/>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B2C26573-FDED-4C46-BDED-51D6861662A7}"/>
              </a:ext>
            </a:extLst>
          </p:cNvPr>
          <p:cNvSpPr>
            <a:spLocks noGrp="1"/>
          </p:cNvSpPr>
          <p:nvPr>
            <p:ph type="body" sz="quarter" idx="11"/>
          </p:nvPr>
        </p:nvSpPr>
        <p:spPr/>
        <p:txBody>
          <a:bodyPr/>
          <a:lstStyle/>
          <a:p>
            <a:r>
              <a:t>数据来源：策略中心&amp;数据银行</a:t>
            </a:r>
          </a:p>
          <a:p>
            <a:r>
              <a:t>时间维度：2023.12</a:t>
            </a:r>
          </a:p>
          <a:p>
            <a:r>
              <a:t>*咖啡机型号升级：前12个月购买官旗2000元以下咖啡机 交 当月购买官旗2000元以上咖啡机；</a:t>
            </a:r>
          </a:p>
          <a:p>
            <a:r>
              <a:t>店铺咖啡机老客：前365天发生过店铺咖啡机购买行为</a:t>
            </a:r>
          </a:p>
          <a:p>
            <a:r>
              <a:t>*销量净变化：相较于MAT2022(2021.10.1 – 2022.9.30)，MAT2023(2022.10.1 – 2023.9.30) 购买Nespresso品牌销量的得失变化</a:t>
            </a:r>
          </a:p>
        </p:txBody>
      </p:sp>
      <p:sp>
        <p:nvSpPr>
          <p:cNvPr id="6" name="矩形 26">
            <a:extLst>
              <a:ext uri="{FF2B5EF4-FFF2-40B4-BE49-F238E27FC236}">
                <a16:creationId xmlns:a16="http://schemas.microsoft.com/office/drawing/2014/main" id="{D82017B2-9242-4F4D-8B22-D45AD0A0D166}"/>
              </a:ext>
            </a:extLst>
          </p:cNvPr>
          <p:cNvSpPr/>
          <p:nvPr/>
        </p:nvSpPr>
        <p:spPr>
          <a:xfrm>
            <a:off x="6600080" y="2213894"/>
            <a:ext cx="3312420" cy="276998"/>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200" b="1" i="0" u="none" strike="noStrike" kern="1200" spc="0" baseline="0">
                <a:solidFill>
                  <a:srgbClr val="000000">
                    <a:lumMod val="65000"/>
                    <a:lumOff val="35000"/>
                  </a:srgbClr>
                </a:solidFill>
                <a:latin typeface="+mn-lt"/>
                <a:ea typeface="+mn-ea"/>
                <a:cs typeface="+mn-cs"/>
              </a:defRPr>
            </a:pPr>
            <a:r>
              <a:rPr kumimoji="0" lang="zh-CN" altLang="en-US" sz="1200" b="1"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过去一年（包含当月）品牌咖啡机销量净变化</a:t>
            </a:r>
            <a:r>
              <a:rPr kumimoji="0" lang="en-US" altLang="zh-CN" sz="1200" b="1"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a:t>
            </a:r>
            <a:endParaRPr kumimoji="0" lang="zh-CN" altLang="en-US" sz="1200" b="1"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graphicFrame>
        <p:nvGraphicFramePr>
          <p:cNvPr id="8" name="图表 22">
            <a:extLst>
              <a:ext uri="{FF2B5EF4-FFF2-40B4-BE49-F238E27FC236}">
                <a16:creationId xmlns:a16="http://schemas.microsoft.com/office/drawing/2014/main" id="{0611E11E-C7B7-7B4D-9320-0074A76CEC46}"/>
              </a:ext>
            </a:extLst>
          </p:cNvPr>
          <p:cNvGraphicFramePr/>
          <p:nvPr>
            <p:extLst>
              <p:ext uri="{D42A27DB-BD31-4B8C-83A1-F6EECF244321}">
                <p14:modId xmlns:p14="http://schemas.microsoft.com/office/powerpoint/2010/main" val="2528546792"/>
              </p:ext>
            </p:extLst>
          </p:nvPr>
        </p:nvGraphicFramePr>
        <p:xfrm>
          <a:off x="8102695" y="2500305"/>
          <a:ext cx="3619609" cy="372190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图表 28">
            <a:extLst>
              <a:ext uri="{FF2B5EF4-FFF2-40B4-BE49-F238E27FC236}">
                <a16:creationId xmlns:a16="http://schemas.microsoft.com/office/drawing/2014/main" id="{16F01933-C413-0643-A215-81906F2D777B}"/>
              </a:ext>
            </a:extLst>
          </p:cNvPr>
          <p:cNvGraphicFramePr/>
          <p:nvPr>
            <p:extLst>
              <p:ext uri="{D42A27DB-BD31-4B8C-83A1-F6EECF244321}">
                <p14:modId xmlns:p14="http://schemas.microsoft.com/office/powerpoint/2010/main" val="336135384"/>
              </p:ext>
            </p:extLst>
          </p:nvPr>
        </p:nvGraphicFramePr>
        <p:xfrm>
          <a:off x="4522304" y="2500305"/>
          <a:ext cx="3554112" cy="372190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表格 5">
            <a:extLst>
              <a:ext uri="{FF2B5EF4-FFF2-40B4-BE49-F238E27FC236}">
                <a16:creationId xmlns:a16="http://schemas.microsoft.com/office/drawing/2014/main" id="{5B31B93C-5CBC-6847-85BB-9C5B5655D05A}"/>
              </a:ext>
            </a:extLst>
          </p:cNvPr>
          <p:cNvGraphicFramePr>
            <a:graphicFrameLocks noGrp="1"/>
          </p:cNvGraphicFramePr>
          <p:nvPr>
            <p:extLst>
              <p:ext uri="{D42A27DB-BD31-4B8C-83A1-F6EECF244321}">
                <p14:modId xmlns:p14="http://schemas.microsoft.com/office/powerpoint/2010/main" val="1553811310"/>
              </p:ext>
            </p:extLst>
          </p:nvPr>
        </p:nvGraphicFramePr>
        <p:xfrm>
          <a:off x="892200" y="5378199"/>
          <a:ext cx="2815227" cy="844008"/>
        </p:xfrm>
        <a:graphic>
          <a:graphicData uri="http://schemas.openxmlformats.org/drawingml/2006/table">
            <a:tbl>
              <a:tblPr firstRow="1" bandRow="1">
                <a:tableStyleId>{5C22544A-7EE6-4342-B048-85BDC9FD1C3A}</a:tableStyleId>
              </a:tblPr>
              <a:tblGrid>
                <a:gridCol w="938409">
                  <a:extLst>
                    <a:ext uri="{9D8B030D-6E8A-4147-A177-3AD203B41FA5}">
                      <a16:colId xmlns:a16="http://schemas.microsoft.com/office/drawing/2014/main" val="1037109775"/>
                    </a:ext>
                  </a:extLst>
                </a:gridCol>
                <a:gridCol w="938409">
                  <a:extLst>
                    <a:ext uri="{9D8B030D-6E8A-4147-A177-3AD203B41FA5}">
                      <a16:colId xmlns:a16="http://schemas.microsoft.com/office/drawing/2014/main" val="3219532539"/>
                    </a:ext>
                  </a:extLst>
                </a:gridCol>
                <a:gridCol w="938409">
                  <a:extLst>
                    <a:ext uri="{9D8B030D-6E8A-4147-A177-3AD203B41FA5}">
                      <a16:colId xmlns:a16="http://schemas.microsoft.com/office/drawing/2014/main" val="2600013830"/>
                    </a:ext>
                  </a:extLst>
                </a:gridCol>
              </a:tblGrid>
              <a:tr h="281336">
                <a:tc>
                  <a:txBody>
                    <a:bodyPr/>
                    <a:lstStyle/>
                    <a:p>
                      <a:pPr algn="ctr"/>
                      <a:r>
                        <a:rPr lang="zh-CN" altLang="en-US" sz="1000" dirty="0">
                          <a:solidFill>
                            <a:schemeClr val="tx1"/>
                          </a:solidFill>
                          <a:latin typeface="+mn-ea"/>
                          <a:ea typeface="+mn-ea"/>
                        </a:rPr>
                        <a:t>型号升级</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1" i="0" u="none" strike="noStrike" dirty="0">
                          <a:solidFill>
                            <a:srgbClr val="000000"/>
                          </a:solidFill>
                          <a:effectLst/>
                          <a:latin typeface="+mn-ea"/>
                          <a:ea typeface="+mn-ea"/>
                        </a:rPr>
                        <a:t>2023.11</a:t>
                      </a:r>
                    </a:p>
                  </a:txBody>
                  <a:tcPr marL="9525" marR="9525" marT="9525" marB="0"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1" i="0" u="none" strike="noStrike" dirty="0">
                          <a:solidFill>
                            <a:srgbClr val="000000"/>
                          </a:solidFill>
                          <a:effectLst/>
                          <a:latin typeface="+mn-ea"/>
                          <a:ea typeface="+mn-ea"/>
                        </a:rPr>
                        <a:t>2023.12</a:t>
                      </a:r>
                    </a:p>
                  </a:txBody>
                  <a:tcPr marL="9525" marR="9525" marT="9525" marB="0"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1510089"/>
                  </a:ext>
                </a:extLst>
              </a:tr>
              <a:tr h="281336">
                <a:tc>
                  <a:txBody>
                    <a:bodyPr/>
                    <a:lstStyle/>
                    <a:p>
                      <a:pPr algn="ctr" fontAlgn="b"/>
                      <a:r>
                        <a:rPr lang="zh-CN" altLang="en-US" sz="1000" b="0" i="0" u="none" strike="noStrike" dirty="0">
                          <a:solidFill>
                            <a:srgbClr val="000000"/>
                          </a:solidFill>
                          <a:effectLst/>
                          <a:latin typeface="+mn-ea"/>
                          <a:ea typeface="+mn-ea"/>
                        </a:rPr>
                        <a:t>型号升级客</a:t>
                      </a:r>
                    </a:p>
                  </a:txBody>
                  <a:tcPr marL="9525" marR="9525" marT="9525"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12</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11</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60487679"/>
                  </a:ext>
                </a:extLst>
              </a:tr>
              <a:tr h="281336">
                <a:tc>
                  <a:txBody>
                    <a:bodyPr/>
                    <a:lstStyle/>
                    <a:p>
                      <a:pPr algn="ctr" fontAlgn="b"/>
                      <a:r>
                        <a:rPr lang="zh-CN" altLang="en-US" sz="1000" b="0" i="0" u="none" strike="noStrike" dirty="0">
                          <a:solidFill>
                            <a:srgbClr val="000000"/>
                          </a:solidFill>
                          <a:effectLst/>
                          <a:latin typeface="+mn-ea"/>
                          <a:ea typeface="+mn-ea"/>
                        </a:rPr>
                        <a:t>升级率</a:t>
                      </a:r>
                    </a:p>
                  </a:txBody>
                  <a:tcPr marL="9525" marR="9525" marT="9525"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0.018%</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0.018%</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287067"/>
                  </a:ext>
                </a:extLst>
              </a:tr>
            </a:tbl>
          </a:graphicData>
        </a:graphic>
      </p:graphicFrame>
      <p:cxnSp>
        <p:nvCxnSpPr>
          <p:cNvPr id="11" name="直接连接符 6">
            <a:extLst>
              <a:ext uri="{FF2B5EF4-FFF2-40B4-BE49-F238E27FC236}">
                <a16:creationId xmlns:a16="http://schemas.microsoft.com/office/drawing/2014/main" id="{1F6B64AB-34D0-A844-9AA7-0B6157E88A0B}"/>
              </a:ext>
            </a:extLst>
          </p:cNvPr>
          <p:cNvCxnSpPr>
            <a:cxnSpLocks/>
          </p:cNvCxnSpPr>
          <p:nvPr/>
        </p:nvCxnSpPr>
        <p:spPr>
          <a:xfrm>
            <a:off x="4423686" y="2149288"/>
            <a:ext cx="0" cy="4072919"/>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12" name="图表 20">
            <a:extLst>
              <a:ext uri="{FF2B5EF4-FFF2-40B4-BE49-F238E27FC236}">
                <a16:creationId xmlns:a16="http://schemas.microsoft.com/office/drawing/2014/main" id="{71C32ACD-C958-F247-8B32-829EB4A181C8}"/>
              </a:ext>
            </a:extLst>
          </p:cNvPr>
          <p:cNvGraphicFramePr/>
          <p:nvPr>
            <p:extLst>
              <p:ext uri="{D42A27DB-BD31-4B8C-83A1-F6EECF244321}">
                <p14:modId xmlns:p14="http://schemas.microsoft.com/office/powerpoint/2010/main" val="3216027160"/>
              </p:ext>
            </p:extLst>
          </p:nvPr>
        </p:nvGraphicFramePr>
        <p:xfrm>
          <a:off x="274557" y="2155120"/>
          <a:ext cx="4050512" cy="319051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26061044"/>
      </p:ext>
    </p:extLst>
  </p:cSld>
  <p:clrMapOvr>
    <a:masterClrMapping/>
  </p:clrMapOvr>
  <p:extLst mod="1">
    <p:ext uri="{6950BFC3-D8DA-4A85-94F7-54DA5524770B}">
      <p188:commentRel xmlns:p188="http://schemas.microsoft.com/office/powerpoint/2018/8/main" xmlns="" r:id="rId5"/>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42123C1D-B670-4473-9C37-D229479932AF}"/>
              </a:ext>
            </a:extLst>
          </p:cNvPr>
          <p:cNvSpPr/>
          <p:nvPr/>
        </p:nvSpPr>
        <p:spPr>
          <a:xfrm>
            <a:off x="5762782" y="5238250"/>
            <a:ext cx="5762378"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36" name="矩形 35">
            <a:extLst>
              <a:ext uri="{FF2B5EF4-FFF2-40B4-BE49-F238E27FC236}">
                <a16:creationId xmlns:a16="http://schemas.microsoft.com/office/drawing/2014/main" id="{D926E99E-99F5-4CBE-AD9E-8670B3AD7851}"/>
              </a:ext>
            </a:extLst>
          </p:cNvPr>
          <p:cNvSpPr/>
          <p:nvPr/>
        </p:nvSpPr>
        <p:spPr>
          <a:xfrm>
            <a:off x="5778935" y="4548296"/>
            <a:ext cx="5762378"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35" name="矩形 34">
            <a:extLst>
              <a:ext uri="{FF2B5EF4-FFF2-40B4-BE49-F238E27FC236}">
                <a16:creationId xmlns:a16="http://schemas.microsoft.com/office/drawing/2014/main" id="{EEB55A0A-D09F-44EB-BD96-2B734A96044C}"/>
              </a:ext>
            </a:extLst>
          </p:cNvPr>
          <p:cNvSpPr/>
          <p:nvPr/>
        </p:nvSpPr>
        <p:spPr>
          <a:xfrm>
            <a:off x="5795091" y="3846884"/>
            <a:ext cx="5762378"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34" name="矩形 33">
            <a:extLst>
              <a:ext uri="{FF2B5EF4-FFF2-40B4-BE49-F238E27FC236}">
                <a16:creationId xmlns:a16="http://schemas.microsoft.com/office/drawing/2014/main" id="{BE010F0D-F484-4D5A-BA2F-0E33A1B24D15}"/>
              </a:ext>
            </a:extLst>
          </p:cNvPr>
          <p:cNvSpPr/>
          <p:nvPr/>
        </p:nvSpPr>
        <p:spPr>
          <a:xfrm>
            <a:off x="5778935" y="2431287"/>
            <a:ext cx="5762378"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12" name="矩形 11">
            <a:extLst>
              <a:ext uri="{FF2B5EF4-FFF2-40B4-BE49-F238E27FC236}">
                <a16:creationId xmlns:a16="http://schemas.microsoft.com/office/drawing/2014/main" id="{6FF48FBB-E630-4FCA-853D-83235102562B}"/>
              </a:ext>
            </a:extLst>
          </p:cNvPr>
          <p:cNvSpPr/>
          <p:nvPr/>
        </p:nvSpPr>
        <p:spPr>
          <a:xfrm>
            <a:off x="5778937" y="3145780"/>
            <a:ext cx="5762378"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2" name="Title 1">
            <a:extLst>
              <a:ext uri="{FF2B5EF4-FFF2-40B4-BE49-F238E27FC236}">
                <a16:creationId xmlns:a16="http://schemas.microsoft.com/office/drawing/2014/main" id="{21CCBD51-CA36-C244-8268-1300A9061A06}"/>
              </a:ext>
            </a:extLst>
          </p:cNvPr>
          <p:cNvSpPr>
            <a:spLocks noGrp="1"/>
          </p:cNvSpPr>
          <p:nvPr>
            <p:ph type="title"/>
          </p:nvPr>
        </p:nvSpPr>
        <p:spPr/>
        <p:txBody>
          <a:bodyPr/>
          <a:lstStyle/>
          <a:p>
            <a:r>
              <a:rPr lang="x-none" dirty="0"/>
              <a:t>店铺咖啡机老客复购胶囊咖啡</a:t>
            </a:r>
          </a:p>
        </p:txBody>
      </p:sp>
      <p:sp>
        <p:nvSpPr>
          <p:cNvPr id="3" name="Text Placeholder 2">
            <a:extLst>
              <a:ext uri="{FF2B5EF4-FFF2-40B4-BE49-F238E27FC236}">
                <a16:creationId xmlns:a16="http://schemas.microsoft.com/office/drawing/2014/main" id="{7B9F9E3A-1770-D841-81B9-B1124EC87675}"/>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A712593E-1A8B-134A-AE6B-5B7D6FFFCD72}"/>
              </a:ext>
            </a:extLst>
          </p:cNvPr>
          <p:cNvSpPr>
            <a:spLocks noGrp="1"/>
          </p:cNvSpPr>
          <p:nvPr>
            <p:ph type="body" sz="quarter" idx="11"/>
          </p:nvPr>
        </p:nvSpPr>
        <p:spPr>
          <a:xfrm>
            <a:off x="282372" y="6466829"/>
            <a:ext cx="11627255" cy="300942"/>
          </a:xfrm>
        </p:spPr>
        <p:txBody>
          <a:bodyPr/>
          <a:lstStyle/>
          <a:p>
            <a:r>
              <a:t>数据来源：策略中心</a:t>
            </a:r>
          </a:p>
          <a:p>
            <a:r>
              <a:t>时间维度：2023.12</a:t>
            </a:r>
          </a:p>
          <a:p>
            <a:r>
              <a:t>*店铺咖啡机老客：前365天发生过店铺咖啡机购买行为；</a:t>
            </a:r>
          </a:p>
          <a:p>
            <a:r>
              <a:t>市场胶囊咖啡机老客：前365天发生过市场胶囊咖啡机购买行为</a:t>
            </a:r>
          </a:p>
        </p:txBody>
      </p:sp>
      <p:graphicFrame>
        <p:nvGraphicFramePr>
          <p:cNvPr id="5" name="图表 48">
            <a:extLst>
              <a:ext uri="{FF2B5EF4-FFF2-40B4-BE49-F238E27FC236}">
                <a16:creationId xmlns:a16="http://schemas.microsoft.com/office/drawing/2014/main" id="{1C72FF8B-B8F9-F841-B7E7-7439BDB7B6C6}"/>
              </a:ext>
            </a:extLst>
          </p:cNvPr>
          <p:cNvGraphicFramePr>
            <a:graphicFrameLocks/>
          </p:cNvGraphicFramePr>
          <p:nvPr>
            <p:extLst>
              <p:ext uri="{D42A27DB-BD31-4B8C-83A1-F6EECF244321}">
                <p14:modId xmlns:p14="http://schemas.microsoft.com/office/powerpoint/2010/main" val="946733185"/>
              </p:ext>
            </p:extLst>
          </p:nvPr>
        </p:nvGraphicFramePr>
        <p:xfrm>
          <a:off x="5553665" y="1795588"/>
          <a:ext cx="5762378" cy="4402576"/>
        </p:xfrm>
        <a:graphic>
          <a:graphicData uri="http://schemas.openxmlformats.org/drawingml/2006/chart">
            <c:chart xmlns:c="http://schemas.openxmlformats.org/drawingml/2006/chart" xmlns:r="http://schemas.openxmlformats.org/officeDocument/2006/relationships" r:id="rId2"/>
          </a:graphicData>
        </a:graphic>
      </p:graphicFrame>
      <p:sp>
        <p:nvSpPr>
          <p:cNvPr id="6" name="矩形: 圆角 4">
            <a:extLst>
              <a:ext uri="{FF2B5EF4-FFF2-40B4-BE49-F238E27FC236}">
                <a16:creationId xmlns:a16="http://schemas.microsoft.com/office/drawing/2014/main" id="{7AE32E6A-428A-8A4C-846B-158404818F9B}"/>
              </a:ext>
            </a:extLst>
          </p:cNvPr>
          <p:cNvSpPr/>
          <p:nvPr/>
        </p:nvSpPr>
        <p:spPr>
          <a:xfrm>
            <a:off x="3701373" y="2694401"/>
            <a:ext cx="1357188" cy="3525219"/>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7" name="图表 20">
            <a:extLst>
              <a:ext uri="{FF2B5EF4-FFF2-40B4-BE49-F238E27FC236}">
                <a16:creationId xmlns:a16="http://schemas.microsoft.com/office/drawing/2014/main" id="{E5AB007F-F3F3-5445-B398-DEDDF4544F71}"/>
              </a:ext>
            </a:extLst>
          </p:cNvPr>
          <p:cNvGraphicFramePr>
            <a:graphicFrameLocks/>
          </p:cNvGraphicFramePr>
          <p:nvPr>
            <p:extLst>
              <p:ext uri="{D42A27DB-BD31-4B8C-83A1-F6EECF244321}">
                <p14:modId xmlns:p14="http://schemas.microsoft.com/office/powerpoint/2010/main" val="349396578"/>
              </p:ext>
            </p:extLst>
          </p:nvPr>
        </p:nvGraphicFramePr>
        <p:xfrm>
          <a:off x="503340" y="1795588"/>
          <a:ext cx="4655890" cy="4402575"/>
        </p:xfrm>
        <a:graphic>
          <a:graphicData uri="http://schemas.openxmlformats.org/drawingml/2006/chart">
            <c:chart xmlns:c="http://schemas.openxmlformats.org/drawingml/2006/chart" xmlns:r="http://schemas.openxmlformats.org/officeDocument/2006/relationships" r:id="rId3"/>
          </a:graphicData>
        </a:graphic>
      </p:graphicFrame>
      <p:sp>
        <p:nvSpPr>
          <p:cNvPr id="8" name="等腰三角形 7">
            <a:extLst>
              <a:ext uri="{FF2B5EF4-FFF2-40B4-BE49-F238E27FC236}">
                <a16:creationId xmlns:a16="http://schemas.microsoft.com/office/drawing/2014/main" id="{BDA3CEA8-8728-F140-BBF5-C4085CE05278}"/>
              </a:ext>
            </a:extLst>
          </p:cNvPr>
          <p:cNvSpPr/>
          <p:nvPr/>
        </p:nvSpPr>
        <p:spPr>
          <a:xfrm rot="10800000" flipH="1">
            <a:off x="2975340" y="5182369"/>
            <a:ext cx="106326" cy="10158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9" name="等腰三角形 27">
            <a:extLst>
              <a:ext uri="{FF2B5EF4-FFF2-40B4-BE49-F238E27FC236}">
                <a16:creationId xmlns:a16="http://schemas.microsoft.com/office/drawing/2014/main" id="{6207BDB2-FDDB-7545-A8F3-7767012227A7}"/>
              </a:ext>
            </a:extLst>
          </p:cNvPr>
          <p:cNvSpPr/>
          <p:nvPr/>
        </p:nvSpPr>
        <p:spPr>
          <a:xfrm rot="10800000" flipH="1">
            <a:off x="4326802" y="4142445"/>
            <a:ext cx="106326" cy="10158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cxnSp>
        <p:nvCxnSpPr>
          <p:cNvPr id="21" name="直接连接符 9">
            <a:extLst>
              <a:ext uri="{FF2B5EF4-FFF2-40B4-BE49-F238E27FC236}">
                <a16:creationId xmlns:a16="http://schemas.microsoft.com/office/drawing/2014/main" id="{52D9FC7C-5CEB-C840-84E6-27C2185DD2DC}"/>
              </a:ext>
            </a:extLst>
          </p:cNvPr>
          <p:cNvCxnSpPr>
            <a:cxnSpLocks/>
          </p:cNvCxnSpPr>
          <p:nvPr/>
        </p:nvCxnSpPr>
        <p:spPr>
          <a:xfrm>
            <a:off x="5087082" y="4193235"/>
            <a:ext cx="675700" cy="1"/>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2" name="矩形 14">
            <a:extLst>
              <a:ext uri="{FF2B5EF4-FFF2-40B4-BE49-F238E27FC236}">
                <a16:creationId xmlns:a16="http://schemas.microsoft.com/office/drawing/2014/main" id="{57056F69-2D82-AA41-BD72-34355FB47660}"/>
              </a:ext>
            </a:extLst>
          </p:cNvPr>
          <p:cNvSpPr/>
          <p:nvPr/>
        </p:nvSpPr>
        <p:spPr>
          <a:xfrm>
            <a:off x="282372" y="6340350"/>
            <a:ext cx="6096000" cy="369332"/>
          </a:xfrm>
          <a:prstGeom prst="rect">
            <a:avLst/>
          </a:prstGeom>
        </p:spPr>
        <p:txBody>
          <a:bodyPr>
            <a:spAutoFit/>
          </a:bodyPr>
          <a:lstStyle/>
          <a:p>
            <a:r>
              <a:rPr lang="zh-CN" altLang="en-US" sz="900" dirty="0">
                <a:solidFill>
                  <a:schemeClr val="tx1">
                    <a:lumMod val="65000"/>
                    <a:lumOff val="35000"/>
                  </a:schemeClr>
                </a:solidFill>
                <a:latin typeface="+mn-ea"/>
              </a:rPr>
              <a:t>市场胶囊咖啡机老客：前</a:t>
            </a:r>
            <a:r>
              <a:rPr lang="en-US" altLang="zh-CN" sz="900" dirty="0">
                <a:solidFill>
                  <a:schemeClr val="tx1">
                    <a:lumMod val="65000"/>
                    <a:lumOff val="35000"/>
                  </a:schemeClr>
                </a:solidFill>
                <a:latin typeface="+mn-ea"/>
              </a:rPr>
              <a:t>365</a:t>
            </a:r>
            <a:r>
              <a:rPr lang="zh-CN" altLang="en-US" sz="900" dirty="0">
                <a:solidFill>
                  <a:schemeClr val="tx1">
                    <a:lumMod val="65000"/>
                    <a:lumOff val="35000"/>
                  </a:schemeClr>
                </a:solidFill>
                <a:latin typeface="+mn-ea"/>
              </a:rPr>
              <a:t>天发生过市场胶囊咖啡机购买行为；</a:t>
            </a:r>
            <a:endParaRPr lang="en-US" altLang="zh-CN" sz="900" dirty="0">
              <a:solidFill>
                <a:schemeClr val="tx1">
                  <a:lumMod val="65000"/>
                  <a:lumOff val="35000"/>
                </a:schemeClr>
              </a:solidFill>
              <a:latin typeface="+mn-ea"/>
            </a:endParaRPr>
          </a:p>
          <a:p>
            <a:r>
              <a:rPr lang="zh-CN" altLang="en-US" sz="900" dirty="0">
                <a:solidFill>
                  <a:schemeClr val="tx1">
                    <a:lumMod val="65000"/>
                    <a:lumOff val="35000"/>
                  </a:schemeClr>
                </a:solidFill>
                <a:latin typeface="+mn-ea"/>
              </a:rPr>
              <a:t>购买人数占比：本月复购胶囊咖啡类目的胶囊咖啡机老客中购买该品牌胶囊咖啡商品的人数占比</a:t>
            </a:r>
            <a:endParaRPr lang="en-US" altLang="zh-CN" sz="900" dirty="0">
              <a:solidFill>
                <a:schemeClr val="tx1">
                  <a:lumMod val="65000"/>
                  <a:lumOff val="35000"/>
                </a:schemeClr>
              </a:solidFill>
              <a:latin typeface="+mn-ea"/>
            </a:endParaRPr>
          </a:p>
        </p:txBody>
      </p:sp>
      <p:sp>
        <p:nvSpPr>
          <p:cNvPr id="23" name="矩形 6">
            <a:extLst>
              <a:ext uri="{FF2B5EF4-FFF2-40B4-BE49-F238E27FC236}">
                <a16:creationId xmlns:a16="http://schemas.microsoft.com/office/drawing/2014/main" id="{3B062AEB-9344-624C-912B-74F48D303DC0}"/>
              </a:ext>
            </a:extLst>
          </p:cNvPr>
          <p:cNvSpPr/>
          <p:nvPr/>
        </p:nvSpPr>
        <p:spPr>
          <a:xfrm>
            <a:off x="5778936" y="1795588"/>
            <a:ext cx="5762379" cy="4424032"/>
          </a:xfrm>
          <a:prstGeom prst="rect">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24" name="箭头: 下 30">
            <a:extLst>
              <a:ext uri="{FF2B5EF4-FFF2-40B4-BE49-F238E27FC236}">
                <a16:creationId xmlns:a16="http://schemas.microsoft.com/office/drawing/2014/main" id="{FE821B82-AE2E-4041-931F-113A0EEA6069}"/>
              </a:ext>
            </a:extLst>
          </p:cNvPr>
          <p:cNvSpPr/>
          <p:nvPr/>
        </p:nvSpPr>
        <p:spPr>
          <a:xfrm>
            <a:off x="10839600" y="2550455"/>
            <a:ext cx="208722" cy="159026"/>
          </a:xfrm>
          <a:prstGeom prst="down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5" name="箭头: 下 30">
            <a:extLst>
              <a:ext uri="{FF2B5EF4-FFF2-40B4-BE49-F238E27FC236}">
                <a16:creationId xmlns:a16="http://schemas.microsoft.com/office/drawing/2014/main" id="{2CD39383-9998-2442-9731-4279F597C4A9}"/>
              </a:ext>
            </a:extLst>
          </p:cNvPr>
          <p:cNvSpPr/>
          <p:nvPr/>
        </p:nvSpPr>
        <p:spPr>
          <a:xfrm>
            <a:off x="10839600" y="2902058"/>
            <a:ext cx="208722" cy="159026"/>
          </a:xfrm>
          <a:prstGeom prst="down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6" name="箭头: 下 30">
            <a:extLst>
              <a:ext uri="{FF2B5EF4-FFF2-40B4-BE49-F238E27FC236}">
                <a16:creationId xmlns:a16="http://schemas.microsoft.com/office/drawing/2014/main" id="{CAB76C62-29C4-334A-B5C3-54822A6D9AD7}"/>
              </a:ext>
            </a:extLst>
          </p:cNvPr>
          <p:cNvSpPr/>
          <p:nvPr/>
        </p:nvSpPr>
        <p:spPr>
          <a:xfrm>
            <a:off x="10839600" y="3602290"/>
            <a:ext cx="208722" cy="159026"/>
          </a:xfrm>
          <a:prstGeom prst="down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7" name="箭头: 下 30">
            <a:extLst>
              <a:ext uri="{FF2B5EF4-FFF2-40B4-BE49-F238E27FC236}">
                <a16:creationId xmlns:a16="http://schemas.microsoft.com/office/drawing/2014/main" id="{416F3797-A19F-3443-A47A-5F0B27C70AC0}"/>
              </a:ext>
            </a:extLst>
          </p:cNvPr>
          <p:cNvSpPr/>
          <p:nvPr/>
        </p:nvSpPr>
        <p:spPr>
          <a:xfrm rot="10800000">
            <a:off x="10840723" y="3244864"/>
            <a:ext cx="208722" cy="159026"/>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8" name="箭头: 下 30">
            <a:extLst>
              <a:ext uri="{FF2B5EF4-FFF2-40B4-BE49-F238E27FC236}">
                <a16:creationId xmlns:a16="http://schemas.microsoft.com/office/drawing/2014/main" id="{991B7813-5D82-1B43-BABF-C88C977B0B8C}"/>
              </a:ext>
            </a:extLst>
          </p:cNvPr>
          <p:cNvSpPr/>
          <p:nvPr/>
        </p:nvSpPr>
        <p:spPr>
          <a:xfrm rot="10800000">
            <a:off x="10839600" y="3947072"/>
            <a:ext cx="208722" cy="159026"/>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9" name="箭头: 下 30">
            <a:extLst>
              <a:ext uri="{FF2B5EF4-FFF2-40B4-BE49-F238E27FC236}">
                <a16:creationId xmlns:a16="http://schemas.microsoft.com/office/drawing/2014/main" id="{6B21D51F-3E74-354C-9471-B978C680D1A9}"/>
              </a:ext>
            </a:extLst>
          </p:cNvPr>
          <p:cNvSpPr/>
          <p:nvPr/>
        </p:nvSpPr>
        <p:spPr>
          <a:xfrm rot="10800000">
            <a:off x="10844317" y="4321392"/>
            <a:ext cx="208722" cy="159026"/>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0" name="箭头: 下 30">
            <a:extLst>
              <a:ext uri="{FF2B5EF4-FFF2-40B4-BE49-F238E27FC236}">
                <a16:creationId xmlns:a16="http://schemas.microsoft.com/office/drawing/2014/main" id="{3EDCACC0-C7D4-CD4E-9FA8-D7AAD0448DE6}"/>
              </a:ext>
            </a:extLst>
          </p:cNvPr>
          <p:cNvSpPr/>
          <p:nvPr/>
        </p:nvSpPr>
        <p:spPr>
          <a:xfrm rot="10800000">
            <a:off x="10839600" y="4662308"/>
            <a:ext cx="208722" cy="159026"/>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1" name="箭头: 下 30">
            <a:extLst>
              <a:ext uri="{FF2B5EF4-FFF2-40B4-BE49-F238E27FC236}">
                <a16:creationId xmlns:a16="http://schemas.microsoft.com/office/drawing/2014/main" id="{02F9D729-E371-3746-9485-5D04674AEE13}"/>
              </a:ext>
            </a:extLst>
          </p:cNvPr>
          <p:cNvSpPr/>
          <p:nvPr/>
        </p:nvSpPr>
        <p:spPr>
          <a:xfrm rot="10800000">
            <a:off x="10839600" y="5002452"/>
            <a:ext cx="208722" cy="159026"/>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2" name="箭头: 下 30">
            <a:extLst>
              <a:ext uri="{FF2B5EF4-FFF2-40B4-BE49-F238E27FC236}">
                <a16:creationId xmlns:a16="http://schemas.microsoft.com/office/drawing/2014/main" id="{7152967F-E60C-D548-A9D6-BAAF1B3747F6}"/>
              </a:ext>
            </a:extLst>
          </p:cNvPr>
          <p:cNvSpPr/>
          <p:nvPr/>
        </p:nvSpPr>
        <p:spPr>
          <a:xfrm rot="10800000">
            <a:off x="10839600" y="5374007"/>
            <a:ext cx="208722" cy="159026"/>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3" name="箭头: 下 30">
            <a:extLst>
              <a:ext uri="{FF2B5EF4-FFF2-40B4-BE49-F238E27FC236}">
                <a16:creationId xmlns:a16="http://schemas.microsoft.com/office/drawing/2014/main" id="{C462B3D7-88EF-D84E-9472-5E98610D5444}"/>
              </a:ext>
            </a:extLst>
          </p:cNvPr>
          <p:cNvSpPr/>
          <p:nvPr/>
        </p:nvSpPr>
        <p:spPr>
          <a:xfrm rot="10800000">
            <a:off x="10839600" y="5687036"/>
            <a:ext cx="208722" cy="159026"/>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vert="horz" wrap="square" rtlCol="0" anchor="ctr" anchorCtr="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Tree>
    <p:extLst>
      <p:ext uri="{BB962C8B-B14F-4D97-AF65-F5344CB8AC3E}">
        <p14:creationId xmlns:p14="http://schemas.microsoft.com/office/powerpoint/2010/main" val="1740928714"/>
      </p:ext>
    </p:extLst>
  </p:cSld>
  <p:clrMapOvr>
    <a:masterClrMapping/>
  </p:clrMapOvr>
  <p:extLst mod="1">
    <p:ext uri="{6950BFC3-D8DA-4A85-94F7-54DA5524770B}">
      <p188:commentRel xmlns:p188="http://schemas.microsoft.com/office/powerpoint/2018/8/main" xmlns="" r:id="rId4"/>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CC9C8AB-AA5C-BC4E-8B0D-28255BD0DE61}"/>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货</a:t>
            </a:r>
          </a:p>
        </p:txBody>
      </p:sp>
    </p:spTree>
    <p:extLst>
      <p:ext uri="{BB962C8B-B14F-4D97-AF65-F5344CB8AC3E}">
        <p14:creationId xmlns:p14="http://schemas.microsoft.com/office/powerpoint/2010/main" val="2683875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B246E-42C7-6544-ACAC-E647FCC769A2}"/>
              </a:ext>
            </a:extLst>
          </p:cNvPr>
          <p:cNvSpPr>
            <a:spLocks noGrp="1"/>
          </p:cNvSpPr>
          <p:nvPr>
            <p:ph type="title"/>
          </p:nvPr>
        </p:nvSpPr>
        <p:spPr/>
        <p:txBody>
          <a:bodyPr/>
          <a:lstStyle/>
          <a:p>
            <a:r>
              <a:rPr lang="x-none" dirty="0"/>
              <a:t>咖啡机市场单品格局</a:t>
            </a:r>
          </a:p>
        </p:txBody>
      </p:sp>
      <p:sp>
        <p:nvSpPr>
          <p:cNvPr id="3" name="Text Placeholder 2">
            <a:extLst>
              <a:ext uri="{FF2B5EF4-FFF2-40B4-BE49-F238E27FC236}">
                <a16:creationId xmlns:a16="http://schemas.microsoft.com/office/drawing/2014/main" id="{5E68CB90-9282-E348-97BE-06330E6C33D4}"/>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B89182E8-89F0-9F4F-B360-CE8F88A08FD3}"/>
              </a:ext>
            </a:extLst>
          </p:cNvPr>
          <p:cNvSpPr>
            <a:spLocks noGrp="1"/>
          </p:cNvSpPr>
          <p:nvPr>
            <p:ph type="body" sz="quarter" idx="11"/>
          </p:nvPr>
        </p:nvSpPr>
        <p:spPr/>
        <p:txBody>
          <a:bodyPr/>
          <a:lstStyle/>
          <a:p>
            <a:r>
              <a:t>数据来源：生意参谋</a:t>
            </a:r>
          </a:p>
          <a:p>
            <a:r>
              <a:t>时间维度：2023.12</a:t>
            </a:r>
          </a:p>
        </p:txBody>
      </p:sp>
      <p:graphicFrame>
        <p:nvGraphicFramePr>
          <p:cNvPr id="5" name="图表 3">
            <a:extLst>
              <a:ext uri="{FF2B5EF4-FFF2-40B4-BE49-F238E27FC236}">
                <a16:creationId xmlns:a16="http://schemas.microsoft.com/office/drawing/2014/main" id="{2309F939-8791-2E42-AD46-2D9258E9EC52}"/>
              </a:ext>
            </a:extLst>
          </p:cNvPr>
          <p:cNvGraphicFramePr/>
          <p:nvPr>
            <p:extLst>
              <p:ext uri="{D42A27DB-BD31-4B8C-83A1-F6EECF244321}">
                <p14:modId xmlns:p14="http://schemas.microsoft.com/office/powerpoint/2010/main" val="3564882480"/>
              </p:ext>
            </p:extLst>
          </p:nvPr>
        </p:nvGraphicFramePr>
        <p:xfrm>
          <a:off x="5336930" y="1878599"/>
          <a:ext cx="6500573" cy="23133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图表 9">
            <a:extLst>
              <a:ext uri="{FF2B5EF4-FFF2-40B4-BE49-F238E27FC236}">
                <a16:creationId xmlns:a16="http://schemas.microsoft.com/office/drawing/2014/main" id="{DB03DB56-9CE9-554A-B98D-ACC78F91F707}"/>
              </a:ext>
            </a:extLst>
          </p:cNvPr>
          <p:cNvGraphicFramePr/>
          <p:nvPr>
            <p:extLst>
              <p:ext uri="{D42A27DB-BD31-4B8C-83A1-F6EECF244321}">
                <p14:modId xmlns:p14="http://schemas.microsoft.com/office/powerpoint/2010/main" val="4216675404"/>
              </p:ext>
            </p:extLst>
          </p:nvPr>
        </p:nvGraphicFramePr>
        <p:xfrm>
          <a:off x="5336931" y="4272896"/>
          <a:ext cx="6572696" cy="2313325"/>
        </p:xfrm>
        <a:graphic>
          <a:graphicData uri="http://schemas.openxmlformats.org/drawingml/2006/chart">
            <c:chart xmlns:c="http://schemas.openxmlformats.org/drawingml/2006/chart" xmlns:r="http://schemas.openxmlformats.org/officeDocument/2006/relationships" r:id="rId3"/>
          </a:graphicData>
        </a:graphic>
      </p:graphicFrame>
      <p:sp>
        <p:nvSpPr>
          <p:cNvPr id="7" name="矩形: 圆角 10">
            <a:extLst>
              <a:ext uri="{FF2B5EF4-FFF2-40B4-BE49-F238E27FC236}">
                <a16:creationId xmlns:a16="http://schemas.microsoft.com/office/drawing/2014/main" id="{9C191869-F9B9-3B40-B9C8-D9E20A08F617}"/>
              </a:ext>
            </a:extLst>
          </p:cNvPr>
          <p:cNvSpPr/>
          <p:nvPr/>
        </p:nvSpPr>
        <p:spPr>
          <a:xfrm>
            <a:off x="436880" y="2720172"/>
            <a:ext cx="2176041" cy="456488"/>
          </a:xfrm>
          <a:prstGeom prst="roundRect">
            <a:avLst/>
          </a:prstGeom>
          <a:solidFill>
            <a:srgbClr val="DED5C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2022.12</a:t>
            </a:r>
            <a:endParaRPr kumimoji="0" lang="zh-CN" altLang="en-US" sz="1600" b="1" i="0" u="sng"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sp>
        <p:nvSpPr>
          <p:cNvPr id="8" name="矩形: 圆角 11">
            <a:extLst>
              <a:ext uri="{FF2B5EF4-FFF2-40B4-BE49-F238E27FC236}">
                <a16:creationId xmlns:a16="http://schemas.microsoft.com/office/drawing/2014/main" id="{2415569F-E95A-1343-883F-BF42036327CE}"/>
              </a:ext>
            </a:extLst>
          </p:cNvPr>
          <p:cNvSpPr/>
          <p:nvPr/>
        </p:nvSpPr>
        <p:spPr>
          <a:xfrm>
            <a:off x="2917721" y="2720171"/>
            <a:ext cx="2176041" cy="456487"/>
          </a:xfrm>
          <a:prstGeom prst="roundRect">
            <a:avLst/>
          </a:prstGeom>
          <a:solidFill>
            <a:srgbClr val="9D7B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FF"/>
                </a:solidFill>
                <a:effectLst/>
                <a:uLnTx/>
                <a:uFillTx/>
                <a:latin typeface="Microsoft YaHei UI"/>
                <a:ea typeface="微软雅黑"/>
                <a:cs typeface="+mn-cs"/>
              </a:rPr>
              <a:t>2023.12</a:t>
            </a:r>
            <a:endParaRPr kumimoji="0" lang="zh-CN" altLang="en-US" sz="1600" b="1" i="0" u="sng" strike="noStrike" kern="1200" cap="none" spc="0" normalizeH="0" baseline="0" noProof="0" dirty="0">
              <a:ln>
                <a:noFill/>
              </a:ln>
              <a:solidFill>
                <a:srgbClr val="FFFFFF"/>
              </a:solidFill>
              <a:effectLst/>
              <a:uLnTx/>
              <a:uFillTx/>
              <a:latin typeface="Microsoft YaHei UI"/>
              <a:ea typeface="微软雅黑"/>
              <a:cs typeface="+mn-cs"/>
            </a:endParaRPr>
          </a:p>
        </p:txBody>
      </p:sp>
      <p:sp>
        <p:nvSpPr>
          <p:cNvPr id="9" name="箭头: 下 12">
            <a:extLst>
              <a:ext uri="{FF2B5EF4-FFF2-40B4-BE49-F238E27FC236}">
                <a16:creationId xmlns:a16="http://schemas.microsoft.com/office/drawing/2014/main" id="{BDA5A244-6D0D-CD40-8865-E5DB9301894F}"/>
              </a:ext>
            </a:extLst>
          </p:cNvPr>
          <p:cNvSpPr/>
          <p:nvPr/>
        </p:nvSpPr>
        <p:spPr>
          <a:xfrm>
            <a:off x="1247108" y="3300332"/>
            <a:ext cx="555584" cy="351750"/>
          </a:xfrm>
          <a:prstGeom prst="downArrow">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0" name="箭头: 下 13">
            <a:extLst>
              <a:ext uri="{FF2B5EF4-FFF2-40B4-BE49-F238E27FC236}">
                <a16:creationId xmlns:a16="http://schemas.microsoft.com/office/drawing/2014/main" id="{9C6F2C90-5CA2-8347-A467-257EE6B9E38F}"/>
              </a:ext>
            </a:extLst>
          </p:cNvPr>
          <p:cNvSpPr/>
          <p:nvPr/>
        </p:nvSpPr>
        <p:spPr>
          <a:xfrm>
            <a:off x="3727949" y="3300331"/>
            <a:ext cx="555584" cy="351750"/>
          </a:xfrm>
          <a:prstGeom prst="downArrow">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1" name="矩形: 圆角 14">
            <a:extLst>
              <a:ext uri="{FF2B5EF4-FFF2-40B4-BE49-F238E27FC236}">
                <a16:creationId xmlns:a16="http://schemas.microsoft.com/office/drawing/2014/main" id="{4FDB20B3-9F67-6848-9FE8-0891201EC7E1}"/>
              </a:ext>
            </a:extLst>
          </p:cNvPr>
          <p:cNvSpPr/>
          <p:nvPr/>
        </p:nvSpPr>
        <p:spPr>
          <a:xfrm>
            <a:off x="436880" y="3775754"/>
            <a:ext cx="2176041" cy="722196"/>
          </a:xfrm>
          <a:prstGeom prst="roundRect">
            <a:avLst/>
          </a:prstGeom>
          <a:noFill/>
          <a:ln>
            <a:solidFill>
              <a:srgbClr val="DED5C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半自动咖啡机</a:t>
            </a: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12" name="矩形: 圆角 15">
            <a:extLst>
              <a:ext uri="{FF2B5EF4-FFF2-40B4-BE49-F238E27FC236}">
                <a16:creationId xmlns:a16="http://schemas.microsoft.com/office/drawing/2014/main" id="{F995CE46-9A1B-0E48-8291-9F70001D5914}"/>
              </a:ext>
            </a:extLst>
          </p:cNvPr>
          <p:cNvSpPr/>
          <p:nvPr/>
        </p:nvSpPr>
        <p:spPr>
          <a:xfrm>
            <a:off x="436880" y="4621622"/>
            <a:ext cx="2176041" cy="722196"/>
          </a:xfrm>
          <a:prstGeom prst="roundRect">
            <a:avLst/>
          </a:prstGeom>
          <a:noFill/>
          <a:ln>
            <a:solidFill>
              <a:srgbClr val="DED5C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全自动咖啡机</a:t>
            </a: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13" name="矩形: 圆角 17">
            <a:extLst>
              <a:ext uri="{FF2B5EF4-FFF2-40B4-BE49-F238E27FC236}">
                <a16:creationId xmlns:a16="http://schemas.microsoft.com/office/drawing/2014/main" id="{1415386D-E8ED-DF4D-B26A-7E59FE7F37E6}"/>
              </a:ext>
            </a:extLst>
          </p:cNvPr>
          <p:cNvSpPr/>
          <p:nvPr/>
        </p:nvSpPr>
        <p:spPr>
          <a:xfrm>
            <a:off x="436880" y="5467491"/>
            <a:ext cx="2176041" cy="722196"/>
          </a:xfrm>
          <a:prstGeom prst="roundRect">
            <a:avLst/>
          </a:prstGeom>
          <a:noFill/>
          <a:ln>
            <a:solidFill>
              <a:srgbClr val="DED5C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胶囊咖啡机</a:t>
            </a: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endParaRPr>
          </a:p>
        </p:txBody>
      </p:sp>
      <p:sp>
        <p:nvSpPr>
          <p:cNvPr id="14" name="矩形: 圆角 18">
            <a:extLst>
              <a:ext uri="{FF2B5EF4-FFF2-40B4-BE49-F238E27FC236}">
                <a16:creationId xmlns:a16="http://schemas.microsoft.com/office/drawing/2014/main" id="{BFB293B4-1EE2-E047-B6CC-3B450D14022E}"/>
              </a:ext>
            </a:extLst>
          </p:cNvPr>
          <p:cNvSpPr/>
          <p:nvPr/>
        </p:nvSpPr>
        <p:spPr>
          <a:xfrm>
            <a:off x="2917721" y="3775754"/>
            <a:ext cx="2176041" cy="722196"/>
          </a:xfrm>
          <a:prstGeom prst="roundRect">
            <a:avLst/>
          </a:prstGeom>
          <a:noFill/>
          <a:ln>
            <a:solidFill>
              <a:srgbClr val="9D7B5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半自动咖啡机</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sp>
        <p:nvSpPr>
          <p:cNvPr id="15" name="矩形: 圆角 19">
            <a:extLst>
              <a:ext uri="{FF2B5EF4-FFF2-40B4-BE49-F238E27FC236}">
                <a16:creationId xmlns:a16="http://schemas.microsoft.com/office/drawing/2014/main" id="{8229E81E-DE48-184C-9CD6-C52949D5B922}"/>
              </a:ext>
            </a:extLst>
          </p:cNvPr>
          <p:cNvSpPr/>
          <p:nvPr/>
        </p:nvSpPr>
        <p:spPr>
          <a:xfrm>
            <a:off x="2917721" y="4621623"/>
            <a:ext cx="2176041" cy="722196"/>
          </a:xfrm>
          <a:prstGeom prst="roundRect">
            <a:avLst/>
          </a:prstGeom>
          <a:noFill/>
          <a:ln>
            <a:solidFill>
              <a:srgbClr val="9D7B5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全自动咖啡机</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sp>
        <p:nvSpPr>
          <p:cNvPr id="16" name="矩形: 圆角 20">
            <a:extLst>
              <a:ext uri="{FF2B5EF4-FFF2-40B4-BE49-F238E27FC236}">
                <a16:creationId xmlns:a16="http://schemas.microsoft.com/office/drawing/2014/main" id="{D1324A25-CE42-B24B-940A-0D1DDE116242}"/>
              </a:ext>
            </a:extLst>
          </p:cNvPr>
          <p:cNvSpPr/>
          <p:nvPr/>
        </p:nvSpPr>
        <p:spPr>
          <a:xfrm>
            <a:off x="2917721" y="5467491"/>
            <a:ext cx="2176041" cy="722196"/>
          </a:xfrm>
          <a:prstGeom prst="roundRect">
            <a:avLst/>
          </a:prstGeom>
          <a:noFill/>
          <a:ln>
            <a:solidFill>
              <a:srgbClr val="9D7B5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胶囊咖啡机</a:t>
            </a: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endParaRPr>
          </a:p>
        </p:txBody>
      </p:sp>
      <p:sp>
        <p:nvSpPr>
          <p:cNvPr id="17" name="文本框 22">
            <a:extLst>
              <a:ext uri="{FF2B5EF4-FFF2-40B4-BE49-F238E27FC236}">
                <a16:creationId xmlns:a16="http://schemas.microsoft.com/office/drawing/2014/main" id="{2D53530E-0575-8540-82A1-39023ABBEE11}"/>
              </a:ext>
            </a:extLst>
          </p:cNvPr>
          <p:cNvSpPr txBox="1"/>
          <p:nvPr/>
        </p:nvSpPr>
        <p:spPr>
          <a:xfrm>
            <a:off x="1334690" y="2054466"/>
            <a:ext cx="303901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Microsoft YaHei UI"/>
                <a:ea typeface="微软雅黑"/>
                <a:cs typeface="+mn-cs"/>
              </a:rPr>
              <a:t>咖啡机市场</a:t>
            </a:r>
            <a:r>
              <a:rPr kumimoji="0" lang="en-US" altLang="zh-CN" sz="1400" b="1" i="0" u="none" strike="noStrike" kern="1200" cap="none" spc="0" normalizeH="0" baseline="0" noProof="0" dirty="0">
                <a:ln>
                  <a:noFill/>
                </a:ln>
                <a:solidFill>
                  <a:srgbClr val="000000"/>
                </a:solidFill>
                <a:effectLst/>
                <a:uLnTx/>
                <a:uFillTx/>
                <a:latin typeface="Microsoft YaHei UI"/>
                <a:ea typeface="微软雅黑"/>
                <a:cs typeface="+mn-cs"/>
              </a:rPr>
              <a:t>TOP</a:t>
            </a:r>
            <a:r>
              <a:rPr kumimoji="0" lang="zh-CN" altLang="en-US" sz="1400" b="1" i="0" u="none" strike="noStrike" kern="1200" cap="none" spc="0" normalizeH="0" baseline="0" noProof="0" dirty="0">
                <a:ln>
                  <a:noFill/>
                </a:ln>
                <a:solidFill>
                  <a:srgbClr val="000000"/>
                </a:solidFill>
                <a:effectLst/>
                <a:uLnTx/>
                <a:uFillTx/>
                <a:latin typeface="Microsoft YaHei UI"/>
                <a:ea typeface="微软雅黑"/>
                <a:cs typeface="+mn-cs"/>
              </a:rPr>
              <a:t> </a:t>
            </a:r>
            <a:r>
              <a:rPr kumimoji="0" lang="en-US" altLang="zh-CN" sz="1400" b="1" i="0" u="none" strike="noStrike" kern="1200" cap="none" spc="0" normalizeH="0" baseline="0" noProof="0" dirty="0">
                <a:ln>
                  <a:noFill/>
                </a:ln>
                <a:solidFill>
                  <a:srgbClr val="000000"/>
                </a:solidFill>
                <a:effectLst/>
                <a:uLnTx/>
                <a:uFillTx/>
                <a:latin typeface="Microsoft YaHei UI"/>
                <a:ea typeface="微软雅黑"/>
                <a:cs typeface="+mn-cs"/>
              </a:rPr>
              <a:t>300</a:t>
            </a:r>
            <a:r>
              <a:rPr kumimoji="0" lang="zh-CN" altLang="en-US" sz="1400" b="1" i="0" u="none" strike="noStrike" kern="1200" cap="none" spc="0" normalizeH="0" baseline="0" noProof="0" dirty="0">
                <a:ln>
                  <a:noFill/>
                </a:ln>
                <a:solidFill>
                  <a:srgbClr val="000000"/>
                </a:solidFill>
                <a:effectLst/>
                <a:uLnTx/>
                <a:uFillTx/>
                <a:latin typeface="Microsoft YaHei UI"/>
                <a:ea typeface="微软雅黑"/>
                <a:cs typeface="+mn-cs"/>
              </a:rPr>
              <a:t>中</a:t>
            </a:r>
            <a:endParaRPr kumimoji="0" lang="en-US" altLang="zh-CN" sz="1400" b="1" i="0" u="none" strike="noStrike" kern="1200" cap="none" spc="0" normalizeH="0" baseline="0" noProof="0" dirty="0">
              <a:ln>
                <a:noFill/>
              </a:ln>
              <a:solidFill>
                <a:srgbClr val="000000"/>
              </a:solidFill>
              <a:effectLst/>
              <a:uLnTx/>
              <a:uFillTx/>
              <a:latin typeface="Microsoft YaHei UI"/>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Microsoft YaHei UI"/>
                <a:ea typeface="微软雅黑"/>
                <a:cs typeface="+mn-cs"/>
              </a:rPr>
              <a:t>各类型咖啡机占比情况（个数）</a:t>
            </a:r>
          </a:p>
        </p:txBody>
      </p:sp>
      <p:sp>
        <p:nvSpPr>
          <p:cNvPr id="18" name="矩形 26">
            <a:extLst>
              <a:ext uri="{FF2B5EF4-FFF2-40B4-BE49-F238E27FC236}">
                <a16:creationId xmlns:a16="http://schemas.microsoft.com/office/drawing/2014/main" id="{57C85F95-24CB-B84D-BF7B-1F77E667A25B}"/>
              </a:ext>
            </a:extLst>
          </p:cNvPr>
          <p:cNvSpPr/>
          <p:nvPr/>
        </p:nvSpPr>
        <p:spPr>
          <a:xfrm>
            <a:off x="11239500" y="2720171"/>
            <a:ext cx="435078" cy="1475759"/>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9" name="TextBox 18">
            <a:extLst>
              <a:ext uri="{FF2B5EF4-FFF2-40B4-BE49-F238E27FC236}">
                <a16:creationId xmlns:a16="http://schemas.microsoft.com/office/drawing/2014/main" id="{15BD71BB-D3EE-244C-A52C-731D99D79796}"/>
              </a:ext>
            </a:extLst>
          </p:cNvPr>
          <p:cNvSpPr txBox="1"/>
          <p:nvPr/>
        </p:nvSpPr>
        <p:spPr>
          <a:xfrm>
            <a:off x="985745" y="4094923"/>
            <a:ext cx="453970" cy="276999"/>
          </a:xfrm>
          <a:prstGeom prst="rect">
            <a:avLst/>
          </a:prstGeom>
          <a:noFill/>
        </p:spPr>
        <p:txBody>
          <a:bodyPr wrap="none" rtlCol="0">
            <a:spAutoFit/>
          </a:bodyPr>
          <a:lstStyle/>
          <a:p>
            <a:pPr algn="ctr">
              <a:defRPr/>
            </a:pPr>
            <a:r>
              <a:rPr lang="en-US" altLang="zh-CN" sz="1200" dirty="0">
                <a:solidFill>
                  <a:srgbClr val="F2F2F2">
                    <a:lumMod val="75000"/>
                  </a:srgbClr>
                </a:solidFill>
                <a:latin typeface="Microsoft YaHei UI"/>
                <a:ea typeface="微软雅黑"/>
              </a:rPr>
              <a:t>160</a:t>
            </a:r>
            <a:endParaRPr lang="x-none" sz="1200" dirty="0">
              <a:solidFill>
                <a:srgbClr val="F2F2F2">
                  <a:lumMod val="75000"/>
                </a:srgbClr>
              </a:solidFill>
              <a:latin typeface="Microsoft YaHei UI"/>
              <a:ea typeface="微软雅黑"/>
            </a:endParaRPr>
          </a:p>
        </p:txBody>
      </p:sp>
      <p:sp>
        <p:nvSpPr>
          <p:cNvPr id="31" name="TextBox 30">
            <a:extLst>
              <a:ext uri="{FF2B5EF4-FFF2-40B4-BE49-F238E27FC236}">
                <a16:creationId xmlns:a16="http://schemas.microsoft.com/office/drawing/2014/main" id="{968BB92E-28D6-C94D-9DFC-CB5A0A2F687F}"/>
              </a:ext>
            </a:extLst>
          </p:cNvPr>
          <p:cNvSpPr txBox="1"/>
          <p:nvPr/>
        </p:nvSpPr>
        <p:spPr>
          <a:xfrm>
            <a:off x="985745" y="4940385"/>
            <a:ext cx="453971" cy="276999"/>
          </a:xfrm>
          <a:prstGeom prst="rect">
            <a:avLst/>
          </a:prstGeom>
          <a:noFill/>
        </p:spPr>
        <p:txBody>
          <a:bodyPr wrap="none" rtlCol="0">
            <a:spAutoFit/>
          </a:bodyPr>
          <a:lstStyle/>
          <a:p>
            <a:pPr algn="ctr">
              <a:defRPr/>
            </a:pPr>
            <a:r>
              <a:rPr lang="en-US" altLang="zh-CN" sz="1200" dirty="0">
                <a:solidFill>
                  <a:srgbClr val="F2F2F2">
                    <a:lumMod val="75000"/>
                  </a:srgbClr>
                </a:solidFill>
                <a:latin typeface="Microsoft YaHei UI"/>
                <a:ea typeface="微软雅黑"/>
              </a:rPr>
              <a:t>117</a:t>
            </a:r>
            <a:endParaRPr lang="x-none" sz="1200" dirty="0">
              <a:solidFill>
                <a:srgbClr val="F2F2F2">
                  <a:lumMod val="75000"/>
                </a:srgbClr>
              </a:solidFill>
              <a:latin typeface="Microsoft YaHei UI"/>
              <a:ea typeface="微软雅黑"/>
            </a:endParaRPr>
          </a:p>
        </p:txBody>
      </p:sp>
      <p:sp>
        <p:nvSpPr>
          <p:cNvPr id="32" name="TextBox 31">
            <a:extLst>
              <a:ext uri="{FF2B5EF4-FFF2-40B4-BE49-F238E27FC236}">
                <a16:creationId xmlns:a16="http://schemas.microsoft.com/office/drawing/2014/main" id="{6E4745CC-5503-6A48-B791-9276646040B4}"/>
              </a:ext>
            </a:extLst>
          </p:cNvPr>
          <p:cNvSpPr txBox="1"/>
          <p:nvPr/>
        </p:nvSpPr>
        <p:spPr>
          <a:xfrm>
            <a:off x="1030629" y="5784359"/>
            <a:ext cx="364203" cy="276999"/>
          </a:xfrm>
          <a:prstGeom prst="rect">
            <a:avLst/>
          </a:prstGeom>
          <a:noFill/>
        </p:spPr>
        <p:txBody>
          <a:bodyPr wrap="none" rtlCol="0">
            <a:spAutoFit/>
          </a:bodyPr>
          <a:lstStyle/>
          <a:p>
            <a:pPr algn="ctr">
              <a:defRPr/>
            </a:pPr>
            <a:r>
              <a:rPr lang="en-US" altLang="zh-CN" sz="1200" dirty="0">
                <a:solidFill>
                  <a:srgbClr val="F2F2F2">
                    <a:lumMod val="75000"/>
                  </a:srgbClr>
                </a:solidFill>
                <a:latin typeface="Microsoft YaHei UI"/>
                <a:ea typeface="微软雅黑"/>
              </a:rPr>
              <a:t>32</a:t>
            </a:r>
            <a:endParaRPr lang="x-none" sz="1200" dirty="0">
              <a:solidFill>
                <a:srgbClr val="F2F2F2">
                  <a:lumMod val="75000"/>
                </a:srgbClr>
              </a:solidFill>
              <a:latin typeface="Microsoft YaHei UI"/>
              <a:ea typeface="微软雅黑"/>
            </a:endParaRPr>
          </a:p>
        </p:txBody>
      </p:sp>
      <p:sp>
        <p:nvSpPr>
          <p:cNvPr id="33" name="TextBox 32">
            <a:extLst>
              <a:ext uri="{FF2B5EF4-FFF2-40B4-BE49-F238E27FC236}">
                <a16:creationId xmlns:a16="http://schemas.microsoft.com/office/drawing/2014/main" id="{9229C736-76B3-C743-979C-2EBF6D55690C}"/>
              </a:ext>
            </a:extLst>
          </p:cNvPr>
          <p:cNvSpPr txBox="1"/>
          <p:nvPr/>
        </p:nvSpPr>
        <p:spPr>
          <a:xfrm>
            <a:off x="1352881" y="4094923"/>
            <a:ext cx="603050" cy="276999"/>
          </a:xfrm>
          <a:prstGeom prst="rect">
            <a:avLst/>
          </a:prstGeom>
          <a:noFill/>
        </p:spPr>
        <p:txBody>
          <a:bodyPr wrap="none" rtlCol="0">
            <a:spAutoFit/>
          </a:bodyPr>
          <a:lstStyle/>
          <a:p>
            <a:pPr algn="ctr">
              <a:defRPr/>
            </a:pPr>
            <a:r>
              <a:rPr lang="en-US" altLang="zh-CN" sz="1200" dirty="0">
                <a:solidFill>
                  <a:srgbClr val="F2F2F2">
                    <a:lumMod val="75000"/>
                  </a:srgbClr>
                </a:solidFill>
                <a:latin typeface="Microsoft YaHei UI"/>
                <a:ea typeface="微软雅黑"/>
              </a:rPr>
              <a:t>（52%）</a:t>
            </a:r>
            <a:endParaRPr lang="x-none" sz="1200" dirty="0">
              <a:solidFill>
                <a:srgbClr val="F2F2F2">
                  <a:lumMod val="75000"/>
                </a:srgbClr>
              </a:solidFill>
              <a:latin typeface="Microsoft YaHei UI"/>
              <a:ea typeface="微软雅黑"/>
            </a:endParaRPr>
          </a:p>
        </p:txBody>
      </p:sp>
      <p:sp>
        <p:nvSpPr>
          <p:cNvPr id="34" name="TextBox 33">
            <a:extLst>
              <a:ext uri="{FF2B5EF4-FFF2-40B4-BE49-F238E27FC236}">
                <a16:creationId xmlns:a16="http://schemas.microsoft.com/office/drawing/2014/main" id="{0F75EAA7-BA58-AF4E-B01D-AA7B44595999}"/>
              </a:ext>
            </a:extLst>
          </p:cNvPr>
          <p:cNvSpPr txBox="1"/>
          <p:nvPr/>
        </p:nvSpPr>
        <p:spPr>
          <a:xfrm>
            <a:off x="1352881" y="4940385"/>
            <a:ext cx="603050"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（38%）</a:t>
            </a:r>
            <a:endParaRPr lang="x-none" sz="1200" dirty="0">
              <a:solidFill>
                <a:srgbClr val="F2F2F2">
                  <a:lumMod val="75000"/>
                </a:srgbClr>
              </a:solidFill>
              <a:latin typeface="Microsoft YaHei UI"/>
              <a:ea typeface="微软雅黑"/>
            </a:endParaRPr>
          </a:p>
        </p:txBody>
      </p:sp>
      <p:sp>
        <p:nvSpPr>
          <p:cNvPr id="35" name="TextBox 34">
            <a:extLst>
              <a:ext uri="{FF2B5EF4-FFF2-40B4-BE49-F238E27FC236}">
                <a16:creationId xmlns:a16="http://schemas.microsoft.com/office/drawing/2014/main" id="{77595C7C-9C94-664F-B967-DD70266023CA}"/>
              </a:ext>
            </a:extLst>
          </p:cNvPr>
          <p:cNvSpPr txBox="1"/>
          <p:nvPr/>
        </p:nvSpPr>
        <p:spPr>
          <a:xfrm>
            <a:off x="1352881" y="5784359"/>
            <a:ext cx="603050"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F2F2F2">
                    <a:lumMod val="75000"/>
                  </a:srgbClr>
                </a:solidFill>
                <a:effectLst/>
                <a:uLnTx/>
                <a:uFillTx/>
                <a:latin typeface="Microsoft YaHei UI"/>
                <a:ea typeface="微软雅黑"/>
                <a:cs typeface="+mn-cs"/>
              </a:rPr>
              <a:t>（10%）</a:t>
            </a:r>
            <a:endParaRPr lang="x-none" sz="1200" dirty="0">
              <a:solidFill>
                <a:srgbClr val="F2F2F2">
                  <a:lumMod val="75000"/>
                </a:srgbClr>
              </a:solidFill>
              <a:latin typeface="Microsoft YaHei UI"/>
              <a:ea typeface="微软雅黑"/>
            </a:endParaRPr>
          </a:p>
        </p:txBody>
      </p:sp>
      <p:sp>
        <p:nvSpPr>
          <p:cNvPr id="36" name="TextBox 35">
            <a:extLst>
              <a:ext uri="{FF2B5EF4-FFF2-40B4-BE49-F238E27FC236}">
                <a16:creationId xmlns:a16="http://schemas.microsoft.com/office/drawing/2014/main" id="{E6CD4061-194A-CB4A-A585-99F01702B37D}"/>
              </a:ext>
            </a:extLst>
          </p:cNvPr>
          <p:cNvSpPr txBox="1"/>
          <p:nvPr/>
        </p:nvSpPr>
        <p:spPr>
          <a:xfrm>
            <a:off x="3466488" y="4094922"/>
            <a:ext cx="453970"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141</a:t>
            </a:r>
            <a:endParaRPr lang="x-none" sz="1200" dirty="0">
              <a:solidFill>
                <a:srgbClr val="F2F2F2">
                  <a:lumMod val="75000"/>
                </a:srgbClr>
              </a:solidFill>
              <a:latin typeface="Microsoft YaHei UI"/>
              <a:ea typeface="微软雅黑"/>
            </a:endParaRPr>
          </a:p>
        </p:txBody>
      </p:sp>
      <p:sp>
        <p:nvSpPr>
          <p:cNvPr id="37" name="TextBox 36">
            <a:extLst>
              <a:ext uri="{FF2B5EF4-FFF2-40B4-BE49-F238E27FC236}">
                <a16:creationId xmlns:a16="http://schemas.microsoft.com/office/drawing/2014/main" id="{FE5E28E2-07CB-BF4E-BD09-1E1F3D0C15E4}"/>
              </a:ext>
            </a:extLst>
          </p:cNvPr>
          <p:cNvSpPr txBox="1"/>
          <p:nvPr/>
        </p:nvSpPr>
        <p:spPr>
          <a:xfrm>
            <a:off x="3466488" y="4940384"/>
            <a:ext cx="453971"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122</a:t>
            </a:r>
            <a:endParaRPr lang="x-none" sz="1200" dirty="0">
              <a:solidFill>
                <a:srgbClr val="F2F2F2">
                  <a:lumMod val="75000"/>
                </a:srgbClr>
              </a:solidFill>
              <a:latin typeface="Microsoft YaHei UI"/>
              <a:ea typeface="微软雅黑"/>
            </a:endParaRPr>
          </a:p>
        </p:txBody>
      </p:sp>
      <p:sp>
        <p:nvSpPr>
          <p:cNvPr id="38" name="TextBox 37">
            <a:extLst>
              <a:ext uri="{FF2B5EF4-FFF2-40B4-BE49-F238E27FC236}">
                <a16:creationId xmlns:a16="http://schemas.microsoft.com/office/drawing/2014/main" id="{69288DC5-4C35-224F-984F-28014D39002D}"/>
              </a:ext>
            </a:extLst>
          </p:cNvPr>
          <p:cNvSpPr txBox="1"/>
          <p:nvPr/>
        </p:nvSpPr>
        <p:spPr>
          <a:xfrm>
            <a:off x="3511372" y="5784358"/>
            <a:ext cx="364203"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23</a:t>
            </a:r>
            <a:endParaRPr lang="x-none" sz="1200" dirty="0">
              <a:solidFill>
                <a:srgbClr val="F2F2F2">
                  <a:lumMod val="75000"/>
                </a:srgbClr>
              </a:solidFill>
              <a:latin typeface="Microsoft YaHei UI"/>
              <a:ea typeface="微软雅黑"/>
            </a:endParaRPr>
          </a:p>
        </p:txBody>
      </p:sp>
      <p:sp>
        <p:nvSpPr>
          <p:cNvPr id="39" name="TextBox 38">
            <a:extLst>
              <a:ext uri="{FF2B5EF4-FFF2-40B4-BE49-F238E27FC236}">
                <a16:creationId xmlns:a16="http://schemas.microsoft.com/office/drawing/2014/main" id="{BE881EA6-4C32-1C42-9E01-7773C08E6879}"/>
              </a:ext>
            </a:extLst>
          </p:cNvPr>
          <p:cNvSpPr txBox="1"/>
          <p:nvPr/>
        </p:nvSpPr>
        <p:spPr>
          <a:xfrm>
            <a:off x="3833082" y="4094565"/>
            <a:ext cx="603050"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（49%）</a:t>
            </a:r>
            <a:endParaRPr lang="x-none" sz="1200" dirty="0">
              <a:solidFill>
                <a:srgbClr val="F2F2F2">
                  <a:lumMod val="75000"/>
                </a:srgbClr>
              </a:solidFill>
              <a:latin typeface="Microsoft YaHei UI"/>
              <a:ea typeface="微软雅黑"/>
            </a:endParaRPr>
          </a:p>
        </p:txBody>
      </p:sp>
      <p:sp>
        <p:nvSpPr>
          <p:cNvPr id="40" name="TextBox 39">
            <a:extLst>
              <a:ext uri="{FF2B5EF4-FFF2-40B4-BE49-F238E27FC236}">
                <a16:creationId xmlns:a16="http://schemas.microsoft.com/office/drawing/2014/main" id="{E9406658-F1A9-864E-BB55-52B354986DA8}"/>
              </a:ext>
            </a:extLst>
          </p:cNvPr>
          <p:cNvSpPr txBox="1"/>
          <p:nvPr/>
        </p:nvSpPr>
        <p:spPr>
          <a:xfrm>
            <a:off x="3833082" y="4940027"/>
            <a:ext cx="603050"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（43%）</a:t>
            </a:r>
            <a:endParaRPr lang="x-none" sz="1200" dirty="0">
              <a:solidFill>
                <a:srgbClr val="F2F2F2">
                  <a:lumMod val="75000"/>
                </a:srgbClr>
              </a:solidFill>
              <a:latin typeface="Microsoft YaHei UI"/>
              <a:ea typeface="微软雅黑"/>
            </a:endParaRPr>
          </a:p>
        </p:txBody>
      </p:sp>
      <p:sp>
        <p:nvSpPr>
          <p:cNvPr id="41" name="TextBox 40">
            <a:extLst>
              <a:ext uri="{FF2B5EF4-FFF2-40B4-BE49-F238E27FC236}">
                <a16:creationId xmlns:a16="http://schemas.microsoft.com/office/drawing/2014/main" id="{922BD05C-60E9-FB47-9D86-6B659D5C3777}"/>
              </a:ext>
            </a:extLst>
          </p:cNvPr>
          <p:cNvSpPr txBox="1"/>
          <p:nvPr/>
        </p:nvSpPr>
        <p:spPr>
          <a:xfrm>
            <a:off x="3877967" y="5784001"/>
            <a:ext cx="513282" cy="276999"/>
          </a:xfrm>
          <a:prstGeom prst="rect">
            <a:avLst/>
          </a:prstGeom>
          <a:noFill/>
        </p:spPr>
        <p:txBody>
          <a:bodyPr wrap="none" rtlCol="0">
            <a:spAutoFit/>
          </a:bodyPr>
          <a:lstStyle/>
          <a:p>
            <a:pPr algn="ctr">
              <a:defRPr/>
            </a:pPr>
            <a:r>
              <a:rPr kumimoji="0" lang="en-US" altLang="zh-CN" sz="1200" b="0" i="0" u="none" strike="noStrike" kern="1200" cap="none" spc="0" normalizeH="0" baseline="0" noProof="0" dirty="0">
                <a:ln>
                  <a:noFill/>
                </a:ln>
                <a:solidFill>
                  <a:srgbClr val="000000">
                    <a:lumMod val="65000"/>
                    <a:lumOff val="35000"/>
                  </a:srgbClr>
                </a:solidFill>
                <a:effectLst/>
                <a:uLnTx/>
                <a:uFillTx/>
                <a:latin typeface="Microsoft YaHei UI"/>
                <a:ea typeface="微软雅黑"/>
                <a:cs typeface="+mn-cs"/>
              </a:rPr>
              <a:t>（8%）</a:t>
            </a:r>
            <a:endParaRPr lang="x-none" sz="1200" dirty="0">
              <a:solidFill>
                <a:srgbClr val="F2F2F2">
                  <a:lumMod val="75000"/>
                </a:srgbClr>
              </a:solidFill>
              <a:latin typeface="Microsoft YaHei UI"/>
              <a:ea typeface="微软雅黑"/>
            </a:endParaRPr>
          </a:p>
        </p:txBody>
      </p:sp>
    </p:spTree>
    <p:extLst>
      <p:ext uri="{BB962C8B-B14F-4D97-AF65-F5344CB8AC3E}">
        <p14:creationId xmlns:p14="http://schemas.microsoft.com/office/powerpoint/2010/main" val="536603184"/>
      </p:ext>
    </p:extLst>
  </p:cSld>
  <p:clrMapOvr>
    <a:masterClrMapping/>
  </p:clrMapOvr>
  <p:extLst>
    <p:ext uri="{6950BFC3-D8DA-4A85-94F7-54DA5524770B}">
      <p188:commentRel xmlns:p188="http://schemas.microsoft.com/office/powerpoint/2018/8/main" xmlns="" r:id="rId4"/>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19C6A-4439-FF49-B6A0-B568F6C56C5D}"/>
              </a:ext>
            </a:extLst>
          </p:cNvPr>
          <p:cNvSpPr>
            <a:spLocks noGrp="1"/>
          </p:cNvSpPr>
          <p:nvPr>
            <p:ph type="title"/>
          </p:nvPr>
        </p:nvSpPr>
        <p:spPr/>
        <p:txBody>
          <a:bodyPr/>
          <a:lstStyle/>
          <a:p>
            <a:r>
              <a:rPr lang="x-none" dirty="0"/>
              <a:t>咖啡机市场单品排名</a:t>
            </a:r>
          </a:p>
        </p:txBody>
      </p:sp>
      <p:sp>
        <p:nvSpPr>
          <p:cNvPr id="3" name="Text Placeholder 2">
            <a:extLst>
              <a:ext uri="{FF2B5EF4-FFF2-40B4-BE49-F238E27FC236}">
                <a16:creationId xmlns:a16="http://schemas.microsoft.com/office/drawing/2014/main" id="{E7953900-6736-7841-92B8-09D6CAF814B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227D25ED-731B-844C-B980-102DA649A359}"/>
              </a:ext>
            </a:extLst>
          </p:cNvPr>
          <p:cNvSpPr>
            <a:spLocks noGrp="1"/>
          </p:cNvSpPr>
          <p:nvPr>
            <p:ph type="body" sz="quarter" idx="11"/>
          </p:nvPr>
        </p:nvSpPr>
        <p:spPr/>
        <p:txBody>
          <a:bodyPr/>
          <a:lstStyle/>
          <a:p>
            <a:r>
              <a:t>数据来源：策略中心；渠道：全渠道</a:t>
            </a:r>
          </a:p>
          <a:p>
            <a:r>
              <a:t>时间维度：2023.12</a:t>
            </a:r>
          </a:p>
          <a:p>
            <a:r>
              <a:t>*本月进入Top100榜单的胶囊咖啡机产品中心想胶囊咖啡机及小牛妈妈品质生活馆售卖的Nespresso Inissia均有刷单嫌疑</a:t>
            </a:r>
          </a:p>
          <a:p>
            <a:r>
              <a:t>*2023年10-12月由于生意参谋市场大盘值无法转化为真实值，用市场Top50品牌GMV加总代替，即：占比 = 当月Top300中胶囊咖啡机交易金额 / 当月Top50品牌GMV加总</a:t>
            </a:r>
          </a:p>
        </p:txBody>
      </p:sp>
      <p:graphicFrame>
        <p:nvGraphicFramePr>
          <p:cNvPr id="5" name="表格 2">
            <a:extLst>
              <a:ext uri="{FF2B5EF4-FFF2-40B4-BE49-F238E27FC236}">
                <a16:creationId xmlns:a16="http://schemas.microsoft.com/office/drawing/2014/main" id="{236F9AFB-9F5E-D049-A9CB-695CE89A859F}"/>
              </a:ext>
            </a:extLst>
          </p:cNvPr>
          <p:cNvGraphicFramePr>
            <a:graphicFrameLocks noGrp="1"/>
          </p:cNvGraphicFramePr>
          <p:nvPr>
            <p:extLst>
              <p:ext uri="{D42A27DB-BD31-4B8C-83A1-F6EECF244321}">
                <p14:modId xmlns:p14="http://schemas.microsoft.com/office/powerpoint/2010/main" val="388280981"/>
              </p:ext>
            </p:extLst>
          </p:nvPr>
        </p:nvGraphicFramePr>
        <p:xfrm>
          <a:off x="205273" y="1949455"/>
          <a:ext cx="5916592" cy="4232271"/>
        </p:xfrm>
        <a:graphic>
          <a:graphicData uri="http://schemas.openxmlformats.org/drawingml/2006/table">
            <a:tbl>
              <a:tblPr>
                <a:tableStyleId>{EB344D84-9AFB-497E-A393-DC336BA19D2E}</a:tableStyleId>
              </a:tblPr>
              <a:tblGrid>
                <a:gridCol w="474980">
                  <a:extLst>
                    <a:ext uri="{9D8B030D-6E8A-4147-A177-3AD203B41FA5}">
                      <a16:colId xmlns:a16="http://schemas.microsoft.com/office/drawing/2014/main" val="1843692778"/>
                    </a:ext>
                  </a:extLst>
                </a:gridCol>
                <a:gridCol w="1903413">
                  <a:extLst>
                    <a:ext uri="{9D8B030D-6E8A-4147-A177-3AD203B41FA5}">
                      <a16:colId xmlns:a16="http://schemas.microsoft.com/office/drawing/2014/main" val="529779976"/>
                    </a:ext>
                  </a:extLst>
                </a:gridCol>
                <a:gridCol w="840084">
                  <a:extLst>
                    <a:ext uri="{9D8B030D-6E8A-4147-A177-3AD203B41FA5}">
                      <a16:colId xmlns:a16="http://schemas.microsoft.com/office/drawing/2014/main" val="3959898089"/>
                    </a:ext>
                  </a:extLst>
                </a:gridCol>
                <a:gridCol w="1068705">
                  <a:extLst>
                    <a:ext uri="{9D8B030D-6E8A-4147-A177-3AD203B41FA5}">
                      <a16:colId xmlns:a16="http://schemas.microsoft.com/office/drawing/2014/main" val="54533384"/>
                    </a:ext>
                  </a:extLst>
                </a:gridCol>
                <a:gridCol w="814705">
                  <a:extLst>
                    <a:ext uri="{9D8B030D-6E8A-4147-A177-3AD203B41FA5}">
                      <a16:colId xmlns:a16="http://schemas.microsoft.com/office/drawing/2014/main" val="4203904649"/>
                    </a:ext>
                  </a:extLst>
                </a:gridCol>
                <a:gridCol w="814705">
                  <a:extLst>
                    <a:ext uri="{9D8B030D-6E8A-4147-A177-3AD203B41FA5}">
                      <a16:colId xmlns:a16="http://schemas.microsoft.com/office/drawing/2014/main" val="273214910"/>
                    </a:ext>
                  </a:extLst>
                </a:gridCol>
              </a:tblGrid>
              <a:tr h="345664">
                <a:tc gridSpan="6">
                  <a:txBody>
                    <a:bodyPr/>
                    <a:lstStyle/>
                    <a:p>
                      <a:pPr algn="ctr" fontAlgn="ctr"/>
                      <a:r>
                        <a:rPr lang="en-US" altLang="zh-CN" sz="1200" b="1" dirty="0">
                          <a:effectLst/>
                          <a:latin typeface="+mn-ea"/>
                          <a:ea typeface="+mn-ea"/>
                        </a:rPr>
                        <a:t>2022.12 咖啡机TOP10单品</a:t>
                      </a:r>
                      <a:endParaRPr lang="zh-CN" altLang="en-US" sz="1200" b="1" dirty="0">
                        <a:effectLst/>
                        <a:latin typeface="+mn-ea"/>
                        <a:ea typeface="+mn-ea"/>
                      </a:endParaRPr>
                    </a:p>
                  </a:txBody>
                  <a:tcPr anchor="ctr">
                    <a:lnT w="25400" cmpd="sng">
                      <a:noFill/>
                    </a:lnT>
                    <a:solidFill>
                      <a:schemeClr val="accent2"/>
                    </a:solidFill>
                  </a:tcPr>
                </a:tc>
                <a:tc hMerge="1">
                  <a:txBody>
                    <a:bodyPr/>
                    <a:lstStyle/>
                    <a:p>
                      <a:pPr algn="l" fontAlgn="ctr"/>
                      <a:endParaRPr lang="en-US" sz="1000" b="0" dirty="0">
                        <a:effectLst/>
                        <a:latin typeface="+mn-ea"/>
                        <a:ea typeface="+mn-ea"/>
                      </a:endParaRPr>
                    </a:p>
                  </a:txBody>
                  <a:tcPr anchor="ctr">
                    <a:lnT w="25400" cmpd="sng">
                      <a:noFill/>
                    </a:lnT>
                    <a:solidFill>
                      <a:schemeClr val="accent2"/>
                    </a:solidFill>
                  </a:tcPr>
                </a:tc>
                <a:tc hMerge="1">
                  <a:txBody>
                    <a:bodyPr/>
                    <a:lstStyle/>
                    <a:p>
                      <a:pPr algn="ctr" fontAlgn="base"/>
                      <a:endParaRPr lang="zh-CN" altLang="en-US" sz="1000" b="0" dirty="0">
                        <a:effectLst/>
                        <a:latin typeface="+mn-ea"/>
                        <a:ea typeface="+mn-ea"/>
                      </a:endParaRPr>
                    </a:p>
                  </a:txBody>
                  <a:tcPr anchor="ctr">
                    <a:lnT w="25400" cmpd="sng">
                      <a:noFill/>
                    </a:lnT>
                    <a:solidFill>
                      <a:schemeClr val="accent2"/>
                    </a:solidFill>
                  </a:tcPr>
                </a:tc>
                <a:tc hMerge="1">
                  <a:txBody>
                    <a:bodyPr/>
                    <a:lstStyle/>
                    <a:p>
                      <a:pPr algn="ctr" fontAlgn="base"/>
                      <a:endParaRPr lang="zh-CN" altLang="en-US" sz="1000" b="0" dirty="0">
                        <a:effectLst/>
                        <a:latin typeface="+mn-ea"/>
                        <a:ea typeface="+mn-ea"/>
                      </a:endParaRPr>
                    </a:p>
                  </a:txBody>
                  <a:tcPr anchor="ctr">
                    <a:lnT w="25400" cmpd="sng">
                      <a:noFill/>
                    </a:lnT>
                    <a:solidFill>
                      <a:schemeClr val="accent2"/>
                    </a:solidFill>
                  </a:tcPr>
                </a:tc>
                <a:tc hMerge="1">
                  <a:txBody>
                    <a:bodyPr/>
                    <a:lstStyle/>
                    <a:p>
                      <a:pPr algn="ctr" fontAlgn="ctr"/>
                      <a:endParaRPr lang="zh-CN" altLang="en-US" sz="1200" b="1" dirty="0">
                        <a:effectLst/>
                        <a:latin typeface="+mn-ea"/>
                        <a:ea typeface="+mn-ea"/>
                      </a:endParaRPr>
                    </a:p>
                  </a:txBody>
                  <a:tcPr anchor="ctr">
                    <a:lnT w="25400" cmpd="sng">
                      <a:noFill/>
                    </a:lnT>
                    <a:solidFill>
                      <a:schemeClr val="accent2"/>
                    </a:solidFill>
                  </a:tcPr>
                </a:tc>
                <a:tc hMerge="1">
                  <a:txBody>
                    <a:bodyPr/>
                    <a:lstStyle/>
                    <a:p>
                      <a:pPr algn="ctr" fontAlgn="ctr"/>
                      <a:endParaRPr lang="zh-CN" altLang="en-US" sz="1200" b="1" dirty="0">
                        <a:effectLst/>
                        <a:latin typeface="+mn-ea"/>
                        <a:ea typeface="+mn-ea"/>
                      </a:endParaRPr>
                    </a:p>
                  </a:txBody>
                  <a:tcPr anchor="ctr">
                    <a:lnT w="25400" cmpd="sng">
                      <a:noFill/>
                    </a:lnT>
                    <a:solidFill>
                      <a:schemeClr val="accent2"/>
                    </a:solidFill>
                  </a:tcPr>
                </a:tc>
                <a:extLst>
                  <a:ext uri="{0D108BD9-81ED-4DB2-BD59-A6C34878D82A}">
                    <a16:rowId xmlns:a16="http://schemas.microsoft.com/office/drawing/2014/main" val="3522508855"/>
                  </a:ext>
                </a:extLst>
              </a:tr>
              <a:tr h="429967">
                <a:tc>
                  <a:txBody>
                    <a:bodyPr/>
                    <a:lstStyle/>
                    <a:p>
                      <a:pPr algn="ctr" fontAlgn="ctr"/>
                      <a:r>
                        <a:rPr lang="zh-CN" altLang="en-US" sz="1000" b="0" dirty="0">
                          <a:effectLst/>
                          <a:latin typeface="+mn-ea"/>
                          <a:ea typeface="+mn-ea"/>
                        </a:rPr>
                        <a:t>排名</a:t>
                      </a:r>
                    </a:p>
                  </a:txBody>
                  <a:tcPr anchor="ctr">
                    <a:solidFill>
                      <a:schemeClr val="accent2"/>
                    </a:solidFill>
                  </a:tcPr>
                </a:tc>
                <a:tc>
                  <a:txBody>
                    <a:bodyPr/>
                    <a:lstStyle/>
                    <a:p>
                      <a:pPr algn="l" fontAlgn="ctr"/>
                      <a:r>
                        <a:rPr lang="en-US" sz="1000" b="0" dirty="0">
                          <a:effectLst/>
                          <a:latin typeface="+mn-ea"/>
                          <a:ea typeface="+mn-ea"/>
                        </a:rPr>
                        <a:t>TOP</a:t>
                      </a:r>
                      <a:r>
                        <a:rPr lang="zh-CN" altLang="en-US" sz="1000" b="0" dirty="0">
                          <a:effectLst/>
                          <a:latin typeface="+mn-ea"/>
                          <a:ea typeface="+mn-ea"/>
                        </a:rPr>
                        <a:t>单品（</a:t>
                      </a:r>
                      <a:r>
                        <a:rPr lang="en-US" sz="1000" b="0" dirty="0">
                          <a:effectLst/>
                          <a:latin typeface="+mn-ea"/>
                          <a:ea typeface="+mn-ea"/>
                        </a:rPr>
                        <a:t>SPU）</a:t>
                      </a:r>
                    </a:p>
                  </a:txBody>
                  <a:tcPr anchor="ctr">
                    <a:solidFill>
                      <a:schemeClr val="accent2"/>
                    </a:solidFill>
                  </a:tcPr>
                </a:tc>
                <a:tc>
                  <a:txBody>
                    <a:bodyPr/>
                    <a:lstStyle/>
                    <a:p>
                      <a:pPr algn="ctr" fontAlgn="base"/>
                      <a:r>
                        <a:rPr lang="zh-CN" altLang="en-US" sz="1000" b="0" dirty="0">
                          <a:effectLst/>
                          <a:latin typeface="+mn-ea"/>
                          <a:ea typeface="+mn-ea"/>
                        </a:rPr>
                        <a:t>咖啡机类型</a:t>
                      </a:r>
                    </a:p>
                  </a:txBody>
                  <a:tcPr anchor="ctr">
                    <a:solidFill>
                      <a:schemeClr val="accent2"/>
                    </a:solidFill>
                  </a:tcPr>
                </a:tc>
                <a:tc>
                  <a:txBody>
                    <a:bodyPr/>
                    <a:lstStyle/>
                    <a:p>
                      <a:pPr algn="ctr" fontAlgn="base"/>
                      <a:r>
                        <a:rPr lang="zh-CN" altLang="en-US" sz="1000" b="0" dirty="0">
                          <a:effectLst/>
                          <a:latin typeface="+mn-ea"/>
                          <a:ea typeface="+mn-ea"/>
                        </a:rPr>
                        <a:t>销售金额</a:t>
                      </a:r>
                      <a:r>
                        <a:rPr lang="en-US" altLang="zh-CN" sz="1000" b="0" dirty="0">
                          <a:effectLst/>
                          <a:latin typeface="+mn-ea"/>
                          <a:ea typeface="+mn-ea"/>
                        </a:rPr>
                        <a:t>(</a:t>
                      </a:r>
                      <a:r>
                        <a:rPr lang="zh-CN" altLang="en-US" sz="1000" b="0" dirty="0">
                          <a:effectLst/>
                          <a:latin typeface="+mn-ea"/>
                          <a:ea typeface="+mn-ea"/>
                        </a:rPr>
                        <a:t>指数</a:t>
                      </a:r>
                      <a:r>
                        <a:rPr lang="en-US" altLang="zh-CN" sz="1000" b="0" dirty="0">
                          <a:effectLst/>
                          <a:latin typeface="+mn-ea"/>
                          <a:ea typeface="+mn-ea"/>
                        </a:rPr>
                        <a:t>)</a:t>
                      </a:r>
                    </a:p>
                    <a:p>
                      <a:pPr algn="ctr" fontAlgn="base"/>
                      <a:r>
                        <a:rPr lang="zh-CN" altLang="en-US" sz="1000" b="0" dirty="0">
                          <a:effectLst/>
                          <a:latin typeface="+mn-ea"/>
                          <a:ea typeface="+mn-ea"/>
                        </a:rPr>
                        <a:t>同比</a:t>
                      </a:r>
                    </a:p>
                  </a:txBody>
                  <a:tcPr anchor="ctr">
                    <a:solidFill>
                      <a:schemeClr val="accent2"/>
                    </a:solidFill>
                  </a:tcPr>
                </a:tc>
                <a:tc>
                  <a:txBody>
                    <a:bodyPr/>
                    <a:lstStyle/>
                    <a:p>
                      <a:pPr algn="ctr" fontAlgn="base"/>
                      <a:r>
                        <a:rPr lang="zh-CN" altLang="en-US" sz="1000" b="0" dirty="0">
                          <a:solidFill>
                            <a:schemeClr val="tx1"/>
                          </a:solidFill>
                          <a:effectLst/>
                          <a:latin typeface="+mn-ea"/>
                          <a:ea typeface="+mn-ea"/>
                        </a:rPr>
                        <a:t>销量</a:t>
                      </a:r>
                      <a:r>
                        <a:rPr lang="en-US" altLang="zh-CN" sz="1000" b="0" dirty="0">
                          <a:solidFill>
                            <a:schemeClr val="tx1"/>
                          </a:solidFill>
                          <a:effectLst/>
                          <a:latin typeface="+mn-ea"/>
                          <a:ea typeface="+mn-ea"/>
                        </a:rPr>
                        <a:t>(</a:t>
                      </a:r>
                      <a:r>
                        <a:rPr lang="zh-CN" altLang="en-US" sz="1000" b="0" dirty="0">
                          <a:solidFill>
                            <a:schemeClr val="tx1"/>
                          </a:solidFill>
                          <a:effectLst/>
                          <a:latin typeface="+mn-ea"/>
                          <a:ea typeface="+mn-ea"/>
                        </a:rPr>
                        <a:t>指数</a:t>
                      </a:r>
                      <a:r>
                        <a:rPr lang="en-US" altLang="zh-CN" sz="1000" b="0" dirty="0">
                          <a:solidFill>
                            <a:schemeClr val="tx1"/>
                          </a:solidFill>
                          <a:effectLst/>
                          <a:latin typeface="+mn-ea"/>
                          <a:ea typeface="+mn-ea"/>
                        </a:rPr>
                        <a:t>)</a:t>
                      </a:r>
                    </a:p>
                    <a:p>
                      <a:pPr algn="ctr" fontAlgn="base"/>
                      <a:r>
                        <a:rPr lang="zh-CN" altLang="en-US" sz="1000" b="0" dirty="0">
                          <a:solidFill>
                            <a:schemeClr val="tx1"/>
                          </a:solidFill>
                          <a:effectLst/>
                          <a:latin typeface="+mn-ea"/>
                          <a:ea typeface="+mn-ea"/>
                        </a:rPr>
                        <a:t>同比</a:t>
                      </a:r>
                    </a:p>
                  </a:txBody>
                  <a:tcPr anchor="ctr">
                    <a:solidFill>
                      <a:schemeClr val="accent2"/>
                    </a:solidFill>
                  </a:tcPr>
                </a:tc>
                <a:tc>
                  <a:txBody>
                    <a:bodyPr/>
                    <a:lstStyle/>
                    <a:p>
                      <a:pPr algn="ctr" fontAlgn="base"/>
                      <a:r>
                        <a:rPr lang="zh-CN" altLang="en-US" sz="1000" b="0" dirty="0">
                          <a:solidFill>
                            <a:schemeClr val="tx1"/>
                          </a:solidFill>
                          <a:effectLst/>
                          <a:latin typeface="+mn-ea"/>
                          <a:ea typeface="+mn-ea"/>
                        </a:rPr>
                        <a:t>价格</a:t>
                      </a:r>
                      <a:r>
                        <a:rPr lang="en-US" altLang="zh-CN" sz="1000" b="0" dirty="0">
                          <a:solidFill>
                            <a:schemeClr val="tx1"/>
                          </a:solidFill>
                          <a:effectLst/>
                          <a:latin typeface="+mn-ea"/>
                          <a:ea typeface="+mn-ea"/>
                        </a:rPr>
                        <a:t>(</a:t>
                      </a:r>
                      <a:r>
                        <a:rPr lang="zh-CN" altLang="en-US" sz="1000" b="0" dirty="0">
                          <a:solidFill>
                            <a:schemeClr val="tx1"/>
                          </a:solidFill>
                          <a:effectLst/>
                          <a:latin typeface="+mn-ea"/>
                          <a:ea typeface="+mn-ea"/>
                        </a:rPr>
                        <a:t>指数</a:t>
                      </a:r>
                      <a:r>
                        <a:rPr lang="en-US" altLang="zh-CN" sz="1000" b="0" dirty="0">
                          <a:solidFill>
                            <a:schemeClr val="tx1"/>
                          </a:solidFill>
                          <a:effectLst/>
                          <a:latin typeface="+mn-ea"/>
                          <a:ea typeface="+mn-ea"/>
                        </a:rPr>
                        <a:t>)</a:t>
                      </a:r>
                    </a:p>
                    <a:p>
                      <a:pPr algn="ctr" fontAlgn="base"/>
                      <a:r>
                        <a:rPr lang="zh-CN" altLang="en-US" sz="1000" b="0" dirty="0">
                          <a:solidFill>
                            <a:schemeClr val="tx1"/>
                          </a:solidFill>
                          <a:effectLst/>
                          <a:latin typeface="+mn-ea"/>
                          <a:ea typeface="+mn-ea"/>
                        </a:rPr>
                        <a:t>同比</a:t>
                      </a:r>
                    </a:p>
                  </a:txBody>
                  <a:tcPr anchor="ctr">
                    <a:solidFill>
                      <a:schemeClr val="accent2"/>
                    </a:solidFill>
                  </a:tcPr>
                </a:tc>
                <a:extLst>
                  <a:ext uri="{0D108BD9-81ED-4DB2-BD59-A6C34878D82A}">
                    <a16:rowId xmlns:a16="http://schemas.microsoft.com/office/drawing/2014/main" val="1851805531"/>
                  </a:ext>
                </a:extLst>
              </a:tr>
              <a:tr h="345664">
                <a:tc>
                  <a:txBody>
                    <a:bodyPr/>
                    <a:lstStyle/>
                    <a:p>
                      <a:pPr algn="ctr" fontAlgn="base"/>
                      <a:r>
                        <a:rPr lang="en-US" altLang="zh-CN" sz="1000" b="0" dirty="0">
                          <a:effectLst/>
                          <a:latin typeface="+mn-ea"/>
                          <a:ea typeface="+mn-ea"/>
                        </a:rPr>
                        <a:t>1</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Barsetto/百胜图 BAE02S</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rgbClr val="8D7963"/>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7%</a:t>
                      </a:r>
                    </a:p>
                  </a:txBody>
                  <a:tcPr marL="6350" marR="6350" marT="6350" marB="0" anchor="ctr">
                    <a:solidFill>
                      <a:srgbClr val="DBF0C5"/>
                    </a:solid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16%</a:t>
                      </a:r>
                    </a:p>
                  </a:txBody>
                  <a:tcPr marL="6350" marR="6350" marT="6350" marB="0" anchor="ctr">
                    <a:solidFill>
                      <a:srgbClr val="DBF0C5"/>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-7%</a:t>
                      </a:r>
                    </a:p>
                  </a:txBody>
                  <a:tcPr marL="6350" marR="6350" marT="6350" marB="0" anchor="ctr">
                    <a:solidFill>
                      <a:srgbClr val="FFE7E7"/>
                    </a:solidFill>
                  </a:tcPr>
                </a:tc>
                <a:extLst>
                  <a:ext uri="{0D108BD9-81ED-4DB2-BD59-A6C34878D82A}">
                    <a16:rowId xmlns:a16="http://schemas.microsoft.com/office/drawing/2014/main" val="4219618634"/>
                  </a:ext>
                </a:extLst>
              </a:tr>
              <a:tr h="345664">
                <a:tc>
                  <a:txBody>
                    <a:bodyPr/>
                    <a:lstStyle/>
                    <a:p>
                      <a:pPr algn="ctr" fontAlgn="base"/>
                      <a:r>
                        <a:rPr lang="en-US" altLang="zh-CN" sz="1000" b="0">
                          <a:effectLst/>
                          <a:latin typeface="+mn-ea"/>
                          <a:ea typeface="+mn-ea"/>
                        </a:rPr>
                        <a:t>2</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Delonghi/德龙 E LattePro</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rgbClr val="73461F"/>
                          </a:solidFill>
                          <a:effectLst/>
                          <a:latin typeface="微软雅黑" panose="020B0503020204020204" pitchFamily="34" charset="-122"/>
                          <a:ea typeface="微软雅黑" panose="020B0503020204020204" pitchFamily="34" charset="-122"/>
                        </a:rPr>
                        <a:t>全自动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-17%</a:t>
                      </a:r>
                    </a:p>
                  </a:txBody>
                  <a:tcPr marL="6350" marR="6350" marT="6350" marB="0" anchor="ctr">
                    <a:solidFill>
                      <a:srgbClr val="FFE7E7"/>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-15%</a:t>
                      </a:r>
                    </a:p>
                  </a:txBody>
                  <a:tcPr marL="6350" marR="6350" marT="6350" marB="0" anchor="ctr">
                    <a:solidFill>
                      <a:srgbClr val="FFE7E7"/>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a:t>
                      </a:r>
                    </a:p>
                  </a:txBody>
                  <a:tcPr marL="6350" marR="6350" marT="6350" marB="0" anchor="ctr">
                    <a:solidFill>
                      <a:srgbClr val="FFE7E7"/>
                    </a:solidFill>
                  </a:tcPr>
                </a:tc>
                <a:extLst>
                  <a:ext uri="{0D108BD9-81ED-4DB2-BD59-A6C34878D82A}">
                    <a16:rowId xmlns:a16="http://schemas.microsoft.com/office/drawing/2014/main" val="3510441999"/>
                  </a:ext>
                </a:extLst>
              </a:tr>
              <a:tr h="345664">
                <a:tc>
                  <a:txBody>
                    <a:bodyPr/>
                    <a:lstStyle/>
                    <a:p>
                      <a:pPr algn="ctr" fontAlgn="base"/>
                      <a:r>
                        <a:rPr lang="en-US" altLang="zh-CN" sz="1000" b="0">
                          <a:effectLst/>
                          <a:latin typeface="+mn-ea"/>
                          <a:ea typeface="+mn-ea"/>
                        </a:rPr>
                        <a:t>3</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Philips/飞利浦 EP3146/82</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rgbClr val="8D7963"/>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36%</a:t>
                      </a:r>
                    </a:p>
                  </a:txBody>
                  <a:tcPr marL="6350" marR="6350" marT="6350" marB="0" anchor="ctr">
                    <a:solidFill>
                      <a:srgbClr val="DBF0C5"/>
                    </a:solid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54%</a:t>
                      </a:r>
                    </a:p>
                  </a:txBody>
                  <a:tcPr marL="6350" marR="6350" marT="6350" marB="0" anchor="ctr">
                    <a:solidFill>
                      <a:srgbClr val="DBF0C5"/>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-12%</a:t>
                      </a:r>
                    </a:p>
                  </a:txBody>
                  <a:tcPr marL="6350" marR="6350" marT="6350" marB="0" anchor="ctr">
                    <a:solidFill>
                      <a:srgbClr val="FFE7E7"/>
                    </a:solidFill>
                  </a:tcPr>
                </a:tc>
                <a:extLst>
                  <a:ext uri="{0D108BD9-81ED-4DB2-BD59-A6C34878D82A}">
                    <a16:rowId xmlns:a16="http://schemas.microsoft.com/office/drawing/2014/main" val="1148857085"/>
                  </a:ext>
                </a:extLst>
              </a:tr>
              <a:tr h="345664">
                <a:tc>
                  <a:txBody>
                    <a:bodyPr/>
                    <a:lstStyle/>
                    <a:p>
                      <a:pPr algn="ctr" fontAlgn="base"/>
                      <a:r>
                        <a:rPr lang="en-US" altLang="zh-CN" sz="1000" b="0" dirty="0">
                          <a:effectLst/>
                          <a:latin typeface="+mn-ea"/>
                          <a:ea typeface="+mn-ea"/>
                        </a:rPr>
                        <a:t>4</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格米莱 CRM3028</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rgbClr val="8D7963"/>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3893936016"/>
                  </a:ext>
                </a:extLst>
              </a:tr>
              <a:tr h="345664">
                <a:tc>
                  <a:txBody>
                    <a:bodyPr/>
                    <a:lstStyle/>
                    <a:p>
                      <a:pPr algn="ctr" fontAlgn="base"/>
                      <a:r>
                        <a:rPr lang="en-US" altLang="zh-CN" sz="1000" b="0" dirty="0">
                          <a:effectLst/>
                          <a:latin typeface="+mn-ea"/>
                          <a:ea typeface="+mn-ea"/>
                        </a:rPr>
                        <a:t>5</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格米莱 CRM3145</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rgbClr val="8D7963"/>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2770524102"/>
                  </a:ext>
                </a:extLst>
              </a:tr>
              <a:tr h="345664">
                <a:tc>
                  <a:txBody>
                    <a:bodyPr/>
                    <a:lstStyle/>
                    <a:p>
                      <a:pPr algn="ctr" fontAlgn="base"/>
                      <a:r>
                        <a:rPr lang="en-US" altLang="zh-CN" sz="1000" b="0">
                          <a:effectLst/>
                          <a:latin typeface="+mn-ea"/>
                          <a:ea typeface="+mn-ea"/>
                        </a:rPr>
                        <a:t>6</a:t>
                      </a:r>
                    </a:p>
                  </a:txBody>
                  <a:tcPr anchor="ctr">
                    <a:lnB w="19050" cap="flat" cmpd="sng" algn="ctr">
                      <a:noFill/>
                      <a:prstDash val="sysDash"/>
                      <a:round/>
                      <a:headEnd type="none" w="med" len="med"/>
                      <a:tailEnd type="none" w="med" len="med"/>
                    </a:lnB>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Delonghi/德龙 EC9255.Wl</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B w="19050" cap="flat" cmpd="sng" algn="ctr">
                      <a:noFill/>
                      <a:prstDash val="sysDash"/>
                      <a:round/>
                      <a:headEnd type="none" w="med" len="med"/>
                      <a:tailEnd type="none" w="med" len="med"/>
                    </a:lnB>
                    <a:noFill/>
                  </a:tcPr>
                </a:tc>
                <a:tc>
                  <a:txBody>
                    <a:bodyPr/>
                    <a:lstStyle/>
                    <a:p>
                      <a:pPr algn="ctr" fontAlgn="ctr"/>
                      <a:r>
                        <a:rPr lang="zh-CN" altLang="en-US" sz="1000" b="1" i="0" u="none" strike="noStrike" dirty="0">
                          <a:solidFill>
                            <a:srgbClr val="73461F"/>
                          </a:solidFill>
                          <a:effectLst/>
                          <a:latin typeface="微软雅黑" panose="020B0503020204020204" pitchFamily="34" charset="-122"/>
                          <a:ea typeface="微软雅黑" panose="020B0503020204020204" pitchFamily="34" charset="-122"/>
                        </a:rPr>
                        <a:t>全自动</a:t>
                      </a:r>
                    </a:p>
                  </a:txBody>
                  <a:tcPr marL="6350" marR="6350" marT="6350" marB="0" anchor="ctr">
                    <a:lnB w="19050" cap="flat" cmpd="sng" algn="ctr">
                      <a:no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B w="19050" cap="flat" cmpd="sng" algn="ctr">
                      <a:no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B w="19050" cap="flat" cmpd="sng" algn="ctr">
                      <a:no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B w="19050" cap="flat" cmpd="sng" algn="ctr">
                      <a:noFill/>
                      <a:prstDash val="sysDash"/>
                      <a:round/>
                      <a:headEnd type="none" w="med" len="med"/>
                      <a:tailEnd type="none" w="med" len="med"/>
                    </a:lnB>
                    <a:noFill/>
                  </a:tcPr>
                </a:tc>
                <a:extLst>
                  <a:ext uri="{0D108BD9-81ED-4DB2-BD59-A6C34878D82A}">
                    <a16:rowId xmlns:a16="http://schemas.microsoft.com/office/drawing/2014/main" val="3922595833"/>
                  </a:ext>
                </a:extLst>
              </a:tr>
              <a:tr h="345664">
                <a:tc>
                  <a:txBody>
                    <a:bodyPr/>
                    <a:lstStyle/>
                    <a:p>
                      <a:pPr algn="ctr" fontAlgn="base"/>
                      <a:r>
                        <a:rPr lang="en-US" altLang="zh-CN" sz="1000" b="0" dirty="0">
                          <a:effectLst/>
                          <a:latin typeface="+mn-ea"/>
                          <a:ea typeface="+mn-ea"/>
                        </a:rPr>
                        <a:t>7</a:t>
                      </a:r>
                    </a:p>
                  </a:txBody>
                  <a:tcPr anchor="ctr">
                    <a:lnL w="19050" cap="flat" cmpd="sng" algn="ctr">
                      <a:noFill/>
                      <a:prstDash val="sysDash"/>
                      <a:round/>
                      <a:headEnd type="none" w="med" len="med"/>
                      <a:tailEnd type="none" w="med" len="med"/>
                    </a:lnL>
                    <a:lnR>
                      <a:noFill/>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Delonghi/德龙 S2</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1" i="0" u="none" strike="noStrike" kern="1200" dirty="0">
                          <a:solidFill>
                            <a:srgbClr val="73461F"/>
                          </a:solidFill>
                          <a:effectLst/>
                          <a:latin typeface="微软雅黑" panose="020B0503020204020204" pitchFamily="34" charset="-122"/>
                          <a:ea typeface="微软雅黑" panose="020B0503020204020204" pitchFamily="34" charset="-122"/>
                          <a:cs typeface="+mn-cs"/>
                        </a:rPr>
                        <a:t>全自动</a:t>
                      </a:r>
                    </a:p>
                  </a:txBody>
                  <a:tcPr marL="6350" marR="6350" marT="6350" marB="0" anchor="ctr">
                    <a:lnL>
                      <a:noFill/>
                    </a:lnL>
                    <a:lnR>
                      <a:noFill/>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a:noFill/>
                    </a:lnL>
                    <a:lnR>
                      <a:noFill/>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a:noFill/>
                    </a:lnL>
                    <a:lnR>
                      <a:noFill/>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L>
                      <a:noFill/>
                    </a:lnL>
                    <a:lnR w="19050" cap="flat" cmpd="sng" algn="ctr">
                      <a:noFill/>
                      <a:prstDash val="sysDash"/>
                      <a:round/>
                      <a:headEnd type="none" w="med" len="med"/>
                      <a:tailEnd type="none" w="med" len="med"/>
                    </a:lnR>
                    <a:lnT w="19050" cap="flat" cmpd="sng" algn="ctr">
                      <a:noFill/>
                      <a:prstDash val="sysDash"/>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5199298"/>
                  </a:ext>
                </a:extLst>
              </a:tr>
              <a:tr h="345664">
                <a:tc>
                  <a:txBody>
                    <a:bodyPr/>
                    <a:lstStyle/>
                    <a:p>
                      <a:pPr algn="ctr" fontAlgn="base"/>
                      <a:r>
                        <a:rPr lang="en-US" altLang="zh-CN" sz="1000" b="0">
                          <a:effectLst/>
                          <a:latin typeface="+mn-ea"/>
                          <a:ea typeface="+mn-ea"/>
                        </a:rPr>
                        <a:t>8</a:t>
                      </a:r>
                    </a:p>
                  </a:txBody>
                  <a:tcPr anchor="ctr">
                    <a:lnT w="19050" cap="flat" cmpd="sng" algn="ctr">
                      <a:noFill/>
                      <a:prstDash val="sysDash"/>
                      <a:round/>
                      <a:headEnd type="none" w="med" len="med"/>
                      <a:tailEnd type="none" w="med" len="med"/>
                    </a:lnT>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Delonghi/德龙 ECAM450.86.T</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T w="19050" cap="flat" cmpd="sng" algn="ctr">
                      <a:noFill/>
                      <a:prstDash val="sysDash"/>
                      <a:round/>
                      <a:headEnd type="none" w="med" len="med"/>
                      <a:tailEnd type="none" w="med" len="med"/>
                    </a:lnT>
                    <a:noFill/>
                  </a:tcPr>
                </a:tc>
                <a:tc>
                  <a:txBody>
                    <a:bodyPr/>
                    <a:lstStyle/>
                    <a:p>
                      <a:pPr algn="ctr" fontAlgn="ctr"/>
                      <a:r>
                        <a:rPr lang="zh-CN" altLang="en-US" sz="1000" b="1" i="0" u="none" strike="noStrike" kern="1200" dirty="0">
                          <a:solidFill>
                            <a:srgbClr val="73461F"/>
                          </a:solidFill>
                          <a:effectLst/>
                          <a:latin typeface="微软雅黑" panose="020B0503020204020204" pitchFamily="34" charset="-122"/>
                          <a:ea typeface="微软雅黑" panose="020B0503020204020204" pitchFamily="34" charset="-122"/>
                          <a:cs typeface="+mn-cs"/>
                        </a:rPr>
                        <a:t>全自动</a:t>
                      </a:r>
                    </a:p>
                  </a:txBody>
                  <a:tcPr marL="6350" marR="6350" marT="6350" marB="0" anchor="ctr">
                    <a:lnT w="19050" cap="flat" cmpd="sng" algn="ctr">
                      <a:noFill/>
                      <a:prstDash val="sysDash"/>
                      <a:round/>
                      <a:headEnd type="none" w="med" len="med"/>
                      <a:tailEnd type="none" w="med" len="med"/>
                    </a:lnT>
                    <a:lnB>
                      <a:noFill/>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w="19050" cap="flat" cmpd="sng" algn="ctr">
                      <a:noFill/>
                      <a:prstDash val="sysDash"/>
                      <a:round/>
                      <a:headEnd type="none" w="med" len="med"/>
                      <a:tailEnd type="none" w="med" len="med"/>
                    </a:lnT>
                    <a:lnB>
                      <a:noFill/>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w="19050" cap="flat" cmpd="sng" algn="ctr">
                      <a:noFill/>
                      <a:prstDash val="sysDash"/>
                      <a:round/>
                      <a:headEnd type="none" w="med" len="med"/>
                      <a:tailEnd type="none" w="med" len="med"/>
                    </a:lnT>
                    <a:lnB>
                      <a:noFill/>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w="19050" cap="flat" cmpd="sng" algn="ctr">
                      <a:noFill/>
                      <a:prstDash val="sysDash"/>
                      <a:round/>
                      <a:headEnd type="none" w="med" len="med"/>
                      <a:tailEnd type="none" w="med" len="med"/>
                    </a:lnT>
                    <a:lnB>
                      <a:noFill/>
                    </a:lnB>
                    <a:noFill/>
                  </a:tcPr>
                </a:tc>
                <a:extLst>
                  <a:ext uri="{0D108BD9-81ED-4DB2-BD59-A6C34878D82A}">
                    <a16:rowId xmlns:a16="http://schemas.microsoft.com/office/drawing/2014/main" val="3837788858"/>
                  </a:ext>
                </a:extLst>
              </a:tr>
              <a:tr h="345664">
                <a:tc>
                  <a:txBody>
                    <a:bodyPr/>
                    <a:lstStyle/>
                    <a:p>
                      <a:pPr algn="ctr" fontAlgn="base"/>
                      <a:r>
                        <a:rPr lang="en-US" altLang="zh-CN" sz="1000" b="0" dirty="0">
                          <a:effectLst/>
                          <a:latin typeface="+mn-ea"/>
                          <a:ea typeface="+mn-ea"/>
                        </a:rPr>
                        <a:t>9</a:t>
                      </a:r>
                    </a:p>
                  </a:txBody>
                  <a:tcPr anchor="ctr">
                    <a:lnB w="12700" cap="flat" cmpd="sng" algn="ctr">
                      <a:noFill/>
                      <a:prstDash val="solid"/>
                      <a:round/>
                      <a:headEnd type="none" w="med" len="med"/>
                      <a:tailEnd type="none" w="med" len="med"/>
                    </a:lnB>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Delonghi/德龙 S3 PRO</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B w="12700" cap="flat" cmpd="sng" algn="ctr">
                      <a:noFill/>
                      <a:prstDash val="solid"/>
                      <a:round/>
                      <a:headEnd type="none" w="med" len="med"/>
                      <a:tailEnd type="none" w="med" len="med"/>
                    </a:lnB>
                    <a:noFill/>
                  </a:tcPr>
                </a:tc>
                <a:tc>
                  <a:txBody>
                    <a:bodyPr/>
                    <a:lstStyle/>
                    <a:p>
                      <a:pPr algn="ctr" fontAlgn="ctr"/>
                      <a:r>
                        <a:rPr lang="zh-CN" altLang="en-US" sz="1000" b="1" i="0" u="none" strike="noStrike" dirty="0">
                          <a:solidFill>
                            <a:srgbClr val="8D7963"/>
                          </a:solidFill>
                          <a:effectLst/>
                          <a:latin typeface="微软雅黑" panose="020B0503020204020204" pitchFamily="34" charset="-122"/>
                          <a:ea typeface="微软雅黑" panose="020B0503020204020204" pitchFamily="34" charset="-122"/>
                        </a:rPr>
                        <a:t>半自动</a:t>
                      </a:r>
                    </a:p>
                  </a:txBody>
                  <a:tcPr marL="6350" marR="6350" marT="6350" marB="0" anchor="ctr">
                    <a:lnT>
                      <a:noFill/>
                    </a:lnT>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a:noFill/>
                    </a:lnT>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a:noFill/>
                    </a:lnT>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lnT>
                      <a:noFill/>
                    </a:lnT>
                    <a:lnB w="12700" cap="flat" cmpd="sng" algn="ctr">
                      <a:noFill/>
                      <a:prstDash val="solid"/>
                      <a:round/>
                      <a:headEnd type="none" w="med" len="med"/>
                      <a:tailEnd type="none" w="med" len="med"/>
                    </a:lnB>
                    <a:noFill/>
                  </a:tcPr>
                </a:tc>
                <a:extLst>
                  <a:ext uri="{0D108BD9-81ED-4DB2-BD59-A6C34878D82A}">
                    <a16:rowId xmlns:a16="http://schemas.microsoft.com/office/drawing/2014/main" val="3406878141"/>
                  </a:ext>
                </a:extLst>
              </a:tr>
              <a:tr h="345664">
                <a:tc>
                  <a:txBody>
                    <a:bodyPr/>
                    <a:lstStyle/>
                    <a:p>
                      <a:pPr algn="ctr" fontAlgn="base"/>
                      <a:r>
                        <a:rPr lang="en-US" altLang="zh-CN" sz="1000" b="0" dirty="0">
                          <a:effectLst/>
                          <a:latin typeface="+mn-ea"/>
                          <a:ea typeface="+mn-ea"/>
                        </a:rPr>
                        <a:t>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Delonghi/德龙 EC9155.W</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ctr"/>
                      <a:r>
                        <a:rPr lang="zh-CN" altLang="en-US" sz="1000" b="1" i="0" u="none" strike="noStrike" dirty="0">
                          <a:solidFill>
                            <a:srgbClr val="8D7963"/>
                          </a:solidFill>
                          <a:effectLst/>
                          <a:latin typeface="微软雅黑" panose="020B0503020204020204" pitchFamily="34" charset="-122"/>
                          <a:ea typeface="微软雅黑" panose="020B0503020204020204" pitchFamily="34" charset="-122"/>
                        </a:rPr>
                        <a:t>半自动</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-34%</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E7E7"/>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-24%</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E7E7"/>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-13%</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E7E7"/>
                    </a:solidFill>
                  </a:tcPr>
                </a:tc>
                <a:extLst>
                  <a:ext uri="{0D108BD9-81ED-4DB2-BD59-A6C34878D82A}">
                    <a16:rowId xmlns:a16="http://schemas.microsoft.com/office/drawing/2014/main" val="2402408517"/>
                  </a:ext>
                </a:extLst>
              </a:tr>
            </a:tbl>
          </a:graphicData>
        </a:graphic>
      </p:graphicFrame>
      <p:graphicFrame>
        <p:nvGraphicFramePr>
          <p:cNvPr id="6" name="表格 7">
            <a:extLst>
              <a:ext uri="{FF2B5EF4-FFF2-40B4-BE49-F238E27FC236}">
                <a16:creationId xmlns:a16="http://schemas.microsoft.com/office/drawing/2014/main" id="{4D414E1A-3AC0-4945-8113-E6A73421EDC3}"/>
              </a:ext>
            </a:extLst>
          </p:cNvPr>
          <p:cNvGraphicFramePr>
            <a:graphicFrameLocks noGrp="1"/>
          </p:cNvGraphicFramePr>
          <p:nvPr>
            <p:extLst>
              <p:ext uri="{D42A27DB-BD31-4B8C-83A1-F6EECF244321}">
                <p14:modId xmlns:p14="http://schemas.microsoft.com/office/powerpoint/2010/main" val="1606394572"/>
              </p:ext>
            </p:extLst>
          </p:nvPr>
        </p:nvGraphicFramePr>
        <p:xfrm>
          <a:off x="6258276" y="1949453"/>
          <a:ext cx="5728451" cy="4232273"/>
        </p:xfrm>
        <a:graphic>
          <a:graphicData uri="http://schemas.openxmlformats.org/drawingml/2006/table">
            <a:tbl>
              <a:tblPr>
                <a:tableStyleId>{EB344D84-9AFB-497E-A393-DC336BA19D2E}</a:tableStyleId>
              </a:tblPr>
              <a:tblGrid>
                <a:gridCol w="458188">
                  <a:extLst>
                    <a:ext uri="{9D8B030D-6E8A-4147-A177-3AD203B41FA5}">
                      <a16:colId xmlns:a16="http://schemas.microsoft.com/office/drawing/2014/main" val="1843692778"/>
                    </a:ext>
                  </a:extLst>
                </a:gridCol>
                <a:gridCol w="1824038">
                  <a:extLst>
                    <a:ext uri="{9D8B030D-6E8A-4147-A177-3AD203B41FA5}">
                      <a16:colId xmlns:a16="http://schemas.microsoft.com/office/drawing/2014/main" val="529779976"/>
                    </a:ext>
                  </a:extLst>
                </a:gridCol>
                <a:gridCol w="825719">
                  <a:extLst>
                    <a:ext uri="{9D8B030D-6E8A-4147-A177-3AD203B41FA5}">
                      <a16:colId xmlns:a16="http://schemas.microsoft.com/office/drawing/2014/main" val="3101977892"/>
                    </a:ext>
                  </a:extLst>
                </a:gridCol>
                <a:gridCol w="1068705">
                  <a:extLst>
                    <a:ext uri="{9D8B030D-6E8A-4147-A177-3AD203B41FA5}">
                      <a16:colId xmlns:a16="http://schemas.microsoft.com/office/drawing/2014/main" val="54533384"/>
                    </a:ext>
                  </a:extLst>
                </a:gridCol>
                <a:gridCol w="814705">
                  <a:extLst>
                    <a:ext uri="{9D8B030D-6E8A-4147-A177-3AD203B41FA5}">
                      <a16:colId xmlns:a16="http://schemas.microsoft.com/office/drawing/2014/main" val="4005181375"/>
                    </a:ext>
                  </a:extLst>
                </a:gridCol>
                <a:gridCol w="737096">
                  <a:extLst>
                    <a:ext uri="{9D8B030D-6E8A-4147-A177-3AD203B41FA5}">
                      <a16:colId xmlns:a16="http://schemas.microsoft.com/office/drawing/2014/main" val="70860896"/>
                    </a:ext>
                  </a:extLst>
                </a:gridCol>
              </a:tblGrid>
              <a:tr h="344999">
                <a:tc gridSpan="6">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1" dirty="0">
                          <a:solidFill>
                            <a:schemeClr val="bg1"/>
                          </a:solidFill>
                          <a:effectLst/>
                          <a:latin typeface="+mn-ea"/>
                          <a:ea typeface="+mn-ea"/>
                        </a:rPr>
                        <a:t>2023.12 咖啡机TOP10单品</a:t>
                      </a:r>
                      <a:endParaRPr lang="zh-CN" altLang="en-US" sz="1200" b="1" dirty="0">
                        <a:solidFill>
                          <a:schemeClr val="bg1"/>
                        </a:solidFill>
                        <a:effectLst/>
                        <a:latin typeface="+mn-ea"/>
                        <a:ea typeface="+mn-ea"/>
                      </a:endParaRPr>
                    </a:p>
                  </a:txBody>
                  <a:tcPr anchor="ctr">
                    <a:lnT w="25400" cmpd="sng">
                      <a:noFill/>
                    </a:lnT>
                    <a:solidFill>
                      <a:schemeClr val="accent1"/>
                    </a:solidFill>
                  </a:tcP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zh-CN" altLang="en-US" sz="1000" b="1" dirty="0">
                        <a:effectLst/>
                        <a:latin typeface="+mn-ea"/>
                        <a:ea typeface="+mn-ea"/>
                      </a:endParaRPr>
                    </a:p>
                  </a:txBody>
                  <a:tcPr anchor="ctr">
                    <a:lnT w="25400" cmpd="sng">
                      <a:noFill/>
                    </a:lnT>
                    <a:solidFill>
                      <a:schemeClr val="accent2"/>
                    </a:solidFill>
                  </a:tcPr>
                </a:tc>
                <a:tc hMerge="1">
                  <a:txBody>
                    <a:bodyPr/>
                    <a:lstStyle/>
                    <a:p>
                      <a:pPr algn="ctr" fontAlgn="base"/>
                      <a:endParaRPr lang="zh-CN" altLang="en-US" sz="1000" b="0" dirty="0">
                        <a:effectLst/>
                        <a:latin typeface="+mn-ea"/>
                        <a:ea typeface="+mn-ea"/>
                      </a:endParaRPr>
                    </a:p>
                  </a:txBody>
                  <a:tcPr anchor="ctr">
                    <a:lnT w="25400" cmpd="sng">
                      <a:noFill/>
                    </a:lnT>
                    <a:solidFill>
                      <a:schemeClr val="accent2"/>
                    </a:solidFill>
                  </a:tcPr>
                </a:tc>
                <a:tc hMerge="1">
                  <a:txBody>
                    <a:bodyPr/>
                    <a:lstStyle/>
                    <a:p>
                      <a:pPr algn="ctr" fontAlgn="base"/>
                      <a:endParaRPr lang="zh-CN" altLang="en-US" sz="1000" b="0" dirty="0">
                        <a:effectLst/>
                        <a:latin typeface="+mn-ea"/>
                        <a:ea typeface="+mn-ea"/>
                      </a:endParaRPr>
                    </a:p>
                  </a:txBody>
                  <a:tcPr anchor="ctr">
                    <a:lnT w="25400" cmpd="sng">
                      <a:noFill/>
                    </a:lnT>
                    <a:solidFill>
                      <a:schemeClr val="accent2"/>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zh-CN" altLang="en-US" sz="1200" b="1" dirty="0">
                        <a:solidFill>
                          <a:schemeClr val="bg1"/>
                        </a:solidFill>
                        <a:effectLst/>
                        <a:latin typeface="+mn-ea"/>
                        <a:ea typeface="+mn-ea"/>
                      </a:endParaRPr>
                    </a:p>
                  </a:txBody>
                  <a:tcPr anchor="ctr">
                    <a:lnT w="25400" cmpd="sng">
                      <a:noFill/>
                    </a:lnT>
                    <a:solidFill>
                      <a:schemeClr val="accent1"/>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zh-CN" altLang="en-US" sz="1200" b="1" dirty="0">
                        <a:solidFill>
                          <a:schemeClr val="bg1"/>
                        </a:solidFill>
                        <a:effectLst/>
                        <a:latin typeface="+mn-ea"/>
                        <a:ea typeface="+mn-ea"/>
                      </a:endParaRPr>
                    </a:p>
                  </a:txBody>
                  <a:tcPr anchor="ctr">
                    <a:lnT w="25400" cmpd="sng">
                      <a:noFill/>
                    </a:lnT>
                    <a:solidFill>
                      <a:schemeClr val="accent1"/>
                    </a:solidFill>
                  </a:tcPr>
                </a:tc>
                <a:extLst>
                  <a:ext uri="{0D108BD9-81ED-4DB2-BD59-A6C34878D82A}">
                    <a16:rowId xmlns:a16="http://schemas.microsoft.com/office/drawing/2014/main" val="1787574162"/>
                  </a:ext>
                </a:extLst>
              </a:tr>
              <a:tr h="424637">
                <a:tc>
                  <a:txBody>
                    <a:bodyPr/>
                    <a:lstStyle/>
                    <a:p>
                      <a:pPr algn="ctr" fontAlgn="ctr"/>
                      <a:r>
                        <a:rPr lang="zh-CN" altLang="en-US" sz="1000" b="0" dirty="0">
                          <a:solidFill>
                            <a:schemeClr val="bg1"/>
                          </a:solidFill>
                          <a:effectLst/>
                          <a:latin typeface="+mn-ea"/>
                          <a:ea typeface="+mn-ea"/>
                        </a:rPr>
                        <a:t>排名</a:t>
                      </a:r>
                    </a:p>
                  </a:txBody>
                  <a:tcPr anchor="ctr">
                    <a:solidFill>
                      <a:schemeClr val="accent1"/>
                    </a:solidFill>
                  </a:tcPr>
                </a:tc>
                <a:tc>
                  <a:txBody>
                    <a:bodyPr/>
                    <a:lstStyle/>
                    <a:p>
                      <a:pPr algn="l" fontAlgn="ctr"/>
                      <a:r>
                        <a:rPr lang="en-US" sz="1000" b="0" dirty="0">
                          <a:solidFill>
                            <a:schemeClr val="bg1"/>
                          </a:solidFill>
                          <a:effectLst/>
                          <a:latin typeface="+mn-ea"/>
                          <a:ea typeface="+mn-ea"/>
                        </a:rPr>
                        <a:t>TOP</a:t>
                      </a:r>
                      <a:r>
                        <a:rPr lang="zh-CN" altLang="en-US" sz="1000" b="0" dirty="0">
                          <a:solidFill>
                            <a:schemeClr val="bg1"/>
                          </a:solidFill>
                          <a:effectLst/>
                          <a:latin typeface="+mn-ea"/>
                          <a:ea typeface="+mn-ea"/>
                        </a:rPr>
                        <a:t>单品（</a:t>
                      </a:r>
                      <a:r>
                        <a:rPr lang="en-US" sz="1000" b="0" dirty="0">
                          <a:solidFill>
                            <a:schemeClr val="bg1"/>
                          </a:solidFill>
                          <a:effectLst/>
                          <a:latin typeface="+mn-ea"/>
                          <a:ea typeface="+mn-ea"/>
                        </a:rPr>
                        <a:t>SPU）</a:t>
                      </a:r>
                    </a:p>
                  </a:txBody>
                  <a:tcPr anchor="ctr">
                    <a:solidFill>
                      <a:schemeClr val="accent1"/>
                    </a:solidFill>
                  </a:tcPr>
                </a:tc>
                <a:tc>
                  <a:txBody>
                    <a:bodyPr/>
                    <a:lstStyle/>
                    <a:p>
                      <a:pPr algn="ctr" fontAlgn="base"/>
                      <a:r>
                        <a:rPr lang="zh-CN" altLang="en-US" sz="1000" b="0" dirty="0">
                          <a:solidFill>
                            <a:schemeClr val="bg1"/>
                          </a:solidFill>
                          <a:effectLst/>
                          <a:latin typeface="+mn-ea"/>
                          <a:ea typeface="+mn-ea"/>
                        </a:rPr>
                        <a:t>咖啡机类型</a:t>
                      </a:r>
                    </a:p>
                  </a:txBody>
                  <a:tcPr anchor="ctr">
                    <a:solidFill>
                      <a:schemeClr val="accent1"/>
                    </a:solidFill>
                  </a:tcPr>
                </a:tc>
                <a:tc>
                  <a:txBody>
                    <a:bodyPr/>
                    <a:lstStyle/>
                    <a:p>
                      <a:pPr algn="ctr" fontAlgn="base"/>
                      <a:r>
                        <a:rPr lang="zh-CN" altLang="en-US" sz="1000" b="0" dirty="0">
                          <a:solidFill>
                            <a:schemeClr val="bg1"/>
                          </a:solidFill>
                          <a:effectLst/>
                          <a:latin typeface="+mn-ea"/>
                          <a:ea typeface="+mn-ea"/>
                        </a:rPr>
                        <a:t>销售金额</a:t>
                      </a:r>
                      <a:r>
                        <a:rPr lang="en-US" altLang="zh-CN" sz="1000" b="0" dirty="0">
                          <a:solidFill>
                            <a:schemeClr val="bg1"/>
                          </a:solidFill>
                          <a:effectLst/>
                          <a:latin typeface="+mn-ea"/>
                          <a:ea typeface="+mn-ea"/>
                        </a:rPr>
                        <a:t>(</a:t>
                      </a:r>
                      <a:r>
                        <a:rPr lang="zh-CN" altLang="en-US" sz="1000" b="0" dirty="0">
                          <a:solidFill>
                            <a:schemeClr val="bg1"/>
                          </a:solidFill>
                          <a:effectLst/>
                          <a:latin typeface="+mn-ea"/>
                          <a:ea typeface="+mn-ea"/>
                        </a:rPr>
                        <a:t>指数</a:t>
                      </a:r>
                      <a:r>
                        <a:rPr lang="en-US" altLang="zh-CN" sz="1000" b="0" dirty="0">
                          <a:solidFill>
                            <a:schemeClr val="bg1"/>
                          </a:solidFill>
                          <a:effectLst/>
                          <a:latin typeface="+mn-ea"/>
                          <a:ea typeface="+mn-ea"/>
                        </a:rPr>
                        <a:t>)</a:t>
                      </a:r>
                    </a:p>
                    <a:p>
                      <a:pPr algn="ctr" fontAlgn="base"/>
                      <a:r>
                        <a:rPr lang="zh-CN" altLang="en-US" sz="1000" b="0" dirty="0">
                          <a:solidFill>
                            <a:schemeClr val="bg1"/>
                          </a:solidFill>
                          <a:effectLst/>
                          <a:latin typeface="+mn-ea"/>
                          <a:ea typeface="+mn-ea"/>
                        </a:rPr>
                        <a:t>同比</a:t>
                      </a:r>
                    </a:p>
                  </a:txBody>
                  <a:tcPr anchor="ctr">
                    <a:solidFill>
                      <a:schemeClr val="accent1"/>
                    </a:solidFill>
                  </a:tcPr>
                </a:tc>
                <a:tc>
                  <a:txBody>
                    <a:bodyPr/>
                    <a:lstStyle/>
                    <a:p>
                      <a:pPr algn="ctr" fontAlgn="base"/>
                      <a:r>
                        <a:rPr lang="zh-CN" altLang="en-US" sz="1000" b="0" dirty="0">
                          <a:solidFill>
                            <a:schemeClr val="bg1"/>
                          </a:solidFill>
                          <a:effectLst/>
                          <a:latin typeface="+mn-ea"/>
                          <a:ea typeface="+mn-ea"/>
                        </a:rPr>
                        <a:t>销量</a:t>
                      </a:r>
                      <a:r>
                        <a:rPr lang="en-US" altLang="zh-CN" sz="1000" b="0" dirty="0">
                          <a:solidFill>
                            <a:schemeClr val="bg1"/>
                          </a:solidFill>
                          <a:effectLst/>
                          <a:latin typeface="+mn-ea"/>
                          <a:ea typeface="+mn-ea"/>
                        </a:rPr>
                        <a:t>(</a:t>
                      </a:r>
                      <a:r>
                        <a:rPr lang="zh-CN" altLang="en-US" sz="1000" b="0" dirty="0">
                          <a:solidFill>
                            <a:schemeClr val="bg1"/>
                          </a:solidFill>
                          <a:effectLst/>
                          <a:latin typeface="+mn-ea"/>
                          <a:ea typeface="+mn-ea"/>
                        </a:rPr>
                        <a:t>指数</a:t>
                      </a:r>
                      <a:r>
                        <a:rPr lang="en-US" altLang="zh-CN" sz="1000" b="0" dirty="0">
                          <a:solidFill>
                            <a:schemeClr val="bg1"/>
                          </a:solidFill>
                          <a:effectLst/>
                          <a:latin typeface="+mn-ea"/>
                          <a:ea typeface="+mn-ea"/>
                        </a:rPr>
                        <a:t>)</a:t>
                      </a:r>
                    </a:p>
                    <a:p>
                      <a:pPr algn="ctr" fontAlgn="base"/>
                      <a:r>
                        <a:rPr lang="zh-CN" altLang="en-US" sz="1000" b="0" dirty="0">
                          <a:solidFill>
                            <a:schemeClr val="bg1"/>
                          </a:solidFill>
                          <a:effectLst/>
                          <a:latin typeface="+mn-ea"/>
                          <a:ea typeface="+mn-ea"/>
                        </a:rPr>
                        <a:t>同比</a:t>
                      </a:r>
                    </a:p>
                  </a:txBody>
                  <a:tcPr anchor="ctr">
                    <a:solidFill>
                      <a:schemeClr val="accent1"/>
                    </a:solidFill>
                  </a:tcPr>
                </a:tc>
                <a:tc>
                  <a:txBody>
                    <a:bodyPr/>
                    <a:lstStyle/>
                    <a:p>
                      <a:pPr algn="ctr" fontAlgn="base"/>
                      <a:r>
                        <a:rPr lang="zh-CN" altLang="en-US" sz="1000" b="0" dirty="0">
                          <a:solidFill>
                            <a:schemeClr val="bg1"/>
                          </a:solidFill>
                          <a:effectLst/>
                          <a:latin typeface="+mn-ea"/>
                          <a:ea typeface="+mn-ea"/>
                        </a:rPr>
                        <a:t>价格</a:t>
                      </a:r>
                      <a:r>
                        <a:rPr lang="en-US" altLang="zh-CN" sz="1000" b="0" dirty="0">
                          <a:solidFill>
                            <a:schemeClr val="bg1"/>
                          </a:solidFill>
                          <a:effectLst/>
                          <a:latin typeface="+mn-ea"/>
                          <a:ea typeface="+mn-ea"/>
                        </a:rPr>
                        <a:t>(</a:t>
                      </a:r>
                      <a:r>
                        <a:rPr lang="zh-CN" altLang="en-US" sz="1000" b="0" dirty="0">
                          <a:solidFill>
                            <a:schemeClr val="bg1"/>
                          </a:solidFill>
                          <a:effectLst/>
                          <a:latin typeface="+mn-ea"/>
                          <a:ea typeface="+mn-ea"/>
                        </a:rPr>
                        <a:t>指数</a:t>
                      </a:r>
                      <a:r>
                        <a:rPr lang="en-US" altLang="zh-CN" sz="1000" b="0" dirty="0">
                          <a:solidFill>
                            <a:schemeClr val="bg1"/>
                          </a:solidFill>
                          <a:effectLst/>
                          <a:latin typeface="+mn-ea"/>
                          <a:ea typeface="+mn-ea"/>
                        </a:rPr>
                        <a:t>)</a:t>
                      </a:r>
                      <a:r>
                        <a:rPr lang="zh-CN" altLang="en-US" sz="1000" b="0" dirty="0">
                          <a:solidFill>
                            <a:schemeClr val="bg1"/>
                          </a:solidFill>
                          <a:effectLst/>
                          <a:latin typeface="+mn-ea"/>
                          <a:ea typeface="+mn-ea"/>
                        </a:rPr>
                        <a:t>同比</a:t>
                      </a:r>
                    </a:p>
                  </a:txBody>
                  <a:tcPr anchor="ctr">
                    <a:solidFill>
                      <a:schemeClr val="accent1"/>
                    </a:solidFill>
                  </a:tcPr>
                </a:tc>
                <a:extLst>
                  <a:ext uri="{0D108BD9-81ED-4DB2-BD59-A6C34878D82A}">
                    <a16:rowId xmlns:a16="http://schemas.microsoft.com/office/drawing/2014/main" val="1851805531"/>
                  </a:ext>
                </a:extLst>
              </a:tr>
              <a:tr h="344999">
                <a:tc>
                  <a:txBody>
                    <a:bodyPr/>
                    <a:lstStyle/>
                    <a:p>
                      <a:pPr algn="ctr" fontAlgn="base"/>
                      <a:r>
                        <a:rPr lang="en-US" altLang="zh-CN" sz="1000" b="0" dirty="0">
                          <a:effectLst/>
                          <a:latin typeface="+mn-ea"/>
                          <a:ea typeface="+mn-ea"/>
                        </a:rPr>
                        <a:t>1</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Barsetto/百胜图 BAE02S</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rgbClr val="8D7963"/>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-31%</a:t>
                      </a:r>
                    </a:p>
                  </a:txBody>
                  <a:tcPr marL="6350" marR="6350" marT="6350" marB="0" anchor="ctr">
                    <a:solidFill>
                      <a:srgbClr val="FFE7E7"/>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-26%</a:t>
                      </a:r>
                    </a:p>
                  </a:txBody>
                  <a:tcPr marL="6350" marR="6350" marT="6350" marB="0" anchor="ctr">
                    <a:solidFill>
                      <a:srgbClr val="FFE7E7"/>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-6%</a:t>
                      </a:r>
                    </a:p>
                  </a:txBody>
                  <a:tcPr marL="6350" marR="6350" marT="6350" marB="0" anchor="ctr">
                    <a:solidFill>
                      <a:srgbClr val="FFE7E7"/>
                    </a:solidFill>
                  </a:tcPr>
                </a:tc>
                <a:extLst>
                  <a:ext uri="{0D108BD9-81ED-4DB2-BD59-A6C34878D82A}">
                    <a16:rowId xmlns:a16="http://schemas.microsoft.com/office/drawing/2014/main" val="4219618634"/>
                  </a:ext>
                </a:extLst>
              </a:tr>
              <a:tr h="344999">
                <a:tc>
                  <a:txBody>
                    <a:bodyPr/>
                    <a:lstStyle/>
                    <a:p>
                      <a:pPr algn="ctr" fontAlgn="base"/>
                      <a:r>
                        <a:rPr lang="en-US" altLang="zh-CN" sz="1000" b="0">
                          <a:effectLst/>
                          <a:latin typeface="+mn-ea"/>
                          <a:ea typeface="+mn-ea"/>
                        </a:rPr>
                        <a:t>2</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Delonghi/德龙 E LattePro</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rgbClr val="73461F"/>
                          </a:solidFill>
                          <a:effectLst/>
                          <a:latin typeface="微软雅黑" panose="020B0503020204020204" pitchFamily="34" charset="-122"/>
                          <a:ea typeface="微软雅黑" panose="020B0503020204020204" pitchFamily="34" charset="-122"/>
                        </a:rPr>
                        <a:t>全自动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-7%</a:t>
                      </a:r>
                    </a:p>
                  </a:txBody>
                  <a:tcPr marL="6350" marR="6350" marT="6350" marB="0" anchor="ctr">
                    <a:solidFill>
                      <a:srgbClr val="FFE7E7"/>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-5%</a:t>
                      </a:r>
                    </a:p>
                  </a:txBody>
                  <a:tcPr marL="6350" marR="6350" marT="6350" marB="0" anchor="ctr">
                    <a:solidFill>
                      <a:srgbClr val="FFE7E7"/>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a:t>
                      </a:r>
                    </a:p>
                  </a:txBody>
                  <a:tcPr marL="6350" marR="6350" marT="6350" marB="0" anchor="ctr">
                    <a:solidFill>
                      <a:srgbClr val="FFE7E7"/>
                    </a:solidFill>
                  </a:tcPr>
                </a:tc>
                <a:extLst>
                  <a:ext uri="{0D108BD9-81ED-4DB2-BD59-A6C34878D82A}">
                    <a16:rowId xmlns:a16="http://schemas.microsoft.com/office/drawing/2014/main" val="3510441999"/>
                  </a:ext>
                </a:extLst>
              </a:tr>
              <a:tr h="344999">
                <a:tc>
                  <a:txBody>
                    <a:bodyPr/>
                    <a:lstStyle/>
                    <a:p>
                      <a:pPr algn="ctr" fontAlgn="base"/>
                      <a:r>
                        <a:rPr lang="en-US" altLang="zh-CN" sz="1000" b="0">
                          <a:effectLst/>
                          <a:latin typeface="+mn-ea"/>
                          <a:ea typeface="+mn-ea"/>
                        </a:rPr>
                        <a:t>3</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Delonghi/德龙 EC9255.Wl</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rgbClr val="8D7963"/>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1148857085"/>
                  </a:ext>
                </a:extLst>
              </a:tr>
              <a:tr h="344999">
                <a:tc>
                  <a:txBody>
                    <a:bodyPr/>
                    <a:lstStyle/>
                    <a:p>
                      <a:pPr algn="ctr" fontAlgn="base"/>
                      <a:r>
                        <a:rPr lang="en-US" altLang="zh-CN" sz="1000" b="0" dirty="0">
                          <a:effectLst/>
                          <a:latin typeface="+mn-ea"/>
                          <a:ea typeface="+mn-ea"/>
                        </a:rPr>
                        <a:t>4</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格米莱 CRM3145</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rgbClr val="8D7963"/>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3893936016"/>
                  </a:ext>
                </a:extLst>
              </a:tr>
              <a:tr h="344999">
                <a:tc>
                  <a:txBody>
                    <a:bodyPr/>
                    <a:lstStyle/>
                    <a:p>
                      <a:pPr algn="ctr" fontAlgn="base"/>
                      <a:r>
                        <a:rPr lang="en-US" altLang="zh-CN" sz="1000" b="0" dirty="0">
                          <a:effectLst/>
                          <a:latin typeface="+mn-ea"/>
                          <a:ea typeface="+mn-ea"/>
                        </a:rPr>
                        <a:t>5</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Delonghi/德龙 ECAM22.110.SB</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rgbClr val="8D7963"/>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a:t>
                      </a:r>
                    </a:p>
                  </a:txBody>
                  <a:tcPr marL="6350" marR="6350" marT="6350" marB="0" anchor="ctr">
                    <a:solidFill>
                      <a:srgbClr val="FFE7E7"/>
                    </a:solid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2%</a:t>
                      </a:r>
                    </a:p>
                  </a:txBody>
                  <a:tcPr marL="6350" marR="6350" marT="6350" marB="0" anchor="ctr">
                    <a:solidFill>
                      <a:srgbClr val="DBF0C5"/>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-6%</a:t>
                      </a:r>
                    </a:p>
                  </a:txBody>
                  <a:tcPr marL="6350" marR="6350" marT="6350" marB="0" anchor="ctr">
                    <a:solidFill>
                      <a:srgbClr val="FFE7E7"/>
                    </a:solidFill>
                  </a:tcPr>
                </a:tc>
                <a:extLst>
                  <a:ext uri="{0D108BD9-81ED-4DB2-BD59-A6C34878D82A}">
                    <a16:rowId xmlns:a16="http://schemas.microsoft.com/office/drawing/2014/main" val="2770524102"/>
                  </a:ext>
                </a:extLst>
              </a:tr>
              <a:tr h="344999">
                <a:tc>
                  <a:txBody>
                    <a:bodyPr/>
                    <a:lstStyle/>
                    <a:p>
                      <a:pPr algn="ctr" fontAlgn="base"/>
                      <a:r>
                        <a:rPr lang="en-US" altLang="zh-CN" sz="1000" b="0">
                          <a:effectLst/>
                          <a:latin typeface="+mn-ea"/>
                          <a:ea typeface="+mn-ea"/>
                        </a:rPr>
                        <a:t>6</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格米莱 CRM3028</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dirty="0">
                          <a:solidFill>
                            <a:srgbClr val="8D7963"/>
                          </a:solidFill>
                          <a:effectLst/>
                          <a:latin typeface="微软雅黑" panose="020B0503020204020204" pitchFamily="34" charset="-122"/>
                          <a:ea typeface="微软雅黑" panose="020B0503020204020204" pitchFamily="34" charset="-122"/>
                        </a:rPr>
                        <a:t>半自动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3922595833"/>
                  </a:ext>
                </a:extLst>
              </a:tr>
              <a:tr h="344999">
                <a:tc>
                  <a:txBody>
                    <a:bodyPr/>
                    <a:lstStyle/>
                    <a:p>
                      <a:pPr algn="ctr" fontAlgn="base"/>
                      <a:r>
                        <a:rPr lang="en-US" altLang="zh-CN" sz="1000" b="0" dirty="0">
                          <a:effectLst/>
                          <a:latin typeface="+mn-ea"/>
                          <a:ea typeface="+mn-ea"/>
                        </a:rPr>
                        <a:t>7</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Delonghi/德龙 ECAM450.86.T</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kern="1200" dirty="0">
                          <a:solidFill>
                            <a:srgbClr val="73461F"/>
                          </a:solidFill>
                          <a:effectLst/>
                          <a:latin typeface="微软雅黑" panose="020B0503020204020204" pitchFamily="34" charset="-122"/>
                          <a:ea typeface="微软雅黑" panose="020B0503020204020204" pitchFamily="34" charset="-122"/>
                          <a:cs typeface="+mn-cs"/>
                        </a:rPr>
                        <a:t>全自动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6350" marR="6350" marT="6350" marB="0" anchor="ctr">
                    <a:noFill/>
                  </a:tcPr>
                </a:tc>
                <a:extLst>
                  <a:ext uri="{0D108BD9-81ED-4DB2-BD59-A6C34878D82A}">
                    <a16:rowId xmlns:a16="http://schemas.microsoft.com/office/drawing/2014/main" val="4135199298"/>
                  </a:ext>
                </a:extLst>
              </a:tr>
              <a:tr h="344999">
                <a:tc>
                  <a:txBody>
                    <a:bodyPr/>
                    <a:lstStyle/>
                    <a:p>
                      <a:pPr algn="ctr" fontAlgn="base"/>
                      <a:r>
                        <a:rPr lang="en-US" altLang="zh-CN" sz="1000" b="0">
                          <a:effectLst/>
                          <a:latin typeface="+mn-ea"/>
                          <a:ea typeface="+mn-ea"/>
                        </a:rPr>
                        <a:t>8</a:t>
                      </a:r>
                    </a:p>
                  </a:txBody>
                  <a:tcPr anchor="c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Stelang/雪特朗 AC-517E</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noFill/>
                  </a:tcPr>
                </a:tc>
                <a:tc>
                  <a:txBody>
                    <a:bodyPr/>
                    <a:lstStyle/>
                    <a:p>
                      <a:pPr algn="ctr" fontAlgn="ctr"/>
                      <a:r>
                        <a:rPr lang="zh-CN" altLang="en-US" sz="1000" b="1" i="0" u="none" strike="noStrike" kern="1200" dirty="0">
                          <a:solidFill>
                            <a:srgbClr val="73461F"/>
                          </a:solidFill>
                          <a:effectLst/>
                          <a:latin typeface="微软雅黑" panose="020B0503020204020204" pitchFamily="34" charset="-122"/>
                          <a:ea typeface="微软雅黑" panose="020B0503020204020204" pitchFamily="34" charset="-122"/>
                          <a:cs typeface="+mn-cs"/>
                        </a:rPr>
                        <a:t>全自动</a:t>
                      </a:r>
                    </a:p>
                  </a:txBody>
                  <a:tcPr marL="6350" marR="6350" marT="6350" marB="0" anchor="c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-8%</a:t>
                      </a:r>
                    </a:p>
                  </a:txBody>
                  <a:tcPr marL="6350" marR="6350" marT="6350" marB="0" anchor="ctr">
                    <a:solidFill>
                      <a:srgbClr val="FFE7E7"/>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-9%</a:t>
                      </a:r>
                    </a:p>
                  </a:txBody>
                  <a:tcPr marL="6350" marR="6350" marT="6350" marB="0" anchor="ctr">
                    <a:solidFill>
                      <a:srgbClr val="FFE7E7"/>
                    </a:solid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0.9%</a:t>
                      </a:r>
                    </a:p>
                  </a:txBody>
                  <a:tcPr marL="6350" marR="6350" marT="6350" marB="0" anchor="ctr">
                    <a:solidFill>
                      <a:srgbClr val="DBF0C5"/>
                    </a:solidFill>
                  </a:tcPr>
                </a:tc>
                <a:extLst>
                  <a:ext uri="{0D108BD9-81ED-4DB2-BD59-A6C34878D82A}">
                    <a16:rowId xmlns:a16="http://schemas.microsoft.com/office/drawing/2014/main" val="3837788858"/>
                  </a:ext>
                </a:extLst>
              </a:tr>
              <a:tr h="344999">
                <a:tc>
                  <a:txBody>
                    <a:bodyPr/>
                    <a:lstStyle/>
                    <a:p>
                      <a:pPr algn="ctr" fontAlgn="base"/>
                      <a:r>
                        <a:rPr lang="en-US" altLang="zh-CN" sz="1000" b="0" dirty="0">
                          <a:effectLst/>
                          <a:latin typeface="+mn-ea"/>
                          <a:ea typeface="+mn-ea"/>
                        </a:rPr>
                        <a:t>9</a:t>
                      </a:r>
                    </a:p>
                  </a:txBody>
                  <a:tcPr anchor="ctr">
                    <a:lnB>
                      <a:noFill/>
                    </a:lnB>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Delonghi/德龙 S3 PRO</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B>
                      <a:noFill/>
                    </a:lnB>
                    <a:noFill/>
                  </a:tcPr>
                </a:tc>
                <a:tc>
                  <a:txBody>
                    <a:bodyPr/>
                    <a:lstStyle/>
                    <a:p>
                      <a:pPr algn="ctr" fontAlgn="ctr"/>
                      <a:r>
                        <a:rPr lang="zh-CN" altLang="en-US" sz="1000" b="1" i="0" u="none" strike="noStrike" dirty="0">
                          <a:solidFill>
                            <a:srgbClr val="73461F"/>
                          </a:solidFill>
                          <a:effectLst/>
                          <a:latin typeface="微软雅黑" panose="020B0503020204020204" pitchFamily="34" charset="-122"/>
                          <a:ea typeface="微软雅黑" panose="020B0503020204020204" pitchFamily="34" charset="-122"/>
                        </a:rPr>
                        <a:t>全自动</a:t>
                      </a:r>
                    </a:p>
                  </a:txBody>
                  <a:tcPr marL="6350" marR="6350" marT="6350" marB="0" anchor="ctr">
                    <a:lnB>
                      <a:noFill/>
                    </a:lnB>
                    <a:no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&gt;999%</a:t>
                      </a:r>
                    </a:p>
                  </a:txBody>
                  <a:tcPr marL="6350" marR="6350" marT="6350" marB="0" anchor="ctr">
                    <a:lnB>
                      <a:noFill/>
                    </a:lnB>
                    <a:solidFill>
                      <a:srgbClr val="DBF0C5"/>
                    </a:solid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&gt;999%</a:t>
                      </a:r>
                    </a:p>
                  </a:txBody>
                  <a:tcPr marL="6350" marR="6350" marT="6350" marB="0" anchor="ctr">
                    <a:lnB>
                      <a:noFill/>
                    </a:lnB>
                    <a:solidFill>
                      <a:srgbClr val="DBF0C5"/>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-39%</a:t>
                      </a:r>
                    </a:p>
                  </a:txBody>
                  <a:tcPr marL="6350" marR="6350" marT="6350" marB="0" anchor="ctr">
                    <a:lnB>
                      <a:noFill/>
                    </a:lnB>
                    <a:solidFill>
                      <a:srgbClr val="FFE7E7"/>
                    </a:solidFill>
                  </a:tcPr>
                </a:tc>
                <a:extLst>
                  <a:ext uri="{0D108BD9-81ED-4DB2-BD59-A6C34878D82A}">
                    <a16:rowId xmlns:a16="http://schemas.microsoft.com/office/drawing/2014/main" val="3406878141"/>
                  </a:ext>
                </a:extLst>
              </a:tr>
              <a:tr h="357646">
                <a:tc>
                  <a:txBody>
                    <a:bodyPr/>
                    <a:lstStyle/>
                    <a:p>
                      <a:pPr algn="ctr" fontAlgn="base"/>
                      <a:r>
                        <a:rPr lang="en-US" altLang="zh-CN" sz="1000" b="0" dirty="0">
                          <a:effectLst/>
                          <a:latin typeface="+mn-ea"/>
                          <a:ea typeface="+mn-ea"/>
                        </a:rPr>
                        <a:t>10</a:t>
                      </a:r>
                    </a:p>
                  </a:txBody>
                  <a:tcPr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Petrus/柏翠 PE3366</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zh-CN" altLang="en-US" sz="1000" b="1" i="0" u="none" strike="noStrike" dirty="0">
                          <a:solidFill>
                            <a:srgbClr val="8D7963"/>
                          </a:solidFill>
                          <a:effectLst/>
                          <a:latin typeface="微软雅黑" panose="020B0503020204020204" pitchFamily="34" charset="-122"/>
                          <a:ea typeface="微软雅黑" panose="020B0503020204020204" pitchFamily="34" charset="-122"/>
                        </a:rPr>
                        <a:t>半自动</a:t>
                      </a: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-14%</a:t>
                      </a:r>
                    </a:p>
                  </a:txBody>
                  <a:tcPr marL="6350" marR="6350" marT="6350" marB="0" anchor="ctr">
                    <a:lnL>
                      <a:noFill/>
                    </a:lnL>
                    <a:lnR>
                      <a:noFill/>
                    </a:lnR>
                    <a:lnT>
                      <a:noFill/>
                    </a:lnT>
                    <a:lnB w="25400" cmpd="sng">
                      <a:noFill/>
                    </a:lnB>
                    <a:lnTlToBr w="12700" cmpd="sng">
                      <a:noFill/>
                      <a:prstDash val="solid"/>
                    </a:lnTlToBr>
                    <a:lnBlToTr w="12700" cmpd="sng">
                      <a:noFill/>
                      <a:prstDash val="solid"/>
                    </a:lnBlToTr>
                    <a:solidFill>
                      <a:srgbClr val="FFE7E7"/>
                    </a:solid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-19%</a:t>
                      </a:r>
                    </a:p>
                  </a:txBody>
                  <a:tcPr marL="6350" marR="6350" marT="6350" marB="0" anchor="ctr">
                    <a:lnL>
                      <a:noFill/>
                    </a:lnL>
                    <a:lnR>
                      <a:noFill/>
                    </a:lnR>
                    <a:lnT>
                      <a:noFill/>
                    </a:lnT>
                    <a:lnB w="25400" cmpd="sng">
                      <a:noFill/>
                    </a:lnB>
                    <a:lnTlToBr w="12700" cmpd="sng">
                      <a:noFill/>
                      <a:prstDash val="solid"/>
                    </a:lnTlToBr>
                    <a:lnBlToTr w="12700" cmpd="sng">
                      <a:noFill/>
                      <a:prstDash val="solid"/>
                    </a:lnBlToTr>
                    <a:solidFill>
                      <a:srgbClr val="FFE7E7"/>
                    </a:solid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5%</a:t>
                      </a:r>
                    </a:p>
                  </a:txBody>
                  <a:tcPr marL="6350" marR="6350" marT="6350" marB="0" anchor="ctr">
                    <a:lnL>
                      <a:noFill/>
                    </a:lnL>
                    <a:lnR>
                      <a:noFill/>
                    </a:lnR>
                    <a:lnT>
                      <a:noFill/>
                    </a:lnT>
                    <a:lnB w="25400" cmpd="sng">
                      <a:noFill/>
                    </a:lnB>
                    <a:lnTlToBr w="12700" cmpd="sng">
                      <a:noFill/>
                      <a:prstDash val="solid"/>
                    </a:lnTlToBr>
                    <a:lnBlToTr w="12700" cmpd="sng">
                      <a:noFill/>
                      <a:prstDash val="solid"/>
                    </a:lnBlToTr>
                    <a:solidFill>
                      <a:srgbClr val="DBF0C5"/>
                    </a:solidFill>
                  </a:tcPr>
                </a:tc>
                <a:extLst>
                  <a:ext uri="{0D108BD9-81ED-4DB2-BD59-A6C34878D82A}">
                    <a16:rowId xmlns:a16="http://schemas.microsoft.com/office/drawing/2014/main" val="2402408517"/>
                  </a:ext>
                </a:extLst>
              </a:tr>
            </a:tbl>
          </a:graphicData>
        </a:graphic>
      </p:graphicFrame>
    </p:spTree>
    <p:extLst>
      <p:ext uri="{BB962C8B-B14F-4D97-AF65-F5344CB8AC3E}">
        <p14:creationId xmlns:p14="http://schemas.microsoft.com/office/powerpoint/2010/main" val="2185506759"/>
      </p:ext>
    </p:extLst>
  </p:cSld>
  <p:clrMapOvr>
    <a:masterClrMapping/>
  </p:clrMapOvr>
  <p:extLst mod="1">
    <p:ext uri="{6950BFC3-D8DA-4A85-94F7-54DA5524770B}">
      <p188:commentRel xmlns:p188="http://schemas.microsoft.com/office/powerpoint/2018/8/main" xmlns="" r:id="rId2"/>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E8DF2-EE02-A347-82AE-9B26581846B2}"/>
              </a:ext>
            </a:extLst>
          </p:cNvPr>
          <p:cNvSpPr>
            <a:spLocks noGrp="1"/>
          </p:cNvSpPr>
          <p:nvPr>
            <p:ph type="title"/>
          </p:nvPr>
        </p:nvSpPr>
        <p:spPr/>
        <p:txBody>
          <a:bodyPr/>
          <a:lstStyle/>
          <a:p>
            <a:r>
              <a:rPr lang="x-none" dirty="0"/>
              <a:t>店铺咖啡机TOP</a:t>
            </a:r>
            <a:r>
              <a:rPr lang="en-US" altLang="zh-CN" dirty="0"/>
              <a:t>5</a:t>
            </a:r>
            <a:r>
              <a:rPr lang="zh-CN" altLang="en-US" dirty="0"/>
              <a:t>单品</a:t>
            </a:r>
            <a:endParaRPr lang="x-none" dirty="0"/>
          </a:p>
        </p:txBody>
      </p:sp>
      <p:sp>
        <p:nvSpPr>
          <p:cNvPr id="3" name="Text Placeholder 2">
            <a:extLst>
              <a:ext uri="{FF2B5EF4-FFF2-40B4-BE49-F238E27FC236}">
                <a16:creationId xmlns:a16="http://schemas.microsoft.com/office/drawing/2014/main" id="{610191B8-B2F8-7D41-9218-E83335106A3E}"/>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434A15AD-0324-4446-8750-F220BE0D5CD6}"/>
              </a:ext>
            </a:extLst>
          </p:cNvPr>
          <p:cNvSpPr>
            <a:spLocks noGrp="1"/>
          </p:cNvSpPr>
          <p:nvPr>
            <p:ph type="body" sz="quarter" idx="11"/>
          </p:nvPr>
        </p:nvSpPr>
        <p:spPr/>
        <p:txBody>
          <a:bodyPr/>
          <a:lstStyle/>
          <a:p>
            <a:r>
              <a:t>数据来源：生意参谋</a:t>
            </a:r>
          </a:p>
          <a:p>
            <a:r>
              <a:t>时间维度：2023.12</a:t>
            </a:r>
          </a:p>
        </p:txBody>
      </p:sp>
      <p:graphicFrame>
        <p:nvGraphicFramePr>
          <p:cNvPr id="5" name="表格 10">
            <a:extLst>
              <a:ext uri="{FF2B5EF4-FFF2-40B4-BE49-F238E27FC236}">
                <a16:creationId xmlns:a16="http://schemas.microsoft.com/office/drawing/2014/main" id="{EB818CFE-5700-8B49-AA5F-A3264D7E56D8}"/>
              </a:ext>
            </a:extLst>
          </p:cNvPr>
          <p:cNvGraphicFramePr>
            <a:graphicFrameLocks noGrp="1"/>
          </p:cNvGraphicFramePr>
          <p:nvPr>
            <p:extLst>
              <p:ext uri="{D42A27DB-BD31-4B8C-83A1-F6EECF244321}">
                <p14:modId xmlns:p14="http://schemas.microsoft.com/office/powerpoint/2010/main" val="1119142529"/>
              </p:ext>
            </p:extLst>
          </p:nvPr>
        </p:nvGraphicFramePr>
        <p:xfrm>
          <a:off x="6034785" y="2231392"/>
          <a:ext cx="5741890" cy="3911292"/>
        </p:xfrm>
        <a:graphic>
          <a:graphicData uri="http://schemas.openxmlformats.org/drawingml/2006/table">
            <a:tbl>
              <a:tblPr>
                <a:tableStyleId>{EB344D84-9AFB-497E-A393-DC336BA19D2E}</a:tableStyleId>
              </a:tblPr>
              <a:tblGrid>
                <a:gridCol w="383214">
                  <a:extLst>
                    <a:ext uri="{9D8B030D-6E8A-4147-A177-3AD203B41FA5}">
                      <a16:colId xmlns:a16="http://schemas.microsoft.com/office/drawing/2014/main" val="1843692778"/>
                    </a:ext>
                  </a:extLst>
                </a:gridCol>
                <a:gridCol w="1624498">
                  <a:extLst>
                    <a:ext uri="{9D8B030D-6E8A-4147-A177-3AD203B41FA5}">
                      <a16:colId xmlns:a16="http://schemas.microsoft.com/office/drawing/2014/main" val="1143354059"/>
                    </a:ext>
                  </a:extLst>
                </a:gridCol>
                <a:gridCol w="668056">
                  <a:extLst>
                    <a:ext uri="{9D8B030D-6E8A-4147-A177-3AD203B41FA5}">
                      <a16:colId xmlns:a16="http://schemas.microsoft.com/office/drawing/2014/main" val="1889047035"/>
                    </a:ext>
                  </a:extLst>
                </a:gridCol>
                <a:gridCol w="1005915">
                  <a:extLst>
                    <a:ext uri="{9D8B030D-6E8A-4147-A177-3AD203B41FA5}">
                      <a16:colId xmlns:a16="http://schemas.microsoft.com/office/drawing/2014/main" val="604637485"/>
                    </a:ext>
                  </a:extLst>
                </a:gridCol>
                <a:gridCol w="731044">
                  <a:extLst>
                    <a:ext uri="{9D8B030D-6E8A-4147-A177-3AD203B41FA5}">
                      <a16:colId xmlns:a16="http://schemas.microsoft.com/office/drawing/2014/main" val="1072691242"/>
                    </a:ext>
                  </a:extLst>
                </a:gridCol>
                <a:gridCol w="571301">
                  <a:extLst>
                    <a:ext uri="{9D8B030D-6E8A-4147-A177-3AD203B41FA5}">
                      <a16:colId xmlns:a16="http://schemas.microsoft.com/office/drawing/2014/main" val="174343684"/>
                    </a:ext>
                  </a:extLst>
                </a:gridCol>
                <a:gridCol w="757862">
                  <a:extLst>
                    <a:ext uri="{9D8B030D-6E8A-4147-A177-3AD203B41FA5}">
                      <a16:colId xmlns:a16="http://schemas.microsoft.com/office/drawing/2014/main" val="2250909023"/>
                    </a:ext>
                  </a:extLst>
                </a:gridCol>
              </a:tblGrid>
              <a:tr h="348392">
                <a:tc>
                  <a:txBody>
                    <a:bodyPr/>
                    <a:lstStyle/>
                    <a:p>
                      <a:pPr algn="ctr" fontAlgn="ctr"/>
                      <a:r>
                        <a:rPr lang="zh-CN" altLang="en-US" sz="1100" b="1" u="none" strike="noStrike" dirty="0">
                          <a:solidFill>
                            <a:schemeClr val="accent2">
                              <a:lumMod val="50000"/>
                            </a:schemeClr>
                          </a:solidFill>
                          <a:effectLst/>
                          <a:latin typeface="+mn-ea"/>
                          <a:ea typeface="+mn-ea"/>
                        </a:rPr>
                        <a:t>排名</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u="none" strike="noStrike" dirty="0">
                          <a:solidFill>
                            <a:schemeClr val="accent2">
                              <a:lumMod val="50000"/>
                            </a:schemeClr>
                          </a:solidFill>
                          <a:effectLst/>
                          <a:latin typeface="+mn-ea"/>
                          <a:ea typeface="+mn-ea"/>
                        </a:rPr>
                        <a:t>TOP5</a:t>
                      </a:r>
                      <a:r>
                        <a:rPr lang="zh-CN" altLang="en-US" sz="1100" b="1" u="none" strike="noStrike" dirty="0">
                          <a:solidFill>
                            <a:schemeClr val="accent2">
                              <a:lumMod val="50000"/>
                            </a:schemeClr>
                          </a:solidFill>
                          <a:effectLst/>
                          <a:latin typeface="+mn-ea"/>
                          <a:ea typeface="+mn-ea"/>
                        </a:rPr>
                        <a:t>单品</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gridSpan="2">
                  <a:txBody>
                    <a:bodyPr/>
                    <a:lstStyle/>
                    <a:p>
                      <a:pPr algn="ctr" fontAlgn="ctr"/>
                      <a:r>
                        <a:rPr lang="zh-CN" altLang="en-US" sz="1100" b="1" i="0" u="none" strike="noStrike" dirty="0">
                          <a:solidFill>
                            <a:schemeClr val="accent2">
                              <a:lumMod val="50000"/>
                            </a:schemeClr>
                          </a:solidFill>
                          <a:effectLst/>
                          <a:latin typeface="+mn-ea"/>
                          <a:ea typeface="+mn-ea"/>
                        </a:rPr>
                        <a:t>型号系列</a:t>
                      </a: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400" b="1" i="0" u="none" strike="noStrike" dirty="0">
                        <a:solidFill>
                          <a:schemeClr val="accent2">
                            <a:lumMod val="50000"/>
                          </a:schemeClr>
                        </a:solidFill>
                        <a:effectLst/>
                        <a:latin typeface="+mn-ea"/>
                        <a:ea typeface="+mn-ea"/>
                      </a:endParaRPr>
                    </a:p>
                  </a:txBody>
                  <a:tcPr marL="5326" marR="5326" marT="5326" marB="0" anchor="ctr">
                    <a:solidFill>
                      <a:schemeClr val="accent2">
                        <a:lumMod val="60000"/>
                        <a:lumOff val="4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100" b="1" i="0" u="none" strike="noStrike" dirty="0">
                          <a:solidFill>
                            <a:schemeClr val="accent2">
                              <a:lumMod val="50000"/>
                            </a:schemeClr>
                          </a:solidFill>
                          <a:effectLst/>
                          <a:latin typeface="+mn-ea"/>
                          <a:ea typeface="+mn-ea"/>
                        </a:rPr>
                        <a:t>成交金额</a:t>
                      </a:r>
                      <a:endParaRPr lang="en-US" altLang="zh-CN"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n-ea"/>
                          <a:ea typeface="+mn-ea"/>
                        </a:rPr>
                        <a:t>客单价</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altLang="zh-CN" sz="1100" b="1" i="0" u="none" strike="noStrike" dirty="0">
                          <a:solidFill>
                            <a:schemeClr val="accent2">
                              <a:lumMod val="50000"/>
                            </a:schemeClr>
                          </a:solidFill>
                          <a:effectLst/>
                          <a:latin typeface="+mn-ea"/>
                          <a:ea typeface="+mn-ea"/>
                        </a:rPr>
                        <a:t>GMV</a:t>
                      </a:r>
                      <a:r>
                        <a:rPr lang="zh-CN" altLang="en-US" sz="1100" b="1" i="0" u="none" strike="noStrike" dirty="0">
                          <a:solidFill>
                            <a:schemeClr val="accent2">
                              <a:lumMod val="50000"/>
                            </a:schemeClr>
                          </a:solidFill>
                          <a:effectLst/>
                          <a:latin typeface="+mn-ea"/>
                          <a:ea typeface="+mn-ea"/>
                        </a:rPr>
                        <a:t>占比*</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851805531"/>
                  </a:ext>
                </a:extLst>
              </a:tr>
              <a:tr h="7125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1</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NESPRESSO 进口全自动家用小型雀巢胶囊咖啡机组合含胶囊咖啡50颗</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Essenza Mini+温和淡雅5条组合</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1,156,627</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1,132</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8%</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4441723"/>
                  </a:ext>
                </a:extLst>
              </a:tr>
              <a:tr h="712580">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a:t>
                      </a: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NESPRESSO Essenza Mini 进口家用商用小型雀巢胶囊咖啡机</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Essenza mini</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434,946</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937</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7590765"/>
                  </a:ext>
                </a:extLst>
              </a:tr>
              <a:tr h="712580">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NESPRESSO Inissia 全自动雀巢家用进口咖啡机 含黑咖啡胶囊50颗</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Inissia套装</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419,360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1,171</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441999"/>
                  </a:ext>
                </a:extLst>
              </a:tr>
              <a:tr h="7125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4</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NESPRESSO  Pixie进口家用小型雀巢胶囊咖啡机 含黑咖啡胶囊50颗</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Pixie+MO</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273,554</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1,537</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1.8%</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8857085"/>
                  </a:ext>
                </a:extLst>
              </a:tr>
              <a:tr h="7125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5</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1月 新品胶囊咖啡 测试链接 请勿下单！测试 付款后不发货！</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235,129</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117,565</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1.5%</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93936016"/>
                  </a:ext>
                </a:extLst>
              </a:tr>
            </a:tbl>
          </a:graphicData>
        </a:graphic>
      </p:graphicFrame>
      <p:graphicFrame>
        <p:nvGraphicFramePr>
          <p:cNvPr id="6" name="表格 12">
            <a:extLst>
              <a:ext uri="{FF2B5EF4-FFF2-40B4-BE49-F238E27FC236}">
                <a16:creationId xmlns:a16="http://schemas.microsoft.com/office/drawing/2014/main" id="{62F78D41-4D5D-0249-B0F6-A51CE9B4B9E6}"/>
              </a:ext>
            </a:extLst>
          </p:cNvPr>
          <p:cNvGraphicFramePr>
            <a:graphicFrameLocks noGrp="1"/>
          </p:cNvGraphicFramePr>
          <p:nvPr>
            <p:extLst>
              <p:ext uri="{D42A27DB-BD31-4B8C-83A1-F6EECF244321}">
                <p14:modId xmlns:p14="http://schemas.microsoft.com/office/powerpoint/2010/main" val="2665198791"/>
              </p:ext>
            </p:extLst>
          </p:nvPr>
        </p:nvGraphicFramePr>
        <p:xfrm>
          <a:off x="343948" y="2210658"/>
          <a:ext cx="5130877" cy="3932028"/>
        </p:xfrm>
        <a:graphic>
          <a:graphicData uri="http://schemas.openxmlformats.org/drawingml/2006/table">
            <a:tbl>
              <a:tblPr>
                <a:tableStyleId>{EB344D84-9AFB-497E-A393-DC336BA19D2E}</a:tableStyleId>
              </a:tblPr>
              <a:tblGrid>
                <a:gridCol w="329591">
                  <a:extLst>
                    <a:ext uri="{9D8B030D-6E8A-4147-A177-3AD203B41FA5}">
                      <a16:colId xmlns:a16="http://schemas.microsoft.com/office/drawing/2014/main" val="1843692778"/>
                    </a:ext>
                  </a:extLst>
                </a:gridCol>
                <a:gridCol w="1585869">
                  <a:extLst>
                    <a:ext uri="{9D8B030D-6E8A-4147-A177-3AD203B41FA5}">
                      <a16:colId xmlns:a16="http://schemas.microsoft.com/office/drawing/2014/main" val="1143354059"/>
                    </a:ext>
                  </a:extLst>
                </a:gridCol>
                <a:gridCol w="490265">
                  <a:extLst>
                    <a:ext uri="{9D8B030D-6E8A-4147-A177-3AD203B41FA5}">
                      <a16:colId xmlns:a16="http://schemas.microsoft.com/office/drawing/2014/main" val="3638709262"/>
                    </a:ext>
                  </a:extLst>
                </a:gridCol>
                <a:gridCol w="865391">
                  <a:extLst>
                    <a:ext uri="{9D8B030D-6E8A-4147-A177-3AD203B41FA5}">
                      <a16:colId xmlns:a16="http://schemas.microsoft.com/office/drawing/2014/main" val="604637485"/>
                    </a:ext>
                  </a:extLst>
                </a:gridCol>
                <a:gridCol w="667995">
                  <a:extLst>
                    <a:ext uri="{9D8B030D-6E8A-4147-A177-3AD203B41FA5}">
                      <a16:colId xmlns:a16="http://schemas.microsoft.com/office/drawing/2014/main" val="4277001074"/>
                    </a:ext>
                  </a:extLst>
                </a:gridCol>
                <a:gridCol w="468559">
                  <a:extLst>
                    <a:ext uri="{9D8B030D-6E8A-4147-A177-3AD203B41FA5}">
                      <a16:colId xmlns:a16="http://schemas.microsoft.com/office/drawing/2014/main" val="174343684"/>
                    </a:ext>
                  </a:extLst>
                </a:gridCol>
                <a:gridCol w="723207">
                  <a:extLst>
                    <a:ext uri="{9D8B030D-6E8A-4147-A177-3AD203B41FA5}">
                      <a16:colId xmlns:a16="http://schemas.microsoft.com/office/drawing/2014/main" val="2250909023"/>
                    </a:ext>
                  </a:extLst>
                </a:gridCol>
              </a:tblGrid>
              <a:tr h="381273">
                <a:tc>
                  <a:txBody>
                    <a:bodyPr/>
                    <a:lstStyle/>
                    <a:p>
                      <a:pPr algn="ctr" fontAlgn="ctr"/>
                      <a:r>
                        <a:rPr lang="zh-CN" altLang="en-US" sz="1100" b="1" u="none" strike="noStrike" dirty="0">
                          <a:solidFill>
                            <a:schemeClr val="accent2">
                              <a:lumMod val="50000"/>
                            </a:schemeClr>
                          </a:solidFill>
                          <a:effectLst/>
                          <a:latin typeface="+mn-ea"/>
                          <a:ea typeface="+mn-ea"/>
                        </a:rPr>
                        <a:t>排名</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u="none" strike="noStrike" dirty="0">
                          <a:solidFill>
                            <a:schemeClr val="accent2">
                              <a:lumMod val="50000"/>
                            </a:schemeClr>
                          </a:solidFill>
                          <a:effectLst/>
                          <a:latin typeface="+mn-ea"/>
                          <a:ea typeface="+mn-ea"/>
                        </a:rPr>
                        <a:t>TOP5</a:t>
                      </a:r>
                      <a:r>
                        <a:rPr lang="zh-CN" altLang="en-US" sz="1100" b="1" u="none" strike="noStrike" dirty="0">
                          <a:solidFill>
                            <a:schemeClr val="accent2">
                              <a:lumMod val="50000"/>
                            </a:schemeClr>
                          </a:solidFill>
                          <a:effectLst/>
                          <a:latin typeface="+mn-ea"/>
                          <a:ea typeface="+mn-ea"/>
                        </a:rPr>
                        <a:t>单品</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gridSpan="2">
                  <a:txBody>
                    <a:bodyPr/>
                    <a:lstStyle/>
                    <a:p>
                      <a:pPr algn="ctr" fontAlgn="ctr"/>
                      <a:r>
                        <a:rPr lang="zh-CN" altLang="en-US" sz="1100" b="1" i="0" u="none" strike="noStrike" dirty="0">
                          <a:solidFill>
                            <a:schemeClr val="accent2">
                              <a:lumMod val="50000"/>
                            </a:schemeClr>
                          </a:solidFill>
                          <a:effectLst/>
                          <a:latin typeface="+mn-ea"/>
                          <a:ea typeface="+mn-ea"/>
                        </a:rPr>
                        <a:t>型号系列</a:t>
                      </a: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400" b="1" i="0" u="none" strike="noStrike" dirty="0">
                        <a:solidFill>
                          <a:schemeClr val="accent2">
                            <a:lumMod val="50000"/>
                          </a:schemeClr>
                        </a:solidFill>
                        <a:effectLst/>
                        <a:latin typeface="+mn-ea"/>
                        <a:ea typeface="+mn-ea"/>
                      </a:endParaRPr>
                    </a:p>
                  </a:txBody>
                  <a:tcPr marL="5326" marR="5326" marT="5326" marB="0" anchor="c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n-ea"/>
                          <a:ea typeface="+mn-ea"/>
                        </a:rPr>
                        <a:t>成交金额</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n-ea"/>
                          <a:ea typeface="+mn-ea"/>
                        </a:rPr>
                        <a:t>客单价</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i="0" u="none" strike="noStrike" dirty="0">
                          <a:solidFill>
                            <a:schemeClr val="accent2">
                              <a:lumMod val="50000"/>
                            </a:schemeClr>
                          </a:solidFill>
                          <a:effectLst/>
                          <a:latin typeface="+mn-ea"/>
                          <a:ea typeface="+mn-ea"/>
                        </a:rPr>
                        <a:t>G</a:t>
                      </a:r>
                      <a:r>
                        <a:rPr lang="en-US" altLang="zh-CN" sz="1100" b="1" i="0" u="none" strike="noStrike" dirty="0">
                          <a:solidFill>
                            <a:schemeClr val="accent2">
                              <a:lumMod val="50000"/>
                            </a:schemeClr>
                          </a:solidFill>
                          <a:effectLst/>
                          <a:latin typeface="+mn-ea"/>
                          <a:ea typeface="+mn-ea"/>
                        </a:rPr>
                        <a:t>MV</a:t>
                      </a:r>
                      <a:r>
                        <a:rPr lang="zh-CN" altLang="en-US" sz="1100" b="1" i="0" u="none" strike="noStrike" dirty="0">
                          <a:solidFill>
                            <a:schemeClr val="accent2">
                              <a:lumMod val="50000"/>
                            </a:schemeClr>
                          </a:solidFill>
                          <a:effectLst/>
                          <a:latin typeface="+mn-ea"/>
                          <a:ea typeface="+mn-ea"/>
                        </a:rPr>
                        <a:t>占比*</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851805531"/>
                  </a:ext>
                </a:extLst>
              </a:tr>
              <a:tr h="665619">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1</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NESPRESSO 进口全自动家用小型雀巢胶囊咖啡机组合含胶囊咖啡50颗</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Essenza Mini+温和淡雅5条组合</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3,194,644</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931</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16%</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4441723"/>
                  </a:ext>
                </a:extLst>
              </a:tr>
              <a:tr h="695325">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2</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NESPRESSO Essenza Mini 进口家用商用小型雀巢胶囊咖啡机</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Inissia套装</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769,460</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814</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4%</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441999"/>
                  </a:ext>
                </a:extLst>
              </a:tr>
              <a:tr h="713436">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3</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NESPRESSO Inissia 全自动雀巢家用进口咖啡机 含黑咖啡胶囊50颗</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Creatista Plus J520</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648,507</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907</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8857085"/>
                  </a:ext>
                </a:extLst>
              </a:tr>
              <a:tr h="762939">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4</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NESPRESSO Citiz 小型家用商用智能全自动意式雀巢胶囊咖啡机</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Creatista pro</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533,512</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1,899</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93936016"/>
                  </a:ext>
                </a:extLst>
              </a:tr>
              <a:tr h="713436">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5</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NESPRESSO Lattissima家用雀巢咖啡机奶泡一体含黑咖啡胶囊100颗</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9525" cap="flat" cmpd="sng" algn="ctr">
                      <a:solidFill>
                        <a:schemeClr val="accent2">
                          <a:lumMod val="40000"/>
                          <a:lumOff val="60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Lattissima One套装</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9525" cap="flat" cmpd="sng" algn="ctr">
                      <a:no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387,837</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2,603</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1.9%</a:t>
                      </a:r>
                    </a:p>
                  </a:txBody>
                  <a:tcPr marL="4763" marR="4763" marT="4763" marB="0" anchor="ctr">
                    <a:lnL w="9525" cap="flat" cmpd="sng" algn="ctr">
                      <a:solidFill>
                        <a:schemeClr val="accent2">
                          <a:lumMod val="40000"/>
                          <a:lumOff val="60000"/>
                        </a:schemeClr>
                      </a:solidFill>
                      <a:prstDash val="solid"/>
                      <a:round/>
                      <a:headEnd type="none" w="med" len="med"/>
                      <a:tailEnd type="none" w="med" len="med"/>
                    </a:lnL>
                    <a:lnR w="9525" cap="flat" cmpd="sng" algn="ctr">
                      <a:solidFill>
                        <a:schemeClr val="accent2">
                          <a:lumMod val="40000"/>
                          <a:lumOff val="60000"/>
                        </a:schemeClr>
                      </a:solidFill>
                      <a:prstDash val="solid"/>
                      <a:round/>
                      <a:headEnd type="none" w="med" len="med"/>
                      <a:tailEnd type="none" w="med" len="med"/>
                    </a:lnR>
                    <a:lnT w="9525" cap="flat" cmpd="sng" algn="ctr">
                      <a:solidFill>
                        <a:schemeClr val="accent2">
                          <a:lumMod val="40000"/>
                          <a:lumOff val="60000"/>
                        </a:schemeClr>
                      </a:solidFill>
                      <a:prstDash val="solid"/>
                      <a:round/>
                      <a:headEnd type="none" w="med" len="med"/>
                      <a:tailEnd type="none" w="med" len="med"/>
                    </a:lnT>
                    <a:lnB w="9525" cap="flat" cmpd="sng" algn="ctr">
                      <a:solidFill>
                        <a:schemeClr val="accent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70524102"/>
                  </a:ext>
                </a:extLst>
              </a:tr>
            </a:tbl>
          </a:graphicData>
        </a:graphic>
      </p:graphicFrame>
      <p:sp>
        <p:nvSpPr>
          <p:cNvPr id="7" name="矩形: 圆角 33">
            <a:extLst>
              <a:ext uri="{FF2B5EF4-FFF2-40B4-BE49-F238E27FC236}">
                <a16:creationId xmlns:a16="http://schemas.microsoft.com/office/drawing/2014/main" id="{06241654-E534-B94A-B4DD-243AE694663E}"/>
              </a:ext>
            </a:extLst>
          </p:cNvPr>
          <p:cNvSpPr>
            <a:spLocks/>
          </p:cNvSpPr>
          <p:nvPr/>
        </p:nvSpPr>
        <p:spPr>
          <a:xfrm>
            <a:off x="8389105" y="1890868"/>
            <a:ext cx="1326394" cy="30503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2023.12</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 name="矩形: 圆角 34">
            <a:extLst>
              <a:ext uri="{FF2B5EF4-FFF2-40B4-BE49-F238E27FC236}">
                <a16:creationId xmlns:a16="http://schemas.microsoft.com/office/drawing/2014/main" id="{54ADB789-D6A8-BE4A-BF07-9F5BFEA9F8D2}"/>
              </a:ext>
            </a:extLst>
          </p:cNvPr>
          <p:cNvSpPr>
            <a:spLocks/>
          </p:cNvSpPr>
          <p:nvPr/>
        </p:nvSpPr>
        <p:spPr>
          <a:xfrm>
            <a:off x="2054997" y="1867892"/>
            <a:ext cx="1516878" cy="30907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2022.12</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9" name="图片 30">
            <a:extLst>
              <a:ext uri="{FF2B5EF4-FFF2-40B4-BE49-F238E27FC236}">
                <a16:creationId xmlns:a16="http://schemas.microsoft.com/office/drawing/2014/main" id="{DC291E78-FAE2-B647-9478-09C7FCD31A9C}"/>
              </a:ext>
            </a:extLst>
          </p:cNvPr>
          <p:cNvPicPr>
            <a:picLocks noChangeAspect="1"/>
          </p:cNvPicPr>
          <p:nvPr/>
        </p:nvPicPr>
        <p:blipFill>
          <a:blip r:embed="rId2">
            <a:clrChange>
              <a:clrFrom>
                <a:srgbClr val="FAFAFA"/>
              </a:clrFrom>
              <a:clrTo>
                <a:srgbClr val="FAFAFA">
                  <a:alpha val="0"/>
                </a:srgbClr>
              </a:clrTo>
            </a:clrChange>
          </a:blip>
          <a:stretch>
            <a:fillRect/>
          </a:stretch>
        </p:blipFill>
        <p:spPr>
          <a:xfrm>
            <a:off x="8044479" y="2588127"/>
            <a:ext cx="853116" cy="720699"/>
          </a:xfrm>
          <a:prstGeom prst="rect">
            <a:avLst/>
          </a:prstGeom>
        </p:spPr>
      </p:pic>
      <p:pic>
        <p:nvPicPr>
          <p:cNvPr id="10" name="图片 13">
            <a:extLst>
              <a:ext uri="{FF2B5EF4-FFF2-40B4-BE49-F238E27FC236}">
                <a16:creationId xmlns:a16="http://schemas.microsoft.com/office/drawing/2014/main" id="{B49E8E61-56DA-CD4C-AA23-15E00DC4CB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41047" y="3361789"/>
            <a:ext cx="831944" cy="592786"/>
          </a:xfrm>
          <a:prstGeom prst="rect">
            <a:avLst/>
          </a:prstGeom>
        </p:spPr>
      </p:pic>
      <p:pic>
        <p:nvPicPr>
          <p:cNvPr id="11" name="Picture 2" descr="https://o.remove.bg/downloads/30cb2854-57a3-4a58-9541-a06ed8260afd/image-removebg-preview.png">
            <a:extLst>
              <a:ext uri="{FF2B5EF4-FFF2-40B4-BE49-F238E27FC236}">
                <a16:creationId xmlns:a16="http://schemas.microsoft.com/office/drawing/2014/main" id="{9477C16E-1942-F449-92DF-1521DC11A8A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41031" y="2879791"/>
            <a:ext cx="1161289" cy="1547491"/>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39">
            <a:extLst>
              <a:ext uri="{FF2B5EF4-FFF2-40B4-BE49-F238E27FC236}">
                <a16:creationId xmlns:a16="http://schemas.microsoft.com/office/drawing/2014/main" id="{65620AE8-42D6-C748-A7E1-2049E23F5363}"/>
              </a:ext>
            </a:extLst>
          </p:cNvPr>
          <p:cNvPicPr>
            <a:picLocks noChangeAspect="1"/>
          </p:cNvPicPr>
          <p:nvPr/>
        </p:nvPicPr>
        <p:blipFill>
          <a:blip r:embed="rId2">
            <a:clrChange>
              <a:clrFrom>
                <a:srgbClr val="FAFAFA"/>
              </a:clrFrom>
              <a:clrTo>
                <a:srgbClr val="FAFAFA">
                  <a:alpha val="0"/>
                </a:srgbClr>
              </a:clrTo>
            </a:clrChange>
          </a:blip>
          <a:stretch>
            <a:fillRect/>
          </a:stretch>
        </p:blipFill>
        <p:spPr>
          <a:xfrm>
            <a:off x="2212947" y="2684614"/>
            <a:ext cx="710447" cy="592786"/>
          </a:xfrm>
          <a:prstGeom prst="rect">
            <a:avLst/>
          </a:prstGeom>
        </p:spPr>
      </p:pic>
      <p:pic>
        <p:nvPicPr>
          <p:cNvPr id="13" name="Picture 2" descr="https://o.remove.bg/downloads/30cb2854-57a3-4a58-9541-a06ed8260afd/image-removebg-preview.png">
            <a:extLst>
              <a:ext uri="{FF2B5EF4-FFF2-40B4-BE49-F238E27FC236}">
                <a16:creationId xmlns:a16="http://schemas.microsoft.com/office/drawing/2014/main" id="{96B9A284-AFA7-6346-84CD-4881C68B113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251" t="26970" r="28376" b="26825"/>
          <a:stretch/>
        </p:blipFill>
        <p:spPr bwMode="auto">
          <a:xfrm>
            <a:off x="2289787" y="3968814"/>
            <a:ext cx="619599" cy="728418"/>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29">
            <a:extLst>
              <a:ext uri="{FF2B5EF4-FFF2-40B4-BE49-F238E27FC236}">
                <a16:creationId xmlns:a16="http://schemas.microsoft.com/office/drawing/2014/main" id="{2F2B3E83-5FCC-264B-83E9-234107411C79}"/>
              </a:ext>
            </a:extLst>
          </p:cNvPr>
          <p:cNvSpPr txBox="1"/>
          <p:nvPr/>
        </p:nvSpPr>
        <p:spPr>
          <a:xfrm>
            <a:off x="4061557" y="6186366"/>
            <a:ext cx="1367073" cy="230832"/>
          </a:xfrm>
          <a:prstGeom prst="rect">
            <a:avLst/>
          </a:prstGeom>
          <a:solidFill>
            <a:schemeClr val="accent4">
              <a:lumMod val="20000"/>
              <a:lumOff val="80000"/>
            </a:schemeClr>
          </a:solidFill>
          <a:ln>
            <a:solidFill>
              <a:schemeClr val="accent4">
                <a:lumMod val="20000"/>
                <a:lumOff val="8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ysClr val="windowText" lastClr="000000"/>
                </a:solidFill>
                <a:effectLst/>
                <a:uLnTx/>
                <a:uFillTx/>
                <a:latin typeface="Microsoft YaHei UI"/>
                <a:ea typeface="微软雅黑"/>
                <a:cs typeface="+mn-cs"/>
              </a:rPr>
              <a:t>TOP5GMV：553w</a:t>
            </a:r>
            <a:endParaRPr kumimoji="0" lang="zh-CN" altLang="en-US" sz="9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7" name="文本框 31">
            <a:extLst>
              <a:ext uri="{FF2B5EF4-FFF2-40B4-BE49-F238E27FC236}">
                <a16:creationId xmlns:a16="http://schemas.microsoft.com/office/drawing/2014/main" id="{C11917DA-591E-8146-AE9C-EB01402E41BA}"/>
              </a:ext>
            </a:extLst>
          </p:cNvPr>
          <p:cNvSpPr txBox="1"/>
          <p:nvPr/>
        </p:nvSpPr>
        <p:spPr>
          <a:xfrm>
            <a:off x="10409602" y="6186366"/>
            <a:ext cx="1367073" cy="230832"/>
          </a:xfrm>
          <a:prstGeom prst="rect">
            <a:avLst/>
          </a:prstGeom>
          <a:solidFill>
            <a:schemeClr val="accent4">
              <a:lumMod val="20000"/>
              <a:lumOff val="80000"/>
            </a:schemeClr>
          </a:solidFill>
          <a:ln>
            <a:solidFill>
              <a:schemeClr val="accent4">
                <a:lumMod val="20000"/>
                <a:lumOff val="8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ysClr val="windowText" lastClr="000000"/>
                </a:solidFill>
                <a:effectLst/>
                <a:uLnTx/>
                <a:uFillTx/>
                <a:latin typeface="Microsoft YaHei UI"/>
                <a:ea typeface="微软雅黑"/>
                <a:cs typeface="+mn-cs"/>
              </a:rPr>
              <a:t>TOP5GMV：252w</a:t>
            </a:r>
            <a:endParaRPr kumimoji="0" lang="zh-CN" altLang="en-US" sz="900" b="0" i="0" u="none" strike="noStrike" kern="1200" cap="none" spc="0" normalizeH="0" baseline="0" noProof="0" dirty="0">
              <a:ln>
                <a:noFill/>
              </a:ln>
              <a:solidFill>
                <a:srgbClr val="000000"/>
              </a:solidFill>
              <a:effectLst/>
              <a:uLnTx/>
              <a:uFillTx/>
              <a:latin typeface="Microsoft YaHei UI"/>
              <a:ea typeface="微软雅黑"/>
              <a:cs typeface="+mn-cs"/>
            </a:endParaRPr>
          </a:p>
        </p:txBody>
      </p:sp>
      <p:pic>
        <p:nvPicPr>
          <p:cNvPr id="18" name="图片 1">
            <a:extLst>
              <a:ext uri="{FF2B5EF4-FFF2-40B4-BE49-F238E27FC236}">
                <a16:creationId xmlns:a16="http://schemas.microsoft.com/office/drawing/2014/main" id="{0B19D040-BAEB-9548-97A8-E51893622D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1301" y="4743842"/>
            <a:ext cx="831944" cy="592786"/>
          </a:xfrm>
          <a:prstGeom prst="rect">
            <a:avLst/>
          </a:prstGeom>
        </p:spPr>
      </p:pic>
      <p:pic>
        <p:nvPicPr>
          <p:cNvPr id="19" name="Picture 6" descr="https://o.remove.bg/downloads/5effd3d3-772a-427f-9f93-52e0697294ec/image-removebg-preview.png">
            <a:extLst>
              <a:ext uri="{FF2B5EF4-FFF2-40B4-BE49-F238E27FC236}">
                <a16:creationId xmlns:a16="http://schemas.microsoft.com/office/drawing/2014/main" id="{A0DDCDFA-4FDC-4142-8426-CC5B9991262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93621" y="3613241"/>
            <a:ext cx="867303" cy="1155737"/>
          </a:xfrm>
          <a:prstGeom prst="rect">
            <a:avLst/>
          </a:prstGeom>
          <a:noFill/>
          <a:extLst>
            <a:ext uri="{909E8E84-426E-40DD-AFC4-6F175D3DCCD1}">
              <a14:hiddenFill xmlns:a14="http://schemas.microsoft.com/office/drawing/2010/main">
                <a:solidFill>
                  <a:srgbClr val="FFFFFF"/>
                </a:solidFill>
              </a14:hiddenFill>
            </a:ext>
          </a:extLst>
        </p:spPr>
      </p:pic>
      <p:pic>
        <p:nvPicPr>
          <p:cNvPr id="20" name="图片 5">
            <a:extLst>
              <a:ext uri="{FF2B5EF4-FFF2-40B4-BE49-F238E27FC236}">
                <a16:creationId xmlns:a16="http://schemas.microsoft.com/office/drawing/2014/main" id="{4B85D88E-3B95-9142-B852-897082C5956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63831" y="5402098"/>
            <a:ext cx="732276" cy="765815"/>
          </a:xfrm>
          <a:prstGeom prst="rect">
            <a:avLst/>
          </a:prstGeom>
        </p:spPr>
      </p:pic>
      <p:pic>
        <p:nvPicPr>
          <p:cNvPr id="21" name="图片 11">
            <a:extLst>
              <a:ext uri="{FF2B5EF4-FFF2-40B4-BE49-F238E27FC236}">
                <a16:creationId xmlns:a16="http://schemas.microsoft.com/office/drawing/2014/main" id="{4EEAF762-B16C-5342-8A7D-DE17C93D0B9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41047" y="5482589"/>
            <a:ext cx="866551" cy="673615"/>
          </a:xfrm>
          <a:prstGeom prst="rect">
            <a:avLst/>
          </a:prstGeom>
        </p:spPr>
      </p:pic>
      <p:pic>
        <p:nvPicPr>
          <p:cNvPr id="22" name="图片 16">
            <a:extLst>
              <a:ext uri="{FF2B5EF4-FFF2-40B4-BE49-F238E27FC236}">
                <a16:creationId xmlns:a16="http://schemas.microsoft.com/office/drawing/2014/main" id="{1A8817E4-352A-6E4A-93D9-F834DFEA3FB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78889" y="4733271"/>
            <a:ext cx="796066" cy="720251"/>
          </a:xfrm>
          <a:prstGeom prst="rect">
            <a:avLst/>
          </a:prstGeom>
        </p:spPr>
      </p:pic>
      <p:graphicFrame>
        <p:nvGraphicFramePr>
          <p:cNvPr id="26" name="Table 25">
            <a:extLst>
              <a:ext uri="{FF2B5EF4-FFF2-40B4-BE49-F238E27FC236}">
                <a16:creationId xmlns:a16="http://schemas.microsoft.com/office/drawing/2014/main" id="{535DC753-E366-544C-A83C-6ED9C379852B}"/>
              </a:ext>
            </a:extLst>
          </p:cNvPr>
          <p:cNvGraphicFramePr>
            <a:graphicFrameLocks noGrp="1"/>
          </p:cNvGraphicFramePr>
          <p:nvPr>
            <p:extLst>
              <p:ext uri="{D42A27DB-BD31-4B8C-83A1-F6EECF244321}">
                <p14:modId xmlns:p14="http://schemas.microsoft.com/office/powerpoint/2010/main" val="1111953515"/>
              </p:ext>
            </p:extLst>
          </p:nvPr>
        </p:nvGraphicFramePr>
        <p:xfrm>
          <a:off x="9713114" y="2772618"/>
          <a:ext cx="731044" cy="3562900"/>
        </p:xfrm>
        <a:graphic>
          <a:graphicData uri="http://schemas.openxmlformats.org/drawingml/2006/table">
            <a:tbl>
              <a:tblPr>
                <a:tableStyleId>{EB344D84-9AFB-497E-A393-DC336BA19D2E}</a:tableStyleId>
              </a:tblPr>
              <a:tblGrid>
                <a:gridCol w="731044">
                  <a:extLst>
                    <a:ext uri="{9D8B030D-6E8A-4147-A177-3AD203B41FA5}">
                      <a16:colId xmlns:a16="http://schemas.microsoft.com/office/drawing/2014/main" val="4000091950"/>
                    </a:ext>
                  </a:extLst>
                </a:gridCol>
              </a:tblGrid>
              <a:tr h="712580">
                <a:tc>
                  <a:txBody>
                    <a:bodyPr/>
                    <a:lstStyle/>
                    <a:p>
                      <a:pPr algn="ctr" fontAlgn="ctr"/>
                      <a:r>
                        <a:rPr lang="en-US" altLang="zh-CN" sz="1000" b="0" i="0" u="none" strike="noStrike" dirty="0">
                          <a:solidFill>
                            <a:srgbClr val="C00000"/>
                          </a:solidFill>
                          <a:effectLst/>
                          <a:latin typeface="微软雅黑" panose="020B0503020204020204" pitchFamily="34" charset="-122"/>
                          <a:ea typeface="微软雅黑" panose="020B0503020204020204" pitchFamily="34" charset="-122"/>
                        </a:rPr>
                        <a:t>-64%</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3333567"/>
                  </a:ext>
                </a:extLst>
              </a:tr>
              <a:tr h="7125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-43%</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1657309"/>
                  </a:ext>
                </a:extLst>
              </a:tr>
              <a:tr h="712580">
                <a:tc>
                  <a:txBody>
                    <a:bodyPr/>
                    <a:lstStyle/>
                    <a:p>
                      <a:pPr algn="ctr" fontAlgn="ctr"/>
                      <a:r>
                        <a:rPr lang="en-US" altLang="zh-CN" sz="1000" b="0" i="0" u="none" strike="noStrike" dirty="0">
                          <a:solidFill>
                            <a:srgbClr val="C00000"/>
                          </a:solidFill>
                          <a:effectLst/>
                          <a:latin typeface="微软雅黑" panose="020B0503020204020204" pitchFamily="34" charset="-122"/>
                          <a:ea typeface="微软雅黑" panose="020B0503020204020204" pitchFamily="34" charset="-122"/>
                        </a:rPr>
                        <a:t>-35%</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619148"/>
                  </a:ext>
                </a:extLst>
              </a:tr>
              <a:tr h="712580">
                <a:tc>
                  <a:txBody>
                    <a:bodyPr/>
                    <a:lstStyle/>
                    <a:p>
                      <a:pPr algn="ctr" fontAlgn="ctr"/>
                      <a:r>
                        <a:rPr lang="en-US" altLang="zh-CN" sz="1000" b="0" i="0" u="none" strike="noStrike" kern="1200" dirty="0">
                          <a:solidFill>
                            <a:srgbClr val="49711E"/>
                          </a:solidFill>
                          <a:effectLst/>
                          <a:latin typeface="微软雅黑" panose="020B0503020204020204" pitchFamily="34" charset="-122"/>
                          <a:ea typeface="微软雅黑" panose="020B0503020204020204" pitchFamily="34" charset="-122"/>
                          <a:cs typeface="+mn-cs"/>
                        </a:rPr>
                        <a:t>93%</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0879102"/>
                  </a:ext>
                </a:extLst>
              </a:tr>
              <a:tr h="712580">
                <a:tc>
                  <a:txBody>
                    <a:bodyPr/>
                    <a:lstStyle/>
                    <a:p>
                      <a:pPr algn="ctr" fontAlgn="ctr"/>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80700219"/>
                  </a:ext>
                </a:extLst>
              </a:tr>
            </a:tbl>
          </a:graphicData>
        </a:graphic>
      </p:graphicFrame>
      <p:graphicFrame>
        <p:nvGraphicFramePr>
          <p:cNvPr id="28" name="Table 27">
            <a:extLst>
              <a:ext uri="{FF2B5EF4-FFF2-40B4-BE49-F238E27FC236}">
                <a16:creationId xmlns:a16="http://schemas.microsoft.com/office/drawing/2014/main" id="{A1B1E40C-2B92-E049-B163-CE1705F0B68B}"/>
              </a:ext>
            </a:extLst>
          </p:cNvPr>
          <p:cNvGraphicFramePr>
            <a:graphicFrameLocks noGrp="1"/>
          </p:cNvGraphicFramePr>
          <p:nvPr>
            <p:extLst>
              <p:ext uri="{D42A27DB-BD31-4B8C-83A1-F6EECF244321}">
                <p14:modId xmlns:p14="http://schemas.microsoft.com/office/powerpoint/2010/main" val="2503072241"/>
              </p:ext>
            </p:extLst>
          </p:nvPr>
        </p:nvGraphicFramePr>
        <p:xfrm>
          <a:off x="10453184" y="2772618"/>
          <a:ext cx="571301" cy="3562900"/>
        </p:xfrm>
        <a:graphic>
          <a:graphicData uri="http://schemas.openxmlformats.org/drawingml/2006/table">
            <a:tbl>
              <a:tblPr>
                <a:tableStyleId>{EB344D84-9AFB-497E-A393-DC336BA19D2E}</a:tableStyleId>
              </a:tblPr>
              <a:tblGrid>
                <a:gridCol w="571301">
                  <a:extLst>
                    <a:ext uri="{9D8B030D-6E8A-4147-A177-3AD203B41FA5}">
                      <a16:colId xmlns:a16="http://schemas.microsoft.com/office/drawing/2014/main" val="1460841187"/>
                    </a:ext>
                  </a:extLst>
                </a:gridCol>
              </a:tblGrid>
              <a:tr h="712580">
                <a:tc>
                  <a:txBody>
                    <a:bodyPr/>
                    <a:lstStyle/>
                    <a:p>
                      <a:pPr marL="0" algn="ctr" defTabSz="914400" rtl="0" eaLnBrk="1" fontAlgn="ctr" latinLnBrk="0" hangingPunct="1"/>
                      <a:r>
                        <a:rPr lang="en-US" altLang="zh-CN" sz="1000" b="0" i="0" u="none" strike="noStrike" kern="1200" dirty="0">
                          <a:solidFill>
                            <a:srgbClr val="49711E"/>
                          </a:solidFill>
                          <a:effectLst/>
                          <a:latin typeface="微软雅黑" panose="020B0503020204020204" pitchFamily="34" charset="-122"/>
                          <a:ea typeface="微软雅黑" panose="020B0503020204020204" pitchFamily="34" charset="-122"/>
                          <a:cs typeface="+mn-cs"/>
                        </a:rPr>
                        <a:t>22%</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2177731"/>
                  </a:ext>
                </a:extLst>
              </a:tr>
              <a:tr h="712580">
                <a:tc>
                  <a:txBody>
                    <a:bodyPr/>
                    <a:lstStyle/>
                    <a:p>
                      <a:pPr marL="0" algn="ctr" defTabSz="914400" rtl="0" eaLnBrk="1" fontAlgn="ctr" latinLnBrk="0" hangingPunct="1"/>
                      <a:r>
                        <a:rPr lang="en-US" altLang="zh-CN" sz="1000" b="0" i="0" u="none" strike="noStrike" kern="1200" dirty="0">
                          <a:solidFill>
                            <a:srgbClr val="49711E"/>
                          </a:solidFill>
                          <a:effectLst/>
                          <a:latin typeface="微软雅黑" panose="020B0503020204020204" pitchFamily="34" charset="-122"/>
                          <a:ea typeface="微软雅黑" panose="020B0503020204020204" pitchFamily="34" charset="-122"/>
                          <a:cs typeface="+mn-cs"/>
                        </a:rPr>
                        <a:t>15%</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640378"/>
                  </a:ext>
                </a:extLst>
              </a:tr>
              <a:tr h="712580">
                <a:tc>
                  <a:txBody>
                    <a:bodyPr/>
                    <a:lstStyle/>
                    <a:p>
                      <a:pPr algn="ctr" fontAlgn="ctr"/>
                      <a:r>
                        <a:rPr lang="en-US" altLang="zh-CN" sz="1000" b="0" i="0" u="none" strike="noStrike" kern="1200" dirty="0">
                          <a:solidFill>
                            <a:srgbClr val="49711E"/>
                          </a:solidFill>
                          <a:effectLst/>
                          <a:latin typeface="微软雅黑" panose="020B0503020204020204" pitchFamily="34" charset="-122"/>
                          <a:ea typeface="微软雅黑" panose="020B0503020204020204" pitchFamily="34" charset="-122"/>
                          <a:cs typeface="+mn-cs"/>
                        </a:rPr>
                        <a:t>29%</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5531474"/>
                  </a:ext>
                </a:extLst>
              </a:tr>
              <a:tr h="712580">
                <a:tc>
                  <a:txBody>
                    <a:bodyPr/>
                    <a:lstStyle/>
                    <a:p>
                      <a:pPr marL="0" algn="ctr" defTabSz="914400" rtl="0" eaLnBrk="1" fontAlgn="ctr" latinLnBrk="0" hangingPunct="1"/>
                      <a:r>
                        <a:rPr lang="en-US" altLang="zh-CN" sz="1000" b="0" i="0" u="none" strike="noStrike" kern="1200" dirty="0">
                          <a:solidFill>
                            <a:srgbClr val="49711E"/>
                          </a:solidFill>
                          <a:effectLst/>
                          <a:latin typeface="微软雅黑" panose="020B0503020204020204" pitchFamily="34" charset="-122"/>
                          <a:ea typeface="微软雅黑" panose="020B0503020204020204" pitchFamily="34" charset="-122"/>
                          <a:cs typeface="+mn-cs"/>
                        </a:rPr>
                        <a:t>11%</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802669"/>
                  </a:ext>
                </a:extLst>
              </a:tr>
              <a:tr h="712580">
                <a:tc>
                  <a:txBody>
                    <a:bodyPr/>
                    <a:lstStyle/>
                    <a:p>
                      <a:pPr marL="0" algn="ctr" defTabSz="914400" rtl="0" eaLnBrk="1" fontAlgn="ctr" latinLnBrk="0" hangingPunct="1"/>
                      <a:r>
                        <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4763" marR="4763" marT="4763"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5025852"/>
                  </a:ext>
                </a:extLst>
              </a:tr>
            </a:tbl>
          </a:graphicData>
        </a:graphic>
      </p:graphicFrame>
      <p:sp>
        <p:nvSpPr>
          <p:cNvPr id="27" name="矩形 26"/>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人工更新：单品首图</a:t>
            </a:r>
            <a:endParaRPr lang="en-US" altLang="zh-CN" sz="1400" dirty="0">
              <a:solidFill>
                <a:schemeClr val="bg1"/>
              </a:solidFill>
            </a:endParaRPr>
          </a:p>
        </p:txBody>
      </p:sp>
    </p:spTree>
    <p:extLst>
      <p:ext uri="{BB962C8B-B14F-4D97-AF65-F5344CB8AC3E}">
        <p14:creationId xmlns:p14="http://schemas.microsoft.com/office/powerpoint/2010/main" val="1330840932"/>
      </p:ext>
    </p:extLst>
  </p:cSld>
  <p:clrMapOvr>
    <a:masterClrMapping/>
  </p:clrMapOvr>
  <p:extLst mod="1">
    <p:ext uri="{6950BFC3-D8DA-4A85-94F7-54DA5524770B}">
      <p188:commentRel xmlns:p188="http://schemas.microsoft.com/office/powerpoint/2018/8/main" xmlns="" r:id="rId10"/>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0C60023-85E9-0A4A-8810-62F7EAD215FC}"/>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场</a:t>
            </a:r>
          </a:p>
        </p:txBody>
      </p:sp>
    </p:spTree>
    <p:extLst>
      <p:ext uri="{BB962C8B-B14F-4D97-AF65-F5344CB8AC3E}">
        <p14:creationId xmlns:p14="http://schemas.microsoft.com/office/powerpoint/2010/main" val="715017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EA93F-37B7-1142-9DA9-BEA8DBC1B8C9}"/>
              </a:ext>
            </a:extLst>
          </p:cNvPr>
          <p:cNvSpPr>
            <a:spLocks noGrp="1"/>
          </p:cNvSpPr>
          <p:nvPr>
            <p:ph type="title"/>
          </p:nvPr>
        </p:nvSpPr>
        <p:spPr/>
        <p:txBody>
          <a:bodyPr/>
          <a:lstStyle/>
          <a:p>
            <a:r>
              <a:rPr lang="x-none" dirty="0"/>
              <a:t>Nespresso官旗咖啡机品类广告流量布局</a:t>
            </a:r>
          </a:p>
        </p:txBody>
      </p:sp>
      <p:sp>
        <p:nvSpPr>
          <p:cNvPr id="3" name="Text Placeholder 2">
            <a:extLst>
              <a:ext uri="{FF2B5EF4-FFF2-40B4-BE49-F238E27FC236}">
                <a16:creationId xmlns:a16="http://schemas.microsoft.com/office/drawing/2014/main" id="{FC770542-3A3D-4B4C-94D8-A0F86BA4319A}"/>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F80C708C-17CA-C943-B138-B765BF9E6964}"/>
              </a:ext>
            </a:extLst>
          </p:cNvPr>
          <p:cNvSpPr>
            <a:spLocks noGrp="1"/>
          </p:cNvSpPr>
          <p:nvPr>
            <p:ph type="body" sz="quarter" idx="11"/>
          </p:nvPr>
        </p:nvSpPr>
        <p:spPr/>
        <p:txBody>
          <a:bodyPr/>
          <a:lstStyle/>
          <a:p>
            <a:r>
              <a:t>数据来源：生意参谋</a:t>
            </a:r>
          </a:p>
          <a:p>
            <a:r>
              <a:t>时间维度：2023.12</a:t>
            </a:r>
          </a:p>
          <a:p>
            <a:r>
              <a:t>*生意参谋暂不支持查看UD效果投放、超级短视频渠道的后链路转化表现</a:t>
            </a:r>
          </a:p>
        </p:txBody>
      </p:sp>
      <p:graphicFrame>
        <p:nvGraphicFramePr>
          <p:cNvPr id="5" name="表格 15">
            <a:extLst>
              <a:ext uri="{FF2B5EF4-FFF2-40B4-BE49-F238E27FC236}">
                <a16:creationId xmlns:a16="http://schemas.microsoft.com/office/drawing/2014/main" id="{4EB76470-C88E-FB4E-96C3-A68D15A24431}"/>
              </a:ext>
            </a:extLst>
          </p:cNvPr>
          <p:cNvGraphicFramePr>
            <a:graphicFrameLocks noGrp="1"/>
          </p:cNvGraphicFramePr>
          <p:nvPr>
            <p:extLst>
              <p:ext uri="{D42A27DB-BD31-4B8C-83A1-F6EECF244321}">
                <p14:modId xmlns:p14="http://schemas.microsoft.com/office/powerpoint/2010/main" val="3313469626"/>
              </p:ext>
            </p:extLst>
          </p:nvPr>
        </p:nvGraphicFramePr>
        <p:xfrm>
          <a:off x="352800" y="5328000"/>
          <a:ext cx="10719312" cy="936000"/>
        </p:xfrm>
        <a:graphic>
          <a:graphicData uri="http://schemas.openxmlformats.org/drawingml/2006/table">
            <a:tbl>
              <a:tblPr firstRow="1" bandRow="1">
                <a:tableStyleId>{5C22544A-7EE6-4342-B048-85BDC9FD1C3A}</a:tableStyleId>
              </a:tblPr>
              <a:tblGrid>
                <a:gridCol w="305388">
                  <a:extLst>
                    <a:ext uri="{9D8B030D-6E8A-4147-A177-3AD203B41FA5}">
                      <a16:colId xmlns:a16="http://schemas.microsoft.com/office/drawing/2014/main" val="1569662307"/>
                    </a:ext>
                  </a:extLst>
                </a:gridCol>
                <a:gridCol w="765663">
                  <a:extLst>
                    <a:ext uri="{9D8B030D-6E8A-4147-A177-3AD203B41FA5}">
                      <a16:colId xmlns:a16="http://schemas.microsoft.com/office/drawing/2014/main" val="260454174"/>
                    </a:ext>
                  </a:extLst>
                </a:gridCol>
                <a:gridCol w="581874">
                  <a:extLst>
                    <a:ext uri="{9D8B030D-6E8A-4147-A177-3AD203B41FA5}">
                      <a16:colId xmlns:a16="http://schemas.microsoft.com/office/drawing/2014/main" val="1005581251"/>
                    </a:ext>
                  </a:extLst>
                </a:gridCol>
                <a:gridCol w="824217">
                  <a:extLst>
                    <a:ext uri="{9D8B030D-6E8A-4147-A177-3AD203B41FA5}">
                      <a16:colId xmlns:a16="http://schemas.microsoft.com/office/drawing/2014/main" val="3847526139"/>
                    </a:ext>
                  </a:extLst>
                </a:gridCol>
                <a:gridCol w="824217">
                  <a:extLst>
                    <a:ext uri="{9D8B030D-6E8A-4147-A177-3AD203B41FA5}">
                      <a16:colId xmlns:a16="http://schemas.microsoft.com/office/drawing/2014/main" val="3751921421"/>
                    </a:ext>
                  </a:extLst>
                </a:gridCol>
                <a:gridCol w="824217">
                  <a:extLst>
                    <a:ext uri="{9D8B030D-6E8A-4147-A177-3AD203B41FA5}">
                      <a16:colId xmlns:a16="http://schemas.microsoft.com/office/drawing/2014/main" val="3349848825"/>
                    </a:ext>
                  </a:extLst>
                </a:gridCol>
                <a:gridCol w="824217">
                  <a:extLst>
                    <a:ext uri="{9D8B030D-6E8A-4147-A177-3AD203B41FA5}">
                      <a16:colId xmlns:a16="http://schemas.microsoft.com/office/drawing/2014/main" val="567222659"/>
                    </a:ext>
                  </a:extLst>
                </a:gridCol>
                <a:gridCol w="824217">
                  <a:extLst>
                    <a:ext uri="{9D8B030D-6E8A-4147-A177-3AD203B41FA5}">
                      <a16:colId xmlns:a16="http://schemas.microsoft.com/office/drawing/2014/main" val="2391516373"/>
                    </a:ext>
                  </a:extLst>
                </a:gridCol>
                <a:gridCol w="824217">
                  <a:extLst>
                    <a:ext uri="{9D8B030D-6E8A-4147-A177-3AD203B41FA5}">
                      <a16:colId xmlns:a16="http://schemas.microsoft.com/office/drawing/2014/main" val="3028846577"/>
                    </a:ext>
                  </a:extLst>
                </a:gridCol>
                <a:gridCol w="824217">
                  <a:extLst>
                    <a:ext uri="{9D8B030D-6E8A-4147-A177-3AD203B41FA5}">
                      <a16:colId xmlns:a16="http://schemas.microsoft.com/office/drawing/2014/main" val="3405185712"/>
                    </a:ext>
                  </a:extLst>
                </a:gridCol>
                <a:gridCol w="824217">
                  <a:extLst>
                    <a:ext uri="{9D8B030D-6E8A-4147-A177-3AD203B41FA5}">
                      <a16:colId xmlns:a16="http://schemas.microsoft.com/office/drawing/2014/main" val="3197002102"/>
                    </a:ext>
                  </a:extLst>
                </a:gridCol>
                <a:gridCol w="824217">
                  <a:extLst>
                    <a:ext uri="{9D8B030D-6E8A-4147-A177-3AD203B41FA5}">
                      <a16:colId xmlns:a16="http://schemas.microsoft.com/office/drawing/2014/main" val="737964522"/>
                    </a:ext>
                  </a:extLst>
                </a:gridCol>
                <a:gridCol w="824217">
                  <a:extLst>
                    <a:ext uri="{9D8B030D-6E8A-4147-A177-3AD203B41FA5}">
                      <a16:colId xmlns:a16="http://schemas.microsoft.com/office/drawing/2014/main" val="2966010538"/>
                    </a:ext>
                  </a:extLst>
                </a:gridCol>
                <a:gridCol w="824217">
                  <a:extLst>
                    <a:ext uri="{9D8B030D-6E8A-4147-A177-3AD203B41FA5}">
                      <a16:colId xmlns:a16="http://schemas.microsoft.com/office/drawing/2014/main" val="1069886188"/>
                    </a:ext>
                  </a:extLst>
                </a:gridCol>
              </a:tblGrid>
              <a:tr h="312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900" b="1" dirty="0">
                          <a:solidFill>
                            <a:srgbClr val="C00000"/>
                          </a:solidFill>
                          <a:latin typeface="+mn-ea"/>
                          <a:ea typeface="+mn-ea"/>
                        </a:rPr>
                        <a:t>-53%</a:t>
                      </a:r>
                      <a:endParaRPr lang="zh-CN" altLang="en-US" sz="900" b="1" dirty="0">
                        <a:solidFill>
                          <a:srgbClr val="C00000"/>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sz="900" b="0" i="0" u="none" strike="noStrike" kern="1200" dirty="0">
                          <a:solidFill>
                            <a:srgbClr val="C00000"/>
                          </a:solidFill>
                          <a:effectLst/>
                          <a:latin typeface="+mn-ea"/>
                          <a:ea typeface="+mn-ea"/>
                          <a:cs typeface="+mn-cs"/>
                        </a:rPr>
                        <a:t>-58%</a:t>
                      </a:r>
                      <a:endParaRPr lang="zh-CN" altLang="en-US" sz="900" b="0" i="0" u="none" strike="noStrike" kern="1200" dirty="0">
                        <a:solidFill>
                          <a:srgbClr val="C00000"/>
                        </a:solidFill>
                        <a:effectLst/>
                        <a:latin typeface="+mn-ea"/>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-98%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-32%</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-39%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-83%</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-75%</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12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dirty="0">
                          <a:solidFill>
                            <a:srgbClr val="C00000"/>
                          </a:solidFill>
                          <a:latin typeface="+mn-ea"/>
                          <a:ea typeface="+mn-ea"/>
                        </a:rPr>
                        <a:t>-41%</a:t>
                      </a:r>
                      <a:endParaRPr lang="zh-CN" altLang="en-US" sz="900" b="1" dirty="0">
                        <a:solidFill>
                          <a:srgbClr val="C00000"/>
                        </a:solidFill>
                        <a:latin typeface="+mn-ea"/>
                        <a:ea typeface="+mn-ea"/>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sz="900" b="0" dirty="0">
                          <a:solidFill>
                            <a:srgbClr val="49711E"/>
                          </a:solidFill>
                          <a:latin typeface="+mn-ea"/>
                          <a:ea typeface="+mn-ea"/>
                        </a:rPr>
                        <a:t>52%</a:t>
                      </a:r>
                      <a:endParaRPr lang="zh-CN" altLang="en-US" sz="900" b="0" dirty="0">
                        <a:solidFill>
                          <a:schemeClr val="accent6"/>
                        </a:solidFill>
                        <a:latin typeface="+mn-ea"/>
                        <a:ea typeface="+mn-ea"/>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-74%</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-20%</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-33%</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-60%</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-6%</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-60%</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-41%</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-42%</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0" i="0" u="none" strike="noStrike" kern="1200" dirty="0">
                          <a:solidFill>
                            <a:srgbClr val="49711E"/>
                          </a:solidFill>
                          <a:effectLst/>
                          <a:latin typeface="+mn-ea"/>
                          <a:ea typeface="+mn-ea"/>
                          <a:cs typeface="+mn-cs"/>
                        </a:rPr>
                        <a:t>&gt;999%</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12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latinLnBrk="0" hangingPunct="1"/>
                      <a:r>
                        <a:rPr lang="en-US" altLang="zh-CN" sz="900" b="1" kern="1200" dirty="0">
                          <a:solidFill>
                            <a:srgbClr val="C00000"/>
                          </a:solidFill>
                          <a:latin typeface="+mn-ea"/>
                          <a:ea typeface="+mn-ea"/>
                          <a:cs typeface="+mn-cs"/>
                        </a:rPr>
                        <a:t>-0.1pp</a:t>
                      </a:r>
                      <a:endParaRPr lang="zh-CN" altLang="en-US" sz="900" b="1" kern="1200" dirty="0">
                        <a:solidFill>
                          <a:schemeClr val="accent6"/>
                        </a:solidFill>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dirty="0">
                          <a:solidFill>
                            <a:srgbClr val="C00000"/>
                          </a:solidFill>
                          <a:effectLst/>
                          <a:latin typeface="+mn-ea"/>
                          <a:ea typeface="+mn-ea"/>
                        </a:rPr>
                        <a:t>-1.3pp</a:t>
                      </a:r>
                      <a:endParaRPr lang="en-US" sz="900" b="0" i="0" u="none" strike="noStrike" dirty="0">
                        <a:solidFill>
                          <a:srgbClr val="C00000"/>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C00000"/>
                          </a:solidFill>
                          <a:effectLst/>
                          <a:latin typeface="+mn-ea"/>
                          <a:ea typeface="+mn-ea"/>
                        </a:rPr>
                        <a:t>-0.1pp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-0.2pp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C00000"/>
                          </a:solidFill>
                          <a:effectLst/>
                          <a:latin typeface="+mn-ea"/>
                          <a:ea typeface="+mn-ea"/>
                        </a:rPr>
                        <a:t>-0.2pp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C00000"/>
                          </a:solidFill>
                          <a:effectLst/>
                          <a:latin typeface="+mn-ea"/>
                          <a:ea typeface="+mn-ea"/>
                        </a:rPr>
                        <a:t>-1.4pp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-4pp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000000"/>
                          </a:solidFill>
                          <a:effectLst/>
                          <a:latin typeface="+mn-ea"/>
                          <a:ea typeface="+mn-ea"/>
                        </a:rPr>
                        <a:t>-</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000000"/>
                          </a:solidFill>
                          <a:effectLst/>
                          <a:latin typeface="+mn-ea"/>
                          <a:ea typeface="+mn-ea"/>
                        </a:rPr>
                        <a:t>-</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000000"/>
                          </a:solidFill>
                          <a:effectLst/>
                          <a:latin typeface="+mn-ea"/>
                          <a:ea typeface="+mn-ea"/>
                        </a:rPr>
                        <a:t>-</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000000"/>
                          </a:solidFill>
                          <a:effectLst/>
                          <a:latin typeface="+mn-ea"/>
                          <a:ea typeface="+mn-ea"/>
                        </a:rPr>
                        <a:t>-</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000000"/>
                          </a:solidFill>
                          <a:effectLst/>
                          <a:latin typeface="+mn-ea"/>
                          <a:ea typeface="+mn-ea"/>
                        </a:rPr>
                        <a:t>-</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graphicFrame>
        <p:nvGraphicFramePr>
          <p:cNvPr id="6" name="图表 10">
            <a:extLst>
              <a:ext uri="{FF2B5EF4-FFF2-40B4-BE49-F238E27FC236}">
                <a16:creationId xmlns:a16="http://schemas.microsoft.com/office/drawing/2014/main" id="{B068B674-68DA-6B4F-9D11-A1686679C187}"/>
              </a:ext>
            </a:extLst>
          </p:cNvPr>
          <p:cNvGraphicFramePr/>
          <p:nvPr>
            <p:extLst>
              <p:ext uri="{D42A27DB-BD31-4B8C-83A1-F6EECF244321}">
                <p14:modId xmlns:p14="http://schemas.microsoft.com/office/powerpoint/2010/main" val="2517242641"/>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sp>
        <p:nvSpPr>
          <p:cNvPr id="7" name="文本框 11">
            <a:extLst>
              <a:ext uri="{FF2B5EF4-FFF2-40B4-BE49-F238E27FC236}">
                <a16:creationId xmlns:a16="http://schemas.microsoft.com/office/drawing/2014/main" id="{57936684-0370-8B4D-B0D4-54F8E34323EE}"/>
              </a:ext>
            </a:extLst>
          </p:cNvPr>
          <p:cNvSpPr txBox="1"/>
          <p:nvPr/>
        </p:nvSpPr>
        <p:spPr>
          <a:xfrm>
            <a:off x="1315536" y="5106458"/>
            <a:ext cx="864000" cy="216000"/>
          </a:xfrm>
          <a:prstGeom prst="rect">
            <a:avLst/>
          </a:prstGeom>
          <a:noFill/>
        </p:spPr>
        <p:txBody>
          <a:bodyPr wrap="square" rtlCol="0">
            <a:spAutoFit/>
          </a:bodyPr>
          <a:lstStyle/>
          <a:p>
            <a:pPr algn="ctr"/>
            <a:r>
              <a:rPr kumimoji="1" lang="zh-CN" altLang="en-US" sz="800" dirty="0"/>
              <a:t>广告流量总体</a:t>
            </a:r>
          </a:p>
        </p:txBody>
      </p:sp>
    </p:spTree>
    <p:extLst>
      <p:ext uri="{BB962C8B-B14F-4D97-AF65-F5344CB8AC3E}">
        <p14:creationId xmlns:p14="http://schemas.microsoft.com/office/powerpoint/2010/main" val="5942343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D7CEC-E298-F941-B4FF-A321506FE138}"/>
              </a:ext>
            </a:extLst>
          </p:cNvPr>
          <p:cNvSpPr>
            <a:spLocks noGrp="1"/>
          </p:cNvSpPr>
          <p:nvPr>
            <p:ph type="title"/>
          </p:nvPr>
        </p:nvSpPr>
        <p:spPr/>
        <p:txBody>
          <a:bodyPr/>
          <a:lstStyle/>
          <a:p>
            <a:r>
              <a:rPr lang="x-none" dirty="0"/>
              <a:t>Nespresso官旗咖啡机品类平台流量布局</a:t>
            </a:r>
          </a:p>
        </p:txBody>
      </p:sp>
      <p:sp>
        <p:nvSpPr>
          <p:cNvPr id="3" name="Text Placeholder 2">
            <a:extLst>
              <a:ext uri="{FF2B5EF4-FFF2-40B4-BE49-F238E27FC236}">
                <a16:creationId xmlns:a16="http://schemas.microsoft.com/office/drawing/2014/main" id="{B1A9CB36-3012-B44F-8F5D-EB1AAF44B147}"/>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6DFAD79A-574D-DA46-AAE8-1BCAA4BB2E30}"/>
              </a:ext>
            </a:extLst>
          </p:cNvPr>
          <p:cNvSpPr>
            <a:spLocks noGrp="1"/>
          </p:cNvSpPr>
          <p:nvPr>
            <p:ph type="body" sz="quarter" idx="11"/>
          </p:nvPr>
        </p:nvSpPr>
        <p:spPr/>
        <p:txBody>
          <a:bodyPr/>
          <a:lstStyle/>
          <a:p>
            <a:r>
              <a:t>数据来源：生意参谋</a:t>
            </a:r>
          </a:p>
          <a:p>
            <a:r>
              <a:t>时间维度：2023.12</a:t>
            </a:r>
          </a:p>
        </p:txBody>
      </p:sp>
      <p:graphicFrame>
        <p:nvGraphicFramePr>
          <p:cNvPr id="5" name="图表 11">
            <a:extLst>
              <a:ext uri="{FF2B5EF4-FFF2-40B4-BE49-F238E27FC236}">
                <a16:creationId xmlns:a16="http://schemas.microsoft.com/office/drawing/2014/main" id="{5A88D551-C3AA-1B4C-B7E2-2DBE6B121500}"/>
              </a:ext>
            </a:extLst>
          </p:cNvPr>
          <p:cNvGraphicFramePr/>
          <p:nvPr>
            <p:extLst>
              <p:ext uri="{D42A27DB-BD31-4B8C-83A1-F6EECF244321}">
                <p14:modId xmlns:p14="http://schemas.microsoft.com/office/powerpoint/2010/main" val="3244170915"/>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15">
            <a:extLst>
              <a:ext uri="{FF2B5EF4-FFF2-40B4-BE49-F238E27FC236}">
                <a16:creationId xmlns:a16="http://schemas.microsoft.com/office/drawing/2014/main" id="{207F0BEB-11D4-354F-A63F-272AD9BC7C43}"/>
              </a:ext>
            </a:extLst>
          </p:cNvPr>
          <p:cNvGraphicFramePr>
            <a:graphicFrameLocks noGrp="1"/>
          </p:cNvGraphicFramePr>
          <p:nvPr>
            <p:extLst>
              <p:ext uri="{D42A27DB-BD31-4B8C-83A1-F6EECF244321}">
                <p14:modId xmlns:p14="http://schemas.microsoft.com/office/powerpoint/2010/main" val="3932180823"/>
              </p:ext>
            </p:extLst>
          </p:nvPr>
        </p:nvGraphicFramePr>
        <p:xfrm>
          <a:off x="280800" y="5328000"/>
          <a:ext cx="10623316" cy="9000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569662307"/>
                    </a:ext>
                  </a:extLst>
                </a:gridCol>
                <a:gridCol w="787718">
                  <a:extLst>
                    <a:ext uri="{9D8B030D-6E8A-4147-A177-3AD203B41FA5}">
                      <a16:colId xmlns:a16="http://schemas.microsoft.com/office/drawing/2014/main" val="260454174"/>
                    </a:ext>
                  </a:extLst>
                </a:gridCol>
                <a:gridCol w="894379">
                  <a:extLst>
                    <a:ext uri="{9D8B030D-6E8A-4147-A177-3AD203B41FA5}">
                      <a16:colId xmlns:a16="http://schemas.microsoft.com/office/drawing/2014/main" val="2473384081"/>
                    </a:ext>
                  </a:extLst>
                </a:gridCol>
                <a:gridCol w="1126994">
                  <a:extLst>
                    <a:ext uri="{9D8B030D-6E8A-4147-A177-3AD203B41FA5}">
                      <a16:colId xmlns:a16="http://schemas.microsoft.com/office/drawing/2014/main" val="3847526139"/>
                    </a:ext>
                  </a:extLst>
                </a:gridCol>
                <a:gridCol w="1363870">
                  <a:extLst>
                    <a:ext uri="{9D8B030D-6E8A-4147-A177-3AD203B41FA5}">
                      <a16:colId xmlns:a16="http://schemas.microsoft.com/office/drawing/2014/main" val="3751921421"/>
                    </a:ext>
                  </a:extLst>
                </a:gridCol>
                <a:gridCol w="1292570">
                  <a:extLst>
                    <a:ext uri="{9D8B030D-6E8A-4147-A177-3AD203B41FA5}">
                      <a16:colId xmlns:a16="http://schemas.microsoft.com/office/drawing/2014/main" val="3349848825"/>
                    </a:ext>
                  </a:extLst>
                </a:gridCol>
                <a:gridCol w="1241571">
                  <a:extLst>
                    <a:ext uri="{9D8B030D-6E8A-4147-A177-3AD203B41FA5}">
                      <a16:colId xmlns:a16="http://schemas.microsoft.com/office/drawing/2014/main" val="567222659"/>
                    </a:ext>
                  </a:extLst>
                </a:gridCol>
                <a:gridCol w="1258349">
                  <a:extLst>
                    <a:ext uri="{9D8B030D-6E8A-4147-A177-3AD203B41FA5}">
                      <a16:colId xmlns:a16="http://schemas.microsoft.com/office/drawing/2014/main" val="2391516373"/>
                    </a:ext>
                  </a:extLst>
                </a:gridCol>
                <a:gridCol w="1308682">
                  <a:extLst>
                    <a:ext uri="{9D8B030D-6E8A-4147-A177-3AD203B41FA5}">
                      <a16:colId xmlns:a16="http://schemas.microsoft.com/office/drawing/2014/main" val="3028846577"/>
                    </a:ext>
                  </a:extLst>
                </a:gridCol>
                <a:gridCol w="1140903">
                  <a:extLst>
                    <a:ext uri="{9D8B030D-6E8A-4147-A177-3AD203B41FA5}">
                      <a16:colId xmlns:a16="http://schemas.microsoft.com/office/drawing/2014/main" val="3405185712"/>
                    </a:ext>
                  </a:extLst>
                </a:gridCol>
              </a:tblGrid>
              <a:tr h="300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-56%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-24%</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-71%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-64%</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-67%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-32%</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-27%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00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-31%</a:t>
                      </a:r>
                    </a:p>
                  </a:txBody>
                  <a:tcPr marL="6350" marR="6350" marT="635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49711E"/>
                          </a:solidFill>
                          <a:effectLst/>
                          <a:latin typeface="+mn-ea"/>
                          <a:ea typeface="+mn-ea"/>
                          <a:cs typeface="+mn-cs"/>
                        </a:rPr>
                        <a:t>5%</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49711E"/>
                          </a:solidFill>
                          <a:effectLst/>
                          <a:latin typeface="+mn-ea"/>
                          <a:ea typeface="+mn-ea"/>
                          <a:cs typeface="+mn-cs"/>
                        </a:rPr>
                        <a:t>3%</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-38%</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-44%</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49711E"/>
                          </a:solidFill>
                          <a:effectLst/>
                          <a:latin typeface="+mn-ea"/>
                          <a:ea typeface="+mn-ea"/>
                          <a:cs typeface="+mn-cs"/>
                        </a:rPr>
                        <a:t>84%</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-50%</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-18%</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00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i="0" u="none" strike="noStrike" kern="1200" dirty="0">
                          <a:solidFill>
                            <a:srgbClr val="C00000"/>
                          </a:solidFill>
                          <a:effectLst/>
                          <a:latin typeface="+mn-ea"/>
                          <a:ea typeface="+mn-ea"/>
                          <a:cs typeface="+mn-cs"/>
                        </a:rPr>
                        <a:t>-1.2pp</a:t>
                      </a:r>
                      <a:endParaRPr lang="zh-CN" altLang="en-US" sz="900" b="1" i="0" u="none" strike="noStrike" kern="1200" dirty="0">
                        <a:solidFill>
                          <a:schemeClr val="accent6"/>
                        </a:solidFill>
                        <a:effectLst/>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-0.6pp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-1.3pp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-2pp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-9pp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-0.8pp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49711E"/>
                          </a:solidFill>
                          <a:effectLst/>
                          <a:latin typeface="+mn-ea"/>
                          <a:ea typeface="+mn-ea"/>
                          <a:cs typeface="+mn-cs"/>
                        </a:rPr>
                        <a:t>+1.4pp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-0.8pp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sp>
        <p:nvSpPr>
          <p:cNvPr id="7" name="文本框 11">
            <a:extLst>
              <a:ext uri="{FF2B5EF4-FFF2-40B4-BE49-F238E27FC236}">
                <a16:creationId xmlns:a16="http://schemas.microsoft.com/office/drawing/2014/main" id="{9B59B7CA-606C-0A4E-B90E-5645296E571E}"/>
              </a:ext>
            </a:extLst>
          </p:cNvPr>
          <p:cNvSpPr txBox="1"/>
          <p:nvPr/>
        </p:nvSpPr>
        <p:spPr>
          <a:xfrm>
            <a:off x="1315536" y="5106458"/>
            <a:ext cx="864000" cy="215444"/>
          </a:xfrm>
          <a:prstGeom prst="rect">
            <a:avLst/>
          </a:prstGeom>
          <a:noFill/>
        </p:spPr>
        <p:txBody>
          <a:bodyPr wrap="square" rtlCol="0">
            <a:spAutoFit/>
          </a:bodyPr>
          <a:lstStyle/>
          <a:p>
            <a:pPr algn="ctr"/>
            <a:r>
              <a:rPr kumimoji="1" lang="zh-CN" altLang="en-US" sz="800" dirty="0"/>
              <a:t>平台流量总体</a:t>
            </a:r>
          </a:p>
        </p:txBody>
      </p:sp>
    </p:spTree>
    <p:extLst>
      <p:ext uri="{BB962C8B-B14F-4D97-AF65-F5344CB8AC3E}">
        <p14:creationId xmlns:p14="http://schemas.microsoft.com/office/powerpoint/2010/main" val="8339110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2F62D-05E0-D041-A4A3-7A6AF170E7EA}"/>
              </a:ext>
            </a:extLst>
          </p:cNvPr>
          <p:cNvSpPr>
            <a:spLocks noGrp="1"/>
          </p:cNvSpPr>
          <p:nvPr>
            <p:ph type="title"/>
          </p:nvPr>
        </p:nvSpPr>
        <p:spPr/>
        <p:txBody>
          <a:bodyPr/>
          <a:lstStyle/>
          <a:p>
            <a:r>
              <a:rPr lang="x-none" dirty="0"/>
              <a:t>咖啡机品类平台流量布局</a:t>
            </a:r>
            <a:r>
              <a:rPr lang="zh-CN" altLang="en-US" dirty="0"/>
              <a:t>（</a:t>
            </a:r>
            <a:r>
              <a:rPr lang="en-US" altLang="zh-CN" dirty="0"/>
              <a:t>vs.</a:t>
            </a:r>
            <a:r>
              <a:rPr lang="zh-CN" altLang="en-US" dirty="0"/>
              <a:t> 竞品）</a:t>
            </a:r>
            <a:endParaRPr lang="x-none" dirty="0"/>
          </a:p>
        </p:txBody>
      </p:sp>
      <p:sp>
        <p:nvSpPr>
          <p:cNvPr id="3" name="Text Placeholder 2">
            <a:extLst>
              <a:ext uri="{FF2B5EF4-FFF2-40B4-BE49-F238E27FC236}">
                <a16:creationId xmlns:a16="http://schemas.microsoft.com/office/drawing/2014/main" id="{B9CC51A6-39E6-0340-BFE8-580CD930A147}"/>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9BCA16EB-0996-1F47-8FC6-B96360EDE715}"/>
              </a:ext>
            </a:extLst>
          </p:cNvPr>
          <p:cNvSpPr>
            <a:spLocks noGrp="1"/>
          </p:cNvSpPr>
          <p:nvPr>
            <p:ph type="body" sz="quarter" idx="11"/>
          </p:nvPr>
        </p:nvSpPr>
        <p:spPr/>
        <p:txBody>
          <a:bodyPr/>
          <a:lstStyle/>
          <a:p>
            <a:r>
              <a:t>数据来源：生意参谋-品类360</a:t>
            </a:r>
          </a:p>
          <a:p>
            <a:r>
              <a:t>时间维度：2023.12</a:t>
            </a:r>
          </a:p>
        </p:txBody>
      </p:sp>
      <p:graphicFrame>
        <p:nvGraphicFramePr>
          <p:cNvPr id="5" name="图表 8">
            <a:extLst>
              <a:ext uri="{FF2B5EF4-FFF2-40B4-BE49-F238E27FC236}">
                <a16:creationId xmlns:a16="http://schemas.microsoft.com/office/drawing/2014/main" id="{39F59C7A-51E4-1B4D-A033-15EC72C50A45}"/>
              </a:ext>
            </a:extLst>
          </p:cNvPr>
          <p:cNvGraphicFramePr/>
          <p:nvPr>
            <p:extLst>
              <p:ext uri="{D42A27DB-BD31-4B8C-83A1-F6EECF244321}">
                <p14:modId xmlns:p14="http://schemas.microsoft.com/office/powerpoint/2010/main" val="3773392621"/>
              </p:ext>
            </p:extLst>
          </p:nvPr>
        </p:nvGraphicFramePr>
        <p:xfrm>
          <a:off x="299241" y="1872077"/>
          <a:ext cx="3528000" cy="4500000"/>
        </p:xfrm>
        <a:graphic>
          <a:graphicData uri="http://schemas.openxmlformats.org/drawingml/2006/chart">
            <c:chart xmlns:c="http://schemas.openxmlformats.org/drawingml/2006/chart" xmlns:r="http://schemas.openxmlformats.org/officeDocument/2006/relationships" r:id="rId2"/>
          </a:graphicData>
        </a:graphic>
      </p:graphicFrame>
      <p:sp>
        <p:nvSpPr>
          <p:cNvPr id="7" name="对话气泡: 矩形 9">
            <a:extLst>
              <a:ext uri="{FF2B5EF4-FFF2-40B4-BE49-F238E27FC236}">
                <a16:creationId xmlns:a16="http://schemas.microsoft.com/office/drawing/2014/main" id="{EAB024B2-2391-DA40-8778-9E38DBB0437A}"/>
              </a:ext>
            </a:extLst>
          </p:cNvPr>
          <p:cNvSpPr/>
          <p:nvPr/>
        </p:nvSpPr>
        <p:spPr>
          <a:xfrm>
            <a:off x="4054281" y="2196660"/>
            <a:ext cx="7816264" cy="4169757"/>
          </a:xfrm>
          <a:prstGeom prst="wedgeRectCallout">
            <a:avLst>
              <a:gd name="adj1" fmla="val -53795"/>
              <a:gd name="adj2" fmla="val -14778"/>
            </a:avLst>
          </a:prstGeom>
          <a:solidFill>
            <a:schemeClr val="accent2">
              <a:lumMod val="60000"/>
              <a:lumOff val="40000"/>
              <a:alpha val="30196"/>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8" name="表格 13">
            <a:extLst>
              <a:ext uri="{FF2B5EF4-FFF2-40B4-BE49-F238E27FC236}">
                <a16:creationId xmlns:a16="http://schemas.microsoft.com/office/drawing/2014/main" id="{BD4DFE7E-A0CA-7D4E-AE13-3A8F9CEB241B}"/>
              </a:ext>
            </a:extLst>
          </p:cNvPr>
          <p:cNvGraphicFramePr>
            <a:graphicFrameLocks noGrp="1"/>
          </p:cNvGraphicFramePr>
          <p:nvPr>
            <p:extLst>
              <p:ext uri="{D42A27DB-BD31-4B8C-83A1-F6EECF244321}">
                <p14:modId xmlns:p14="http://schemas.microsoft.com/office/powerpoint/2010/main" val="1770661742"/>
              </p:ext>
            </p:extLst>
          </p:nvPr>
        </p:nvGraphicFramePr>
        <p:xfrm>
          <a:off x="4163644" y="2299521"/>
          <a:ext cx="7614499" cy="4066897"/>
        </p:xfrm>
        <a:graphic>
          <a:graphicData uri="http://schemas.openxmlformats.org/drawingml/2006/table">
            <a:tbl>
              <a:tblPr firstRow="1" bandRow="1">
                <a:tableStyleId>{5C22544A-7EE6-4342-B048-85BDC9FD1C3A}</a:tableStyleId>
              </a:tblPr>
              <a:tblGrid>
                <a:gridCol w="942975">
                  <a:extLst>
                    <a:ext uri="{9D8B030D-6E8A-4147-A177-3AD203B41FA5}">
                      <a16:colId xmlns:a16="http://schemas.microsoft.com/office/drawing/2014/main" val="3555142399"/>
                    </a:ext>
                  </a:extLst>
                </a:gridCol>
                <a:gridCol w="1241427">
                  <a:extLst>
                    <a:ext uri="{9D8B030D-6E8A-4147-A177-3AD203B41FA5}">
                      <a16:colId xmlns:a16="http://schemas.microsoft.com/office/drawing/2014/main" val="3858241732"/>
                    </a:ext>
                  </a:extLst>
                </a:gridCol>
                <a:gridCol w="1404620">
                  <a:extLst>
                    <a:ext uri="{9D8B030D-6E8A-4147-A177-3AD203B41FA5}">
                      <a16:colId xmlns:a16="http://schemas.microsoft.com/office/drawing/2014/main" val="3700877617"/>
                    </a:ext>
                  </a:extLst>
                </a:gridCol>
                <a:gridCol w="1206696">
                  <a:extLst>
                    <a:ext uri="{9D8B030D-6E8A-4147-A177-3AD203B41FA5}">
                      <a16:colId xmlns:a16="http://schemas.microsoft.com/office/drawing/2014/main" val="2215010795"/>
                    </a:ext>
                  </a:extLst>
                </a:gridCol>
                <a:gridCol w="1535266">
                  <a:extLst>
                    <a:ext uri="{9D8B030D-6E8A-4147-A177-3AD203B41FA5}">
                      <a16:colId xmlns:a16="http://schemas.microsoft.com/office/drawing/2014/main" val="2792743353"/>
                    </a:ext>
                  </a:extLst>
                </a:gridCol>
                <a:gridCol w="1283515">
                  <a:extLst>
                    <a:ext uri="{9D8B030D-6E8A-4147-A177-3AD203B41FA5}">
                      <a16:colId xmlns:a16="http://schemas.microsoft.com/office/drawing/2014/main" val="2029127773"/>
                    </a:ext>
                  </a:extLst>
                </a:gridCol>
              </a:tblGrid>
              <a:tr h="374217">
                <a:tc>
                  <a:txBody>
                    <a:bodyPr/>
                    <a:lstStyle/>
                    <a:p>
                      <a:pPr algn="ctr"/>
                      <a:endParaRPr lang="zh-CN" altLang="en-US" sz="1200" dirty="0"/>
                    </a:p>
                  </a:txBody>
                  <a:tcPr anchor="ctr">
                    <a:lnL w="12700" cap="flat" cmpd="sng" algn="ctr">
                      <a:noFill/>
                      <a:prstDash val="solid"/>
                      <a:round/>
                      <a:headEnd type="none" w="med" len="med"/>
                      <a:tailEnd type="none" w="med" len="med"/>
                    </a:lnL>
                  </a:tcPr>
                </a:tc>
                <a:tc>
                  <a:txBody>
                    <a:bodyPr/>
                    <a:lstStyle/>
                    <a:p>
                      <a:pPr algn="ctr"/>
                      <a:r>
                        <a:rPr lang="zh-CN" altLang="en-US" sz="1200" b="1" dirty="0">
                          <a:solidFill>
                            <a:schemeClr val="bg1"/>
                          </a:solidFill>
                          <a:latin typeface="+mn-ea"/>
                          <a:ea typeface="+mn-ea"/>
                        </a:rPr>
                        <a:t>格米莱</a:t>
                      </a:r>
                    </a:p>
                  </a:txBody>
                  <a:tcPr anchor="ctr"/>
                </a:tc>
                <a:tc>
                  <a:txBody>
                    <a:bodyPr/>
                    <a:lstStyle/>
                    <a:p>
                      <a:pPr algn="ctr"/>
                      <a:r>
                        <a:rPr lang="en-US" altLang="zh-CN" sz="1200" b="1" kern="1200" dirty="0">
                          <a:solidFill>
                            <a:schemeClr val="bg1"/>
                          </a:solidFill>
                          <a:latin typeface="+mn-ea"/>
                          <a:ea typeface="+mn-ea"/>
                          <a:cs typeface="+mn-cs"/>
                        </a:rPr>
                        <a:t>Nespresso</a:t>
                      </a:r>
                      <a:endParaRPr lang="zh-CN" altLang="en-US" sz="1200" b="1" kern="1200" dirty="0">
                        <a:solidFill>
                          <a:schemeClr val="bg1"/>
                        </a:solidFill>
                        <a:latin typeface="+mn-ea"/>
                        <a:ea typeface="+mn-ea"/>
                        <a:cs typeface="+mn-cs"/>
                      </a:endParaRPr>
                    </a:p>
                  </a:txBody>
                  <a:tcPr anchor="ctr"/>
                </a:tc>
                <a:tc>
                  <a:txBody>
                    <a:bodyPr/>
                    <a:lstStyle/>
                    <a:p>
                      <a:pPr algn="ctr"/>
                      <a:r>
                        <a:rPr lang="zh-CN" altLang="en-US" sz="1200" b="1" dirty="0">
                          <a:solidFill>
                            <a:schemeClr val="bg1"/>
                          </a:solidFill>
                          <a:latin typeface="+mn-ea"/>
                          <a:ea typeface="+mn-ea"/>
                        </a:rPr>
                        <a:t>德龙</a:t>
                      </a:r>
                    </a:p>
                  </a:txBody>
                  <a:tcPr anchor="ctr"/>
                </a:tc>
                <a:tc>
                  <a:txBody>
                    <a:bodyPr/>
                    <a:lstStyle/>
                    <a:p>
                      <a:pPr algn="ctr"/>
                      <a:r>
                        <a:rPr lang="zh-CN" altLang="en-US" sz="1200" b="1" kern="1200" dirty="0">
                          <a:solidFill>
                            <a:schemeClr val="bg1"/>
                          </a:solidFill>
                          <a:latin typeface="+mn-ea"/>
                          <a:ea typeface="+mn-ea"/>
                          <a:cs typeface="+mn-cs"/>
                        </a:rPr>
                        <a:t>柏翠</a:t>
                      </a:r>
                    </a:p>
                  </a:txBody>
                  <a:tcPr anchor="ctr"/>
                </a:tc>
                <a:tc>
                  <a:txBody>
                    <a:bodyPr/>
                    <a:lstStyle/>
                    <a:p>
                      <a:pPr algn="ctr"/>
                      <a:r>
                        <a:rPr lang="zh-CN" altLang="en-US" sz="1200" b="1" dirty="0">
                          <a:solidFill>
                            <a:schemeClr val="bg1"/>
                          </a:solidFill>
                          <a:latin typeface="+mn-ea"/>
                          <a:ea typeface="+mn-ea"/>
                        </a:rPr>
                        <a:t>百胜图</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1327431561"/>
                  </a:ext>
                </a:extLst>
              </a:tr>
              <a:tr h="272673">
                <a:tc>
                  <a:txBody>
                    <a:bodyPr/>
                    <a:lstStyle/>
                    <a:p>
                      <a:pPr algn="ctr"/>
                      <a:r>
                        <a:rPr lang="zh-CN" altLang="en-US" sz="1000" i="1" dirty="0">
                          <a:solidFill>
                            <a:schemeClr val="tx2"/>
                          </a:solidFill>
                        </a:rPr>
                        <a:t>平台流量</a:t>
                      </a:r>
                    </a:p>
                  </a:txBody>
                  <a:tcPr anchor="ctr">
                    <a:lnL w="12700" cap="flat" cmpd="sng" algn="ctr">
                      <a:noFill/>
                      <a:prstDash val="solid"/>
                      <a:round/>
                      <a:headEnd type="none" w="med" len="med"/>
                      <a:tailEnd type="none" w="med" len="med"/>
                    </a:lnL>
                    <a:solidFill>
                      <a:schemeClr val="accent5">
                        <a:lumMod val="20000"/>
                        <a:lumOff val="80000"/>
                      </a:schemeClr>
                    </a:solidFill>
                  </a:tcPr>
                </a:tc>
                <a:tc>
                  <a:txBody>
                    <a:bodyPr/>
                    <a:lstStyle/>
                    <a:p>
                      <a:pPr algn="ctr" fontAlgn="ctr"/>
                      <a:r>
                        <a:rPr lang="en-US" altLang="zh-CN" sz="1000" b="0" i="1" u="none" strike="noStrike" kern="1200" dirty="0">
                          <a:solidFill>
                            <a:srgbClr val="A5A5A5"/>
                          </a:solidFill>
                          <a:effectLst/>
                          <a:latin typeface="微软雅黑" panose="020B0503020204020204" pitchFamily="34" charset="-122"/>
                          <a:ea typeface="微软雅黑" panose="020B0503020204020204" pitchFamily="34" charset="-122"/>
                          <a:cs typeface="+mn-cs"/>
                        </a:rPr>
                        <a:t>210,352</a:t>
                      </a:r>
                    </a:p>
                  </a:txBody>
                  <a:tcPr marL="4763" marR="4763" marT="4763" marB="0" anchor="ctr">
                    <a:solidFill>
                      <a:schemeClr val="accent5">
                        <a:lumMod val="20000"/>
                        <a:lumOff val="80000"/>
                      </a:schemeClr>
                    </a:solidFill>
                  </a:tcPr>
                </a:tc>
                <a:tc>
                  <a:txBody>
                    <a:bodyPr/>
                    <a:lstStyle/>
                    <a:p>
                      <a:pPr algn="ctr" fontAlgn="ctr"/>
                      <a:r>
                        <a:rPr lang="en-US" altLang="zh-CN" sz="1000" b="0" i="1" u="none" strike="noStrike" kern="1200" dirty="0">
                          <a:solidFill>
                            <a:srgbClr val="A5A5A5"/>
                          </a:solidFill>
                          <a:effectLst/>
                          <a:latin typeface="微软雅黑" panose="020B0503020204020204" pitchFamily="34" charset="-122"/>
                          <a:ea typeface="微软雅黑" panose="020B0503020204020204" pitchFamily="34" charset="-122"/>
                          <a:cs typeface="+mn-cs"/>
                        </a:rPr>
                        <a:t>120,382</a:t>
                      </a:r>
                    </a:p>
                  </a:txBody>
                  <a:tcPr marL="4763" marR="4763" marT="4763" marB="0" anchor="ctr">
                    <a:solidFill>
                      <a:schemeClr val="accent5">
                        <a:lumMod val="20000"/>
                        <a:lumOff val="80000"/>
                      </a:schemeClr>
                    </a:solidFill>
                  </a:tcPr>
                </a:tc>
                <a:tc>
                  <a:txBody>
                    <a:bodyPr/>
                    <a:lstStyle/>
                    <a:p>
                      <a:pPr algn="ctr" fontAlgn="ctr"/>
                      <a:r>
                        <a:rPr lang="en-US" altLang="zh-CN" sz="1000" b="0" i="1" u="none" strike="noStrike" kern="1200" dirty="0">
                          <a:solidFill>
                            <a:srgbClr val="A5A5A5"/>
                          </a:solidFill>
                          <a:effectLst/>
                          <a:latin typeface="微软雅黑" panose="020B0503020204020204" pitchFamily="34" charset="-122"/>
                          <a:ea typeface="微软雅黑" panose="020B0503020204020204" pitchFamily="34" charset="-122"/>
                          <a:cs typeface="+mn-cs"/>
                        </a:rPr>
                        <a:t>357,110</a:t>
                      </a:r>
                    </a:p>
                  </a:txBody>
                  <a:tcPr marL="4763" marR="4763" marT="4763" marB="0" anchor="ctr">
                    <a:solidFill>
                      <a:schemeClr val="accent5">
                        <a:lumMod val="20000"/>
                        <a:lumOff val="80000"/>
                      </a:schemeClr>
                    </a:solidFill>
                  </a:tcPr>
                </a:tc>
                <a:tc>
                  <a:txBody>
                    <a:bodyPr/>
                    <a:lstStyle/>
                    <a:p>
                      <a:pPr algn="ctr" fontAlgn="ctr"/>
                      <a:r>
                        <a:rPr lang="en-US" altLang="zh-CN" sz="1000" b="0" i="1" u="none" strike="noStrike" kern="1200" dirty="0">
                          <a:solidFill>
                            <a:srgbClr val="A5A5A5"/>
                          </a:solidFill>
                          <a:effectLst/>
                          <a:latin typeface="微软雅黑" panose="020B0503020204020204" pitchFamily="34" charset="-122"/>
                          <a:ea typeface="微软雅黑" panose="020B0503020204020204" pitchFamily="34" charset="-122"/>
                          <a:cs typeface="+mn-cs"/>
                        </a:rPr>
                        <a:t>126,682</a:t>
                      </a:r>
                    </a:p>
                  </a:txBody>
                  <a:tcPr marL="4763" marR="4763" marT="4763" marB="0" anchor="ctr">
                    <a:solidFill>
                      <a:schemeClr val="accent5">
                        <a:lumMod val="20000"/>
                        <a:lumOff val="80000"/>
                      </a:schemeClr>
                    </a:solidFill>
                  </a:tcPr>
                </a:tc>
                <a:tc>
                  <a:txBody>
                    <a:bodyPr/>
                    <a:lstStyle/>
                    <a:p>
                      <a:pPr algn="ctr" fontAlgn="ctr"/>
                      <a:r>
                        <a:rPr lang="en-US" altLang="zh-CN" sz="1000" b="0" i="1" u="none" strike="noStrike" kern="1200" dirty="0">
                          <a:solidFill>
                            <a:srgbClr val="A5A5A5"/>
                          </a:solidFill>
                          <a:effectLst/>
                          <a:latin typeface="微软雅黑" panose="020B0503020204020204" pitchFamily="34" charset="-122"/>
                          <a:ea typeface="微软雅黑" panose="020B0503020204020204" pitchFamily="34" charset="-122"/>
                          <a:cs typeface="+mn-cs"/>
                        </a:rPr>
                        <a:t>180,208</a:t>
                      </a:r>
                    </a:p>
                  </a:txBody>
                  <a:tcPr marL="4763" marR="4763" marT="4763" marB="0" anchor="ctr">
                    <a:lnR w="12700" cap="flat" cmpd="sng" algn="ctr">
                      <a:noFill/>
                      <a:prstDash val="solid"/>
                      <a:round/>
                      <a:headEnd type="none" w="med" len="med"/>
                      <a:tailEnd type="none" w="med" len="med"/>
                    </a:lnR>
                    <a:solidFill>
                      <a:schemeClr val="accent5">
                        <a:lumMod val="20000"/>
                        <a:lumOff val="80000"/>
                      </a:schemeClr>
                    </a:solidFill>
                  </a:tcPr>
                </a:tc>
                <a:extLst>
                  <a:ext uri="{0D108BD9-81ED-4DB2-BD59-A6C34878D82A}">
                    <a16:rowId xmlns:a16="http://schemas.microsoft.com/office/drawing/2014/main" val="2911240708"/>
                  </a:ext>
                </a:extLst>
              </a:tr>
              <a:tr h="3420007">
                <a:tc>
                  <a:txBody>
                    <a:bodyPr/>
                    <a:lstStyle/>
                    <a:p>
                      <a:pPr algn="ctr"/>
                      <a:endParaRPr lang="zh-CN" altLang="en-US" sz="1000" dirty="0"/>
                    </a:p>
                  </a:txBody>
                  <a:tcPr anchor="ctr">
                    <a:lnL w="12700" cap="flat" cmpd="sng" algn="ctr">
                      <a:noFill/>
                      <a:prstDash val="solid"/>
                      <a:round/>
                      <a:headEnd type="none" w="med" len="med"/>
                      <a:tailEnd type="none" w="med" len="med"/>
                    </a:lnL>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lnR w="12700" cap="flat" cmpd="sng" algn="ctr">
                      <a:noFill/>
                      <a:prstDash val="solid"/>
                      <a:round/>
                      <a:headEnd type="none" w="med" len="med"/>
                      <a:tailEnd type="none" w="med" len="med"/>
                    </a:lnR>
                    <a:noFill/>
                  </a:tcPr>
                </a:tc>
                <a:extLst>
                  <a:ext uri="{0D108BD9-81ED-4DB2-BD59-A6C34878D82A}">
                    <a16:rowId xmlns:a16="http://schemas.microsoft.com/office/drawing/2014/main" val="3751974040"/>
                  </a:ext>
                </a:extLst>
              </a:tr>
            </a:tbl>
          </a:graphicData>
        </a:graphic>
      </p:graphicFrame>
      <p:graphicFrame>
        <p:nvGraphicFramePr>
          <p:cNvPr id="9" name="图表 47">
            <a:extLst>
              <a:ext uri="{FF2B5EF4-FFF2-40B4-BE49-F238E27FC236}">
                <a16:creationId xmlns:a16="http://schemas.microsoft.com/office/drawing/2014/main" id="{FD996154-82D0-084D-ADAA-F137F84C14D2}"/>
              </a:ext>
            </a:extLst>
          </p:cNvPr>
          <p:cNvGraphicFramePr/>
          <p:nvPr>
            <p:extLst>
              <p:ext uri="{D42A27DB-BD31-4B8C-83A1-F6EECF244321}">
                <p14:modId xmlns:p14="http://schemas.microsoft.com/office/powerpoint/2010/main" val="2075857534"/>
              </p:ext>
            </p:extLst>
          </p:nvPr>
        </p:nvGraphicFramePr>
        <p:xfrm>
          <a:off x="9422439" y="2866498"/>
          <a:ext cx="2333782" cy="382220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图表 35">
            <a:extLst>
              <a:ext uri="{FF2B5EF4-FFF2-40B4-BE49-F238E27FC236}">
                <a16:creationId xmlns:a16="http://schemas.microsoft.com/office/drawing/2014/main" id="{81B6B0E3-F590-1445-94F4-832C1844D15E}"/>
              </a:ext>
            </a:extLst>
          </p:cNvPr>
          <p:cNvGraphicFramePr/>
          <p:nvPr>
            <p:extLst>
              <p:ext uri="{D42A27DB-BD31-4B8C-83A1-F6EECF244321}">
                <p14:modId xmlns:p14="http://schemas.microsoft.com/office/powerpoint/2010/main" val="1576395096"/>
              </p:ext>
            </p:extLst>
          </p:nvPr>
        </p:nvGraphicFramePr>
        <p:xfrm>
          <a:off x="4045934" y="2866498"/>
          <a:ext cx="2663726" cy="382220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图表 45">
            <a:extLst>
              <a:ext uri="{FF2B5EF4-FFF2-40B4-BE49-F238E27FC236}">
                <a16:creationId xmlns:a16="http://schemas.microsoft.com/office/drawing/2014/main" id="{CEB4A0B3-C34F-804C-9692-796B75D830CD}"/>
              </a:ext>
            </a:extLst>
          </p:cNvPr>
          <p:cNvGraphicFramePr/>
          <p:nvPr>
            <p:extLst>
              <p:ext uri="{D42A27DB-BD31-4B8C-83A1-F6EECF244321}">
                <p14:modId xmlns:p14="http://schemas.microsoft.com/office/powerpoint/2010/main" val="4135944082"/>
              </p:ext>
            </p:extLst>
          </p:nvPr>
        </p:nvGraphicFramePr>
        <p:xfrm>
          <a:off x="8003161" y="2876023"/>
          <a:ext cx="2333782" cy="382220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图表 46">
            <a:extLst>
              <a:ext uri="{FF2B5EF4-FFF2-40B4-BE49-F238E27FC236}">
                <a16:creationId xmlns:a16="http://schemas.microsoft.com/office/drawing/2014/main" id="{CED8806B-44D6-6C4B-9A75-AFF0C552D270}"/>
              </a:ext>
            </a:extLst>
          </p:cNvPr>
          <p:cNvGraphicFramePr/>
          <p:nvPr>
            <p:extLst>
              <p:ext uri="{D42A27DB-BD31-4B8C-83A1-F6EECF244321}">
                <p14:modId xmlns:p14="http://schemas.microsoft.com/office/powerpoint/2010/main" val="3238081926"/>
              </p:ext>
            </p:extLst>
          </p:nvPr>
        </p:nvGraphicFramePr>
        <p:xfrm>
          <a:off x="6763163" y="2885548"/>
          <a:ext cx="2333782" cy="382220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图表 36">
            <a:extLst>
              <a:ext uri="{FF2B5EF4-FFF2-40B4-BE49-F238E27FC236}">
                <a16:creationId xmlns:a16="http://schemas.microsoft.com/office/drawing/2014/main" id="{E6A53C68-6291-A944-9EAE-BB56F41F9170}"/>
              </a:ext>
            </a:extLst>
          </p:cNvPr>
          <p:cNvGraphicFramePr/>
          <p:nvPr>
            <p:extLst>
              <p:ext uri="{D42A27DB-BD31-4B8C-83A1-F6EECF244321}">
                <p14:modId xmlns:p14="http://schemas.microsoft.com/office/powerpoint/2010/main" val="451155330"/>
              </p:ext>
            </p:extLst>
          </p:nvPr>
        </p:nvGraphicFramePr>
        <p:xfrm>
          <a:off x="5453279" y="2885548"/>
          <a:ext cx="2076450" cy="382220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4" name="表格 5">
            <a:extLst>
              <a:ext uri="{FF2B5EF4-FFF2-40B4-BE49-F238E27FC236}">
                <a16:creationId xmlns:a16="http://schemas.microsoft.com/office/drawing/2014/main" id="{9D757A22-BFB0-9F43-9EA1-69623AC0990B}"/>
              </a:ext>
            </a:extLst>
          </p:cNvPr>
          <p:cNvGraphicFramePr>
            <a:graphicFrameLocks noGrp="1"/>
          </p:cNvGraphicFramePr>
          <p:nvPr>
            <p:extLst>
              <p:ext uri="{D42A27DB-BD31-4B8C-83A1-F6EECF244321}">
                <p14:modId xmlns:p14="http://schemas.microsoft.com/office/powerpoint/2010/main" val="1689938739"/>
              </p:ext>
            </p:extLst>
          </p:nvPr>
        </p:nvGraphicFramePr>
        <p:xfrm>
          <a:off x="5998662" y="3026564"/>
          <a:ext cx="522504" cy="3065643"/>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7949">
                <a:tc>
                  <a:txBody>
                    <a:bodyPr/>
                    <a:lstStyle/>
                    <a:p>
                      <a:pPr marL="0" algn="ctr" defTabSz="914400" rtl="0" eaLnBrk="1" fontAlgn="ctr" latinLnBrk="0" hangingPunct="1"/>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1.3%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7949">
                <a:tc>
                  <a:txBody>
                    <a:bodyPr/>
                    <a:lstStyle/>
                    <a:p>
                      <a:pPr marL="0" algn="ctr" defTabSz="914400" rtl="0" eaLnBrk="1" fontAlgn="ctr" latinLnBrk="0" hangingPunct="1"/>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7949">
                <a:tc>
                  <a:txBody>
                    <a:bodyPr/>
                    <a:lstStyle/>
                    <a:p>
                      <a:pPr marL="0" algn="ctr" defTabSz="914400" rtl="0" eaLnBrk="1" fontAlgn="ctr" latinLnBrk="0" hangingPunct="1"/>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9%</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7949">
                <a:tc>
                  <a:txBody>
                    <a:bodyPr/>
                    <a:lstStyle/>
                    <a:p>
                      <a:pPr marL="0" algn="ctr" defTabSz="914400" rtl="0" eaLnBrk="1" fontAlgn="ctr" latinLnBrk="0" hangingPunct="1"/>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0.4%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08921"/>
                  </a:ext>
                </a:extLst>
              </a:tr>
              <a:tr h="437949">
                <a:tc>
                  <a:txBody>
                    <a:bodyPr/>
                    <a:lstStyle/>
                    <a:p>
                      <a:pPr marL="0" algn="ctr" defTabSz="914400" rtl="0" eaLnBrk="1" fontAlgn="ctr" latinLnBrk="0" hangingPunct="1"/>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1.6%</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7949">
                <a:tc>
                  <a:txBody>
                    <a:bodyPr/>
                    <a:lstStyle/>
                    <a:p>
                      <a:pPr marL="0" algn="ctr" defTabSz="914400" rtl="0" eaLnBrk="1" fontAlgn="ctr" latinLnBrk="0" hangingPunct="1"/>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0.5%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7949">
                <a:tc>
                  <a:txBody>
                    <a:bodyPr/>
                    <a:lstStyle/>
                    <a:p>
                      <a:pPr marL="0" algn="ctr" defTabSz="914400" rtl="0" eaLnBrk="1" fontAlgn="ctr" latinLnBrk="0" hangingPunct="1"/>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15" name="文本框 6">
            <a:extLst>
              <a:ext uri="{FF2B5EF4-FFF2-40B4-BE49-F238E27FC236}">
                <a16:creationId xmlns:a16="http://schemas.microsoft.com/office/drawing/2014/main" id="{75D043A2-E50F-D345-8705-1E7A5489F41A}"/>
              </a:ext>
            </a:extLst>
          </p:cNvPr>
          <p:cNvSpPr txBox="1"/>
          <p:nvPr/>
        </p:nvSpPr>
        <p:spPr>
          <a:xfrm>
            <a:off x="5989914" y="2945598"/>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16" name="表格 22">
            <a:extLst>
              <a:ext uri="{FF2B5EF4-FFF2-40B4-BE49-F238E27FC236}">
                <a16:creationId xmlns:a16="http://schemas.microsoft.com/office/drawing/2014/main" id="{4E63CA4E-F9CF-5F4F-AE47-B8326EB5A875}"/>
              </a:ext>
            </a:extLst>
          </p:cNvPr>
          <p:cNvGraphicFramePr>
            <a:graphicFrameLocks noGrp="1"/>
          </p:cNvGraphicFramePr>
          <p:nvPr>
            <p:extLst>
              <p:ext uri="{D42A27DB-BD31-4B8C-83A1-F6EECF244321}">
                <p14:modId xmlns:p14="http://schemas.microsoft.com/office/powerpoint/2010/main" val="521593312"/>
              </p:ext>
            </p:extLst>
          </p:nvPr>
        </p:nvGraphicFramePr>
        <p:xfrm>
          <a:off x="7327063" y="3026564"/>
          <a:ext cx="522504" cy="3049554"/>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5059">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1.5%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5059">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5059">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12%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9200">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0.5%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860161"/>
                  </a:ext>
                </a:extLst>
              </a:tr>
              <a:tr h="435059">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5059">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0.8%</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5059">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17" name="文本框 23">
            <a:extLst>
              <a:ext uri="{FF2B5EF4-FFF2-40B4-BE49-F238E27FC236}">
                <a16:creationId xmlns:a16="http://schemas.microsoft.com/office/drawing/2014/main" id="{90800EC8-E218-C143-BA18-160BB6EDCFC6}"/>
              </a:ext>
            </a:extLst>
          </p:cNvPr>
          <p:cNvSpPr txBox="1"/>
          <p:nvPr/>
        </p:nvSpPr>
        <p:spPr>
          <a:xfrm>
            <a:off x="7318315" y="2945598"/>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18" name="表格 24">
            <a:extLst>
              <a:ext uri="{FF2B5EF4-FFF2-40B4-BE49-F238E27FC236}">
                <a16:creationId xmlns:a16="http://schemas.microsoft.com/office/drawing/2014/main" id="{FA4B22BE-EE5E-A34E-9AF6-B3991F8A39C3}"/>
              </a:ext>
            </a:extLst>
          </p:cNvPr>
          <p:cNvGraphicFramePr>
            <a:graphicFrameLocks noGrp="1"/>
          </p:cNvGraphicFramePr>
          <p:nvPr>
            <p:extLst>
              <p:ext uri="{D42A27DB-BD31-4B8C-83A1-F6EECF244321}">
                <p14:modId xmlns:p14="http://schemas.microsoft.com/office/powerpoint/2010/main" val="134460716"/>
              </p:ext>
            </p:extLst>
          </p:nvPr>
        </p:nvGraphicFramePr>
        <p:xfrm>
          <a:off x="8603234" y="3026564"/>
          <a:ext cx="522504" cy="3063018"/>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7574">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1.1%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7574">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7574">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10%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7574">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0.4%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2214669"/>
                  </a:ext>
                </a:extLst>
              </a:tr>
              <a:tr h="437574">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1.4%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7574">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0.6%</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7574">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19" name="文本框 25">
            <a:extLst>
              <a:ext uri="{FF2B5EF4-FFF2-40B4-BE49-F238E27FC236}">
                <a16:creationId xmlns:a16="http://schemas.microsoft.com/office/drawing/2014/main" id="{01E1BA05-76C8-CF43-A3F4-CFD4BA458AA3}"/>
              </a:ext>
            </a:extLst>
          </p:cNvPr>
          <p:cNvSpPr txBox="1"/>
          <p:nvPr/>
        </p:nvSpPr>
        <p:spPr>
          <a:xfrm>
            <a:off x="8582798" y="2945598"/>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20" name="表格 26">
            <a:extLst>
              <a:ext uri="{FF2B5EF4-FFF2-40B4-BE49-F238E27FC236}">
                <a16:creationId xmlns:a16="http://schemas.microsoft.com/office/drawing/2014/main" id="{08C13326-5AD2-C74A-9E1C-3AD0FF815DD6}"/>
              </a:ext>
            </a:extLst>
          </p:cNvPr>
          <p:cNvGraphicFramePr>
            <a:graphicFrameLocks noGrp="1"/>
          </p:cNvGraphicFramePr>
          <p:nvPr>
            <p:extLst>
              <p:ext uri="{D42A27DB-BD31-4B8C-83A1-F6EECF244321}">
                <p14:modId xmlns:p14="http://schemas.microsoft.com/office/powerpoint/2010/main" val="343920132"/>
              </p:ext>
            </p:extLst>
          </p:nvPr>
        </p:nvGraphicFramePr>
        <p:xfrm>
          <a:off x="10023193" y="3026564"/>
          <a:ext cx="522504" cy="3072545"/>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8935">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1.6%</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8935">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8935">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11%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8935">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1.9%</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3117981"/>
                  </a:ext>
                </a:extLst>
              </a:tr>
              <a:tr h="438935">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1.5%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8935">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0.7%</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8935">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21" name="文本框 27">
            <a:extLst>
              <a:ext uri="{FF2B5EF4-FFF2-40B4-BE49-F238E27FC236}">
                <a16:creationId xmlns:a16="http://schemas.microsoft.com/office/drawing/2014/main" id="{1840F3FD-32FB-1A45-98EB-602D6BA67E93}"/>
              </a:ext>
            </a:extLst>
          </p:cNvPr>
          <p:cNvSpPr txBox="1"/>
          <p:nvPr/>
        </p:nvSpPr>
        <p:spPr>
          <a:xfrm>
            <a:off x="10014445" y="2945598"/>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22" name="表格 28">
            <a:extLst>
              <a:ext uri="{FF2B5EF4-FFF2-40B4-BE49-F238E27FC236}">
                <a16:creationId xmlns:a16="http://schemas.microsoft.com/office/drawing/2014/main" id="{ED60B64E-6C2D-754E-9418-F563DCB3F0D7}"/>
              </a:ext>
            </a:extLst>
          </p:cNvPr>
          <p:cNvGraphicFramePr>
            <a:graphicFrameLocks noGrp="1"/>
          </p:cNvGraphicFramePr>
          <p:nvPr>
            <p:extLst>
              <p:ext uri="{D42A27DB-BD31-4B8C-83A1-F6EECF244321}">
                <p14:modId xmlns:p14="http://schemas.microsoft.com/office/powerpoint/2010/main" val="2862093050"/>
              </p:ext>
            </p:extLst>
          </p:nvPr>
        </p:nvGraphicFramePr>
        <p:xfrm>
          <a:off x="11312267" y="3026564"/>
          <a:ext cx="522504" cy="3083248"/>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40464">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0.9%</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40464">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40464">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8%</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40464">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0.4%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5082316"/>
                  </a:ext>
                </a:extLst>
              </a:tr>
              <a:tr h="440464">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0.4%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40464">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0.5%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40464">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23" name="文本框 29">
            <a:extLst>
              <a:ext uri="{FF2B5EF4-FFF2-40B4-BE49-F238E27FC236}">
                <a16:creationId xmlns:a16="http://schemas.microsoft.com/office/drawing/2014/main" id="{0FB633F3-EE05-EA40-BD69-FE85F4A89E55}"/>
              </a:ext>
            </a:extLst>
          </p:cNvPr>
          <p:cNvSpPr txBox="1"/>
          <p:nvPr/>
        </p:nvSpPr>
        <p:spPr>
          <a:xfrm>
            <a:off x="11303519" y="2945598"/>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24" name="表格 2">
            <a:extLst>
              <a:ext uri="{FF2B5EF4-FFF2-40B4-BE49-F238E27FC236}">
                <a16:creationId xmlns:a16="http://schemas.microsoft.com/office/drawing/2014/main" id="{0A84CB74-35A7-8847-BDBF-95829B09FCFD}"/>
              </a:ext>
            </a:extLst>
          </p:cNvPr>
          <p:cNvGraphicFramePr>
            <a:graphicFrameLocks noGrp="1"/>
          </p:cNvGraphicFramePr>
          <p:nvPr>
            <p:extLst>
              <p:ext uri="{D42A27DB-BD31-4B8C-83A1-F6EECF244321}">
                <p14:modId xmlns:p14="http://schemas.microsoft.com/office/powerpoint/2010/main" val="3580792122"/>
              </p:ext>
            </p:extLst>
          </p:nvPr>
        </p:nvGraphicFramePr>
        <p:xfrm>
          <a:off x="582102" y="2724618"/>
          <a:ext cx="3355338" cy="441960"/>
        </p:xfrm>
        <a:graphic>
          <a:graphicData uri="http://schemas.openxmlformats.org/drawingml/2006/table">
            <a:tbl>
              <a:tblPr bandRow="1">
                <a:tableStyleId>{5C22544A-7EE6-4342-B048-85BDC9FD1C3A}</a:tableStyleId>
              </a:tblPr>
              <a:tblGrid>
                <a:gridCol w="459105">
                  <a:extLst>
                    <a:ext uri="{9D8B030D-6E8A-4147-A177-3AD203B41FA5}">
                      <a16:colId xmlns:a16="http://schemas.microsoft.com/office/drawing/2014/main" val="4112603588"/>
                    </a:ext>
                  </a:extLst>
                </a:gridCol>
                <a:gridCol w="569277">
                  <a:extLst>
                    <a:ext uri="{9D8B030D-6E8A-4147-A177-3AD203B41FA5}">
                      <a16:colId xmlns:a16="http://schemas.microsoft.com/office/drawing/2014/main" val="3382739526"/>
                    </a:ext>
                  </a:extLst>
                </a:gridCol>
                <a:gridCol w="675297">
                  <a:extLst>
                    <a:ext uri="{9D8B030D-6E8A-4147-A177-3AD203B41FA5}">
                      <a16:colId xmlns:a16="http://schemas.microsoft.com/office/drawing/2014/main" val="2999805940"/>
                    </a:ext>
                  </a:extLst>
                </a:gridCol>
                <a:gridCol w="604058">
                  <a:extLst>
                    <a:ext uri="{9D8B030D-6E8A-4147-A177-3AD203B41FA5}">
                      <a16:colId xmlns:a16="http://schemas.microsoft.com/office/drawing/2014/main" val="3329545957"/>
                    </a:ext>
                  </a:extLst>
                </a:gridCol>
                <a:gridCol w="515389">
                  <a:extLst>
                    <a:ext uri="{9D8B030D-6E8A-4147-A177-3AD203B41FA5}">
                      <a16:colId xmlns:a16="http://schemas.microsoft.com/office/drawing/2014/main" val="3193261492"/>
                    </a:ext>
                  </a:extLst>
                </a:gridCol>
                <a:gridCol w="532212">
                  <a:extLst>
                    <a:ext uri="{9D8B030D-6E8A-4147-A177-3AD203B41FA5}">
                      <a16:colId xmlns:a16="http://schemas.microsoft.com/office/drawing/2014/main" val="996208042"/>
                    </a:ext>
                  </a:extLst>
                </a:gridCol>
              </a:tblGrid>
              <a:tr h="186776">
                <a:tc>
                  <a:txBody>
                    <a:bodyPr/>
                    <a:lstStyle/>
                    <a:p>
                      <a:pPr algn="ctr"/>
                      <a:endParaRPr lang="zh-CN" altLang="en-US" sz="800" b="1" dirty="0">
                        <a:solidFill>
                          <a:schemeClr val="bg1"/>
                        </a:solidFill>
                      </a:endParaRPr>
                    </a:p>
                  </a:txBody>
                  <a:tcPr anchor="ctr">
                    <a:lnL w="12700" cap="flat" cmpd="sng" algn="ctr">
                      <a:noFill/>
                      <a:prstDash val="solid"/>
                      <a:round/>
                      <a:headEnd type="none" w="med" len="med"/>
                      <a:tailEnd type="none" w="med" len="med"/>
                    </a:lnL>
                    <a:solidFill>
                      <a:schemeClr val="accent4">
                        <a:lumMod val="60000"/>
                        <a:lumOff val="40000"/>
                      </a:schemeClr>
                    </a:solidFill>
                  </a:tcPr>
                </a:tc>
                <a:tc>
                  <a:txBody>
                    <a:bodyPr/>
                    <a:lstStyle/>
                    <a:p>
                      <a:pPr algn="ctr"/>
                      <a:r>
                        <a:rPr lang="zh-CN" altLang="en-US" sz="900" b="1" dirty="0">
                          <a:solidFill>
                            <a:schemeClr val="bg1"/>
                          </a:solidFill>
                        </a:rPr>
                        <a:t>格米莱</a:t>
                      </a:r>
                    </a:p>
                  </a:txBody>
                  <a:tcPr anchor="ctr">
                    <a:solidFill>
                      <a:schemeClr val="accent4">
                        <a:lumMod val="60000"/>
                        <a:lumOff val="40000"/>
                      </a:schemeClr>
                    </a:solidFill>
                  </a:tcPr>
                </a:tc>
                <a:tc>
                  <a:txBody>
                    <a:bodyPr/>
                    <a:lstStyle/>
                    <a:p>
                      <a:pPr algn="ctr"/>
                      <a:r>
                        <a:rPr lang="en-US" altLang="zh-CN" sz="700" b="1" kern="1200" dirty="0">
                          <a:solidFill>
                            <a:schemeClr val="bg1"/>
                          </a:solidFill>
                          <a:latin typeface="+mn-lt"/>
                          <a:ea typeface="+mn-ea"/>
                          <a:cs typeface="+mn-cs"/>
                        </a:rPr>
                        <a:t>Nespresso</a:t>
                      </a:r>
                      <a:endParaRPr lang="zh-CN" altLang="en-US" sz="700" b="1" kern="1200" dirty="0">
                        <a:solidFill>
                          <a:schemeClr val="bg1"/>
                        </a:solidFill>
                        <a:latin typeface="+mn-lt"/>
                        <a:ea typeface="+mn-ea"/>
                        <a:cs typeface="+mn-cs"/>
                      </a:endParaRPr>
                    </a:p>
                  </a:txBody>
                  <a:tcPr anchor="ctr">
                    <a:solidFill>
                      <a:schemeClr val="accent4">
                        <a:lumMod val="60000"/>
                        <a:lumOff val="40000"/>
                      </a:schemeClr>
                    </a:solidFill>
                  </a:tcPr>
                </a:tc>
                <a:tc>
                  <a:txBody>
                    <a:bodyPr/>
                    <a:lstStyle/>
                    <a:p>
                      <a:pPr algn="ctr"/>
                      <a:r>
                        <a:rPr lang="zh-CN" altLang="en-US" sz="900" b="1" dirty="0">
                          <a:solidFill>
                            <a:schemeClr val="bg1"/>
                          </a:solidFill>
                        </a:rPr>
                        <a:t>德龙</a:t>
                      </a:r>
                    </a:p>
                  </a:txBody>
                  <a:tcPr anchor="ctr">
                    <a:solidFill>
                      <a:schemeClr val="accent4">
                        <a:lumMod val="60000"/>
                        <a:lumOff val="40000"/>
                      </a:schemeClr>
                    </a:solidFill>
                  </a:tcPr>
                </a:tc>
                <a:tc>
                  <a:txBody>
                    <a:bodyPr/>
                    <a:lstStyle/>
                    <a:p>
                      <a:pPr algn="ctr"/>
                      <a:r>
                        <a:rPr lang="zh-CN" altLang="en-US" sz="900" b="1" kern="1200" dirty="0">
                          <a:solidFill>
                            <a:schemeClr val="bg1"/>
                          </a:solidFill>
                          <a:latin typeface="+mn-lt"/>
                          <a:ea typeface="+mn-ea"/>
                          <a:cs typeface="+mn-cs"/>
                        </a:rPr>
                        <a:t>柏翠</a:t>
                      </a:r>
                    </a:p>
                  </a:txBody>
                  <a:tcPr anchor="ctr">
                    <a:solidFill>
                      <a:schemeClr val="accent4">
                        <a:lumMod val="60000"/>
                        <a:lumOff val="40000"/>
                      </a:schemeClr>
                    </a:solidFill>
                  </a:tcPr>
                </a:tc>
                <a:tc>
                  <a:txBody>
                    <a:bodyPr/>
                    <a:lstStyle/>
                    <a:p>
                      <a:pPr algn="ctr"/>
                      <a:r>
                        <a:rPr lang="zh-CN" altLang="en-US" sz="900" b="1" dirty="0">
                          <a:solidFill>
                            <a:schemeClr val="bg1"/>
                          </a:solidFill>
                        </a:rPr>
                        <a:t>百胜图</a:t>
                      </a:r>
                    </a:p>
                  </a:txBody>
                  <a:tcPr anchor="ctr">
                    <a:lnR w="12700" cap="flat" cmpd="sng" algn="ctr">
                      <a:noFill/>
                      <a:prstDash val="solid"/>
                      <a:round/>
                      <a:headEnd type="none" w="med" len="med"/>
                      <a:tailEnd type="none" w="med" len="med"/>
                    </a:lnR>
                    <a:solidFill>
                      <a:schemeClr val="accent4">
                        <a:lumMod val="60000"/>
                        <a:lumOff val="40000"/>
                      </a:schemeClr>
                    </a:solidFill>
                  </a:tcPr>
                </a:tc>
                <a:extLst>
                  <a:ext uri="{0D108BD9-81ED-4DB2-BD59-A6C34878D82A}">
                    <a16:rowId xmlns:a16="http://schemas.microsoft.com/office/drawing/2014/main" val="621995128"/>
                  </a:ext>
                </a:extLst>
              </a:tr>
              <a:tr h="186776">
                <a:tc>
                  <a:txBody>
                    <a:bodyPr/>
                    <a:lstStyle/>
                    <a:p>
                      <a:pPr algn="ctr"/>
                      <a:r>
                        <a:rPr lang="zh-CN" altLang="en-US" sz="800" i="0" dirty="0">
                          <a:solidFill>
                            <a:schemeClr val="tx1">
                              <a:lumMod val="65000"/>
                              <a:lumOff val="35000"/>
                            </a:schemeClr>
                          </a:solidFill>
                        </a:rPr>
                        <a:t>总</a:t>
                      </a:r>
                      <a:r>
                        <a:rPr lang="en-US" altLang="zh-CN" sz="800" i="0" dirty="0">
                          <a:solidFill>
                            <a:schemeClr val="tx1">
                              <a:lumMod val="65000"/>
                              <a:lumOff val="35000"/>
                            </a:schemeClr>
                          </a:solidFill>
                        </a:rPr>
                        <a:t>UV</a:t>
                      </a:r>
                      <a:endParaRPr lang="zh-CN" altLang="en-US" sz="800" i="0" dirty="0">
                        <a:solidFill>
                          <a:schemeClr val="tx1">
                            <a:lumMod val="65000"/>
                            <a:lumOff val="35000"/>
                          </a:schemeClr>
                        </a:solidFill>
                      </a:endParaRPr>
                    </a:p>
                  </a:txBody>
                  <a:tcPr anchor="ctr">
                    <a:lnL w="12700" cap="flat" cmpd="sng" algn="ctr">
                      <a:noFill/>
                      <a:prstDash val="solid"/>
                      <a:round/>
                      <a:headEnd type="none" w="med" len="med"/>
                      <a:tailEnd type="none" w="med" len="med"/>
                    </a:lnL>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801,081</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286,637</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875,775</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225,572</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425,839</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4763" marR="4763" marT="4763" marB="0" anchor="ctr">
                    <a:lnR w="12700" cap="flat" cmpd="sng" algn="ctr">
                      <a:noFill/>
                      <a:prstDash val="solid"/>
                      <a:round/>
                      <a:headEnd type="none" w="med" len="med"/>
                      <a:tailEnd type="none" w="med" len="med"/>
                    </a:lnR>
                    <a:solidFill>
                      <a:schemeClr val="accent4">
                        <a:lumMod val="20000"/>
                        <a:lumOff val="80000"/>
                      </a:schemeClr>
                    </a:solidFill>
                  </a:tcPr>
                </a:tc>
                <a:extLst>
                  <a:ext uri="{0D108BD9-81ED-4DB2-BD59-A6C34878D82A}">
                    <a16:rowId xmlns:a16="http://schemas.microsoft.com/office/drawing/2014/main" val="3179071389"/>
                  </a:ext>
                </a:extLst>
              </a:tr>
            </a:tbl>
          </a:graphicData>
        </a:graphic>
      </p:graphicFrame>
      <p:sp>
        <p:nvSpPr>
          <p:cNvPr id="25" name="文本框 49">
            <a:extLst>
              <a:ext uri="{FF2B5EF4-FFF2-40B4-BE49-F238E27FC236}">
                <a16:creationId xmlns:a16="http://schemas.microsoft.com/office/drawing/2014/main" id="{400A0985-A52C-3748-8597-1711E116C44F}"/>
              </a:ext>
            </a:extLst>
          </p:cNvPr>
          <p:cNvSpPr txBox="1"/>
          <p:nvPr/>
        </p:nvSpPr>
        <p:spPr>
          <a:xfrm>
            <a:off x="415179" y="6092691"/>
            <a:ext cx="368918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一级渠道分布：广告流量占比：广告流量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endPar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平台流量占比：平台流量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p>
        </p:txBody>
      </p:sp>
    </p:spTree>
    <p:extLst>
      <p:ext uri="{BB962C8B-B14F-4D97-AF65-F5344CB8AC3E}">
        <p14:creationId xmlns:p14="http://schemas.microsoft.com/office/powerpoint/2010/main" val="2714417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F98A21-96BA-BB44-900B-1C2BDD2E412A}"/>
              </a:ext>
            </a:extLst>
          </p:cNvPr>
          <p:cNvSpPr>
            <a:spLocks noGrp="1"/>
          </p:cNvSpPr>
          <p:nvPr>
            <p:ph type="body" sz="quarter" idx="10"/>
          </p:nvPr>
        </p:nvSpPr>
        <p:spPr/>
        <p:txBody>
          <a:bodyPr anchor="t"/>
          <a:lstStyle/>
          <a:p>
            <a:r>
              <a:rPr lang="en-US" sz="4400" dirty="0"/>
              <a:t>店铺整体生意</a:t>
            </a:r>
          </a:p>
          <a:p>
            <a:pPr marL="285750" indent="-285750">
              <a:buFont typeface="Arial" panose="020B0604020202020204" pitchFamily="34" charset="0"/>
              <a:buChar char="•"/>
            </a:pPr>
            <a:r>
              <a:rPr lang="x-none" sz="1400" dirty="0"/>
              <a:t>店铺整体GMV表现</a:t>
            </a:r>
          </a:p>
          <a:p>
            <a:pPr marL="285750" indent="-285750">
              <a:buFont typeface="Arial" panose="020B0604020202020204" pitchFamily="34" charset="0"/>
              <a:buChar char="•"/>
            </a:pPr>
            <a:r>
              <a:rPr lang="x-none" sz="1400" dirty="0"/>
              <a:t>店铺新老客贡献</a:t>
            </a:r>
          </a:p>
          <a:p>
            <a:pPr marL="285750" indent="-285750">
              <a:buFont typeface="Arial" panose="020B0604020202020204" pitchFamily="34" charset="0"/>
              <a:buChar char="•"/>
            </a:pPr>
            <a:r>
              <a:rPr lang="x-none" sz="1400" dirty="0"/>
              <a:t>店铺货品结构</a:t>
            </a:r>
          </a:p>
          <a:p>
            <a:pPr marL="285750" indent="-285750">
              <a:buFont typeface="Arial" panose="020B0604020202020204" pitchFamily="34" charset="0"/>
              <a:buChar char="•"/>
            </a:pPr>
            <a:r>
              <a:rPr lang="x-none" sz="1400" dirty="0"/>
              <a:t>店铺流量布局及转化率变化</a:t>
            </a:r>
          </a:p>
        </p:txBody>
      </p:sp>
    </p:spTree>
    <p:extLst>
      <p:ext uri="{BB962C8B-B14F-4D97-AF65-F5344CB8AC3E}">
        <p14:creationId xmlns:p14="http://schemas.microsoft.com/office/powerpoint/2010/main" val="1095811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9F460-BCF5-E046-8736-C3A7DD956AD3}"/>
              </a:ext>
            </a:extLst>
          </p:cNvPr>
          <p:cNvSpPr>
            <a:spLocks noGrp="1"/>
          </p:cNvSpPr>
          <p:nvPr>
            <p:ph type="title"/>
          </p:nvPr>
        </p:nvSpPr>
        <p:spPr/>
        <p:txBody>
          <a:bodyPr/>
          <a:lstStyle/>
          <a:p>
            <a:r>
              <a:rPr lang="x-none" dirty="0"/>
              <a:t>咖啡机品类广告流量布局</a:t>
            </a:r>
            <a:r>
              <a:rPr lang="zh-CN" altLang="en-US" dirty="0"/>
              <a:t>（</a:t>
            </a:r>
            <a:r>
              <a:rPr lang="en-US" altLang="zh-CN" dirty="0"/>
              <a:t>vs.</a:t>
            </a:r>
            <a:r>
              <a:rPr lang="zh-CN" altLang="en-US" dirty="0"/>
              <a:t> 竞品）</a:t>
            </a:r>
            <a:endParaRPr lang="x-none" dirty="0"/>
          </a:p>
        </p:txBody>
      </p:sp>
      <p:sp>
        <p:nvSpPr>
          <p:cNvPr id="3" name="Text Placeholder 2">
            <a:extLst>
              <a:ext uri="{FF2B5EF4-FFF2-40B4-BE49-F238E27FC236}">
                <a16:creationId xmlns:a16="http://schemas.microsoft.com/office/drawing/2014/main" id="{DE53E17B-696A-424B-8F51-5132FEF30AB1}"/>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3CFE5C6D-5DA6-4E4B-B68B-08F1108167DC}"/>
              </a:ext>
            </a:extLst>
          </p:cNvPr>
          <p:cNvSpPr>
            <a:spLocks noGrp="1"/>
          </p:cNvSpPr>
          <p:nvPr>
            <p:ph type="body" sz="quarter" idx="11"/>
          </p:nvPr>
        </p:nvSpPr>
        <p:spPr/>
        <p:txBody>
          <a:bodyPr/>
          <a:lstStyle/>
          <a:p>
            <a:r>
              <a:t>数据来源：生意参谋-竞店分析；分析维度：咖啡机类目流量</a:t>
            </a:r>
          </a:p>
          <a:p>
            <a:r>
              <a:t>时间维度：2023.12</a:t>
            </a:r>
          </a:p>
        </p:txBody>
      </p:sp>
      <p:graphicFrame>
        <p:nvGraphicFramePr>
          <p:cNvPr id="5" name="表格 1">
            <a:extLst>
              <a:ext uri="{FF2B5EF4-FFF2-40B4-BE49-F238E27FC236}">
                <a16:creationId xmlns:a16="http://schemas.microsoft.com/office/drawing/2014/main" id="{F60592BE-855F-0D47-8C3B-ED8E77951039}"/>
              </a:ext>
            </a:extLst>
          </p:cNvPr>
          <p:cNvGraphicFramePr>
            <a:graphicFrameLocks noGrp="1"/>
          </p:cNvGraphicFramePr>
          <p:nvPr>
            <p:extLst>
              <p:ext uri="{D42A27DB-BD31-4B8C-83A1-F6EECF244321}">
                <p14:modId xmlns:p14="http://schemas.microsoft.com/office/powerpoint/2010/main" val="577648505"/>
              </p:ext>
            </p:extLst>
          </p:nvPr>
        </p:nvGraphicFramePr>
        <p:xfrm>
          <a:off x="640883" y="1886512"/>
          <a:ext cx="10910232" cy="4324335"/>
        </p:xfrm>
        <a:graphic>
          <a:graphicData uri="http://schemas.openxmlformats.org/drawingml/2006/table">
            <a:tbl>
              <a:tblPr>
                <a:tableStyleId>{5C22544A-7EE6-4342-B048-85BDC9FD1C3A}</a:tableStyleId>
              </a:tblPr>
              <a:tblGrid>
                <a:gridCol w="909186">
                  <a:extLst>
                    <a:ext uri="{9D8B030D-6E8A-4147-A177-3AD203B41FA5}">
                      <a16:colId xmlns:a16="http://schemas.microsoft.com/office/drawing/2014/main" val="1861965372"/>
                    </a:ext>
                  </a:extLst>
                </a:gridCol>
                <a:gridCol w="909186">
                  <a:extLst>
                    <a:ext uri="{9D8B030D-6E8A-4147-A177-3AD203B41FA5}">
                      <a16:colId xmlns:a16="http://schemas.microsoft.com/office/drawing/2014/main" val="20001"/>
                    </a:ext>
                  </a:extLst>
                </a:gridCol>
                <a:gridCol w="909186">
                  <a:extLst>
                    <a:ext uri="{9D8B030D-6E8A-4147-A177-3AD203B41FA5}">
                      <a16:colId xmlns:a16="http://schemas.microsoft.com/office/drawing/2014/main" val="301808805"/>
                    </a:ext>
                  </a:extLst>
                </a:gridCol>
                <a:gridCol w="909186">
                  <a:extLst>
                    <a:ext uri="{9D8B030D-6E8A-4147-A177-3AD203B41FA5}">
                      <a16:colId xmlns:a16="http://schemas.microsoft.com/office/drawing/2014/main" val="20003"/>
                    </a:ext>
                  </a:extLst>
                </a:gridCol>
                <a:gridCol w="909186">
                  <a:extLst>
                    <a:ext uri="{9D8B030D-6E8A-4147-A177-3AD203B41FA5}">
                      <a16:colId xmlns:a16="http://schemas.microsoft.com/office/drawing/2014/main" val="2689591634"/>
                    </a:ext>
                  </a:extLst>
                </a:gridCol>
                <a:gridCol w="909186">
                  <a:extLst>
                    <a:ext uri="{9D8B030D-6E8A-4147-A177-3AD203B41FA5}">
                      <a16:colId xmlns:a16="http://schemas.microsoft.com/office/drawing/2014/main" val="20005"/>
                    </a:ext>
                  </a:extLst>
                </a:gridCol>
                <a:gridCol w="909186">
                  <a:extLst>
                    <a:ext uri="{9D8B030D-6E8A-4147-A177-3AD203B41FA5}">
                      <a16:colId xmlns:a16="http://schemas.microsoft.com/office/drawing/2014/main" val="2819421098"/>
                    </a:ext>
                  </a:extLst>
                </a:gridCol>
                <a:gridCol w="909186">
                  <a:extLst>
                    <a:ext uri="{9D8B030D-6E8A-4147-A177-3AD203B41FA5}">
                      <a16:colId xmlns:a16="http://schemas.microsoft.com/office/drawing/2014/main" val="20007"/>
                    </a:ext>
                  </a:extLst>
                </a:gridCol>
                <a:gridCol w="909186">
                  <a:extLst>
                    <a:ext uri="{9D8B030D-6E8A-4147-A177-3AD203B41FA5}">
                      <a16:colId xmlns:a16="http://schemas.microsoft.com/office/drawing/2014/main" val="3326313381"/>
                    </a:ext>
                  </a:extLst>
                </a:gridCol>
                <a:gridCol w="909186">
                  <a:extLst>
                    <a:ext uri="{9D8B030D-6E8A-4147-A177-3AD203B41FA5}">
                      <a16:colId xmlns:a16="http://schemas.microsoft.com/office/drawing/2014/main" val="20009"/>
                    </a:ext>
                  </a:extLst>
                </a:gridCol>
                <a:gridCol w="909186">
                  <a:extLst>
                    <a:ext uri="{9D8B030D-6E8A-4147-A177-3AD203B41FA5}">
                      <a16:colId xmlns:a16="http://schemas.microsoft.com/office/drawing/2014/main" val="4232294157"/>
                    </a:ext>
                  </a:extLst>
                </a:gridCol>
                <a:gridCol w="909186">
                  <a:extLst>
                    <a:ext uri="{9D8B030D-6E8A-4147-A177-3AD203B41FA5}">
                      <a16:colId xmlns:a16="http://schemas.microsoft.com/office/drawing/2014/main" val="20011"/>
                    </a:ext>
                  </a:extLst>
                </a:gridCol>
              </a:tblGrid>
              <a:tr h="288289">
                <a:tc gridSpan="12">
                  <a:txBody>
                    <a:bodyPr/>
                    <a:lstStyle/>
                    <a:p>
                      <a:pPr algn="ctr" fontAlgn="b"/>
                      <a:r>
                        <a:rPr lang="zh-CN" altLang="en-US" sz="1200" b="1" i="0" u="none" strike="noStrike" dirty="0">
                          <a:solidFill>
                            <a:srgbClr val="000000"/>
                          </a:solidFill>
                          <a:effectLst/>
                          <a:latin typeface="+mn-ea"/>
                          <a:ea typeface="+mn-ea"/>
                        </a:rPr>
                        <a:t>各店铺咖啡机类目广告流量细分渠道</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pPr algn="ctr" fontAlgn="b"/>
                      <a:endParaRPr lang="zh-CN" altLang="en-US" sz="12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solidFill>
                  </a:tcPr>
                </a:tc>
                <a:extLst>
                  <a:ext uri="{0D108BD9-81ED-4DB2-BD59-A6C34878D82A}">
                    <a16:rowId xmlns:a16="http://schemas.microsoft.com/office/drawing/2014/main" val="2355211479"/>
                  </a:ext>
                </a:extLst>
              </a:tr>
              <a:tr h="288289">
                <a:tc rowSpan="2">
                  <a:txBody>
                    <a:bodyPr/>
                    <a:lstStyle/>
                    <a:p>
                      <a:pPr algn="ctr" fontAlgn="b"/>
                      <a:r>
                        <a:rPr lang="zh-CN" altLang="en-US" sz="1100" b="1" u="none" strike="noStrike" dirty="0">
                          <a:effectLst/>
                          <a:latin typeface="+mn-ea"/>
                          <a:ea typeface="+mn-ea"/>
                        </a:rPr>
                        <a:t>二级流量</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rowSpan="2">
                  <a:txBody>
                    <a:bodyPr/>
                    <a:lstStyle/>
                    <a:p>
                      <a:pPr algn="ctr" fontAlgn="b"/>
                      <a:r>
                        <a:rPr lang="zh-CN" altLang="en-US" sz="1100" b="1" u="none" strike="noStrike" dirty="0">
                          <a:effectLst/>
                          <a:latin typeface="+mn-ea"/>
                          <a:ea typeface="+mn-ea"/>
                        </a:rPr>
                        <a:t>三级流量</a:t>
                      </a:r>
                      <a:endParaRPr lang="zh-CN" altLang="en-US" sz="1100" b="1" i="0" u="none" strike="noStrike" dirty="0">
                        <a:solidFill>
                          <a:srgbClr val="000000"/>
                        </a:solidFill>
                        <a:effectLst/>
                        <a:latin typeface="+mn-ea"/>
                        <a:ea typeface="+mn-ea"/>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i="0" u="none" strike="noStrike" dirty="0">
                          <a:solidFill>
                            <a:srgbClr val="000000"/>
                          </a:solidFill>
                          <a:effectLst/>
                          <a:latin typeface="+mn-ea"/>
                          <a:ea typeface="+mn-ea"/>
                        </a:rPr>
                        <a:t>格米莱官旗</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en-US" altLang="zh-CN" sz="1100" b="1" u="none" strike="noStrike" dirty="0">
                          <a:effectLst/>
                          <a:latin typeface="+mn-ea"/>
                          <a:ea typeface="+mn-ea"/>
                        </a:rPr>
                        <a:t>Nespresso</a:t>
                      </a:r>
                      <a:r>
                        <a:rPr lang="zh-CN" altLang="en-US" sz="1100" b="1" u="none" strike="noStrike" dirty="0">
                          <a:effectLst/>
                          <a:latin typeface="+mn-ea"/>
                          <a:ea typeface="+mn-ea"/>
                        </a:rPr>
                        <a:t>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德龙官旗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柏翠官旗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百胜图官旗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extLst>
                  <a:ext uri="{0D108BD9-81ED-4DB2-BD59-A6C34878D82A}">
                    <a16:rowId xmlns:a16="http://schemas.microsoft.com/office/drawing/2014/main" val="444918083"/>
                  </a:ext>
                </a:extLst>
              </a:tr>
              <a:tr h="288289">
                <a:tc v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vMerge="1">
                  <a:txBody>
                    <a:bodyPr/>
                    <a:lstStyle/>
                    <a:p>
                      <a:endParaRPr lang="zh-CN" altLang="en-US"/>
                    </a:p>
                  </a:txBody>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extLst>
                  <a:ext uri="{0D108BD9-81ED-4DB2-BD59-A6C34878D82A}">
                    <a16:rowId xmlns:a16="http://schemas.microsoft.com/office/drawing/2014/main" val="10002"/>
                  </a:ext>
                </a:extLst>
              </a:tr>
              <a:tr h="288289">
                <a:tc gridSpan="2">
                  <a:txBody>
                    <a:bodyPr/>
                    <a:lstStyle/>
                    <a:p>
                      <a:pPr algn="ctr" fontAlgn="ctr"/>
                      <a:r>
                        <a:rPr lang="zh-CN" altLang="en-US" sz="1050" b="0" i="1" u="none" strike="noStrike" dirty="0">
                          <a:solidFill>
                            <a:schemeClr val="tx2"/>
                          </a:solidFill>
                          <a:effectLst/>
                          <a:latin typeface="+mn-ea"/>
                          <a:ea typeface="+mn-ea"/>
                        </a:rPr>
                        <a:t>广告流量</a:t>
                      </a:r>
                      <a:r>
                        <a:rPr lang="en-US" altLang="zh-CN" sz="1050" b="0" i="1" u="none" strike="noStrike" dirty="0">
                          <a:solidFill>
                            <a:schemeClr val="tx2"/>
                          </a:solidFill>
                          <a:effectLst/>
                          <a:latin typeface="+mn-ea"/>
                          <a:ea typeface="+mn-ea"/>
                        </a:rPr>
                        <a:t>UV</a:t>
                      </a:r>
                      <a:endParaRPr lang="zh-CN" altLang="en-US" sz="1050" b="0" i="1" u="none" strike="noStrike" dirty="0">
                        <a:solidFill>
                          <a:schemeClr val="tx2"/>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endParaRPr lang="zh-CN" altLang="en-US"/>
                    </a:p>
                  </a:txBody>
                  <a:tcPr/>
                </a:tc>
                <a:tc>
                  <a:txBody>
                    <a:bodyPr/>
                    <a:lstStyle/>
                    <a:p>
                      <a:pPr algn="ctr" fontAlgn="ctr"/>
                      <a:r>
                        <a:rPr lang="en-US" altLang="zh-CN" sz="1000" b="0" i="1" u="none" strike="noStrike" kern="1200" dirty="0">
                          <a:solidFill>
                            <a:srgbClr val="A5A5A5"/>
                          </a:solidFill>
                          <a:effectLst/>
                          <a:latin typeface="微软雅黑" panose="020B0503020204020204" pitchFamily="34" charset="-122"/>
                          <a:ea typeface="微软雅黑" panose="020B0503020204020204" pitchFamily="34" charset="-122"/>
                          <a:cs typeface="+mn-cs"/>
                        </a:rPr>
                        <a:t>731,349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rgbClr val="49711E"/>
                          </a:solidFill>
                          <a:effectLst/>
                          <a:latin typeface="微软雅黑" panose="020B0503020204020204" pitchFamily="34" charset="-122"/>
                          <a:ea typeface="微软雅黑" panose="020B0503020204020204" pitchFamily="34" charset="-122"/>
                          <a:cs typeface="+mn-cs"/>
                        </a:rPr>
                        <a:t>0.2%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rgbClr val="A5A5A5"/>
                          </a:solidFill>
                          <a:effectLst/>
                          <a:latin typeface="微软雅黑" panose="020B0503020204020204" pitchFamily="34" charset="-122"/>
                          <a:ea typeface="微软雅黑" panose="020B0503020204020204" pitchFamily="34" charset="-122"/>
                          <a:cs typeface="+mn-cs"/>
                        </a:rPr>
                        <a:t>217,410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rgbClr val="49711E"/>
                          </a:solidFill>
                          <a:effectLst/>
                          <a:latin typeface="微软雅黑" panose="020B0503020204020204" pitchFamily="34" charset="-122"/>
                          <a:ea typeface="微软雅黑" panose="020B0503020204020204" pitchFamily="34" charset="-122"/>
                          <a:cs typeface="+mn-cs"/>
                        </a:rPr>
                        <a:t>0.6%</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rgbClr val="A5A5A5"/>
                          </a:solidFill>
                          <a:effectLst/>
                          <a:latin typeface="微软雅黑" panose="020B0503020204020204" pitchFamily="34" charset="-122"/>
                          <a:ea typeface="微软雅黑" panose="020B0503020204020204" pitchFamily="34" charset="-122"/>
                          <a:cs typeface="+mn-cs"/>
                        </a:rPr>
                        <a:t>731,571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rgbClr val="49711E"/>
                          </a:solidFill>
                          <a:effectLst/>
                          <a:latin typeface="微软雅黑" panose="020B0503020204020204" pitchFamily="34" charset="-122"/>
                          <a:ea typeface="微软雅黑" panose="020B0503020204020204" pitchFamily="34" charset="-122"/>
                          <a:cs typeface="+mn-cs"/>
                        </a:rPr>
                        <a:t>0.3%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rgbClr val="A5A5A5"/>
                          </a:solidFill>
                          <a:effectLst/>
                          <a:latin typeface="微软雅黑" panose="020B0503020204020204" pitchFamily="34" charset="-122"/>
                          <a:ea typeface="微软雅黑" panose="020B0503020204020204" pitchFamily="34" charset="-122"/>
                          <a:cs typeface="+mn-cs"/>
                        </a:rPr>
                        <a:t>144,411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rgbClr val="49711E"/>
                          </a:solidFill>
                          <a:effectLst/>
                          <a:latin typeface="微软雅黑" panose="020B0503020204020204" pitchFamily="34" charset="-122"/>
                          <a:ea typeface="微软雅黑" panose="020B0503020204020204" pitchFamily="34" charset="-122"/>
                          <a:cs typeface="+mn-cs"/>
                        </a:rPr>
                        <a:t>0.9%</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rgbClr val="A5A5A5"/>
                          </a:solidFill>
                          <a:effectLst/>
                          <a:latin typeface="微软雅黑" panose="020B0503020204020204" pitchFamily="34" charset="-122"/>
                          <a:ea typeface="微软雅黑" panose="020B0503020204020204" pitchFamily="34" charset="-122"/>
                          <a:cs typeface="+mn-cs"/>
                        </a:rPr>
                        <a:t>335,620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kern="1200" dirty="0">
                          <a:solidFill>
                            <a:srgbClr val="49711E"/>
                          </a:solidFill>
                          <a:effectLst/>
                          <a:latin typeface="微软雅黑" panose="020B0503020204020204" pitchFamily="34" charset="-122"/>
                          <a:ea typeface="微软雅黑" panose="020B0503020204020204" pitchFamily="34" charset="-122"/>
                          <a:cs typeface="+mn-cs"/>
                        </a:rPr>
                        <a:t>0.2%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508424625"/>
                  </a:ext>
                </a:extLst>
              </a:tr>
              <a:tr h="288289">
                <a:tc rowSpan="3">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效果广告</a:t>
                      </a:r>
                    </a:p>
                  </a:txBody>
                  <a:tcPr marL="0" marR="0" marT="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万相台</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0.1%</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50%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0.5%</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39%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44%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0.8%</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42%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239205092"/>
                  </a:ext>
                </a:extLst>
              </a:tr>
              <a:tr h="288289">
                <a:tc vMerge="1">
                  <a:txBody>
                    <a:bodyPr/>
                    <a:lstStyle/>
                    <a:p>
                      <a:endParaRPr lang="zh-CN" altLang="en-US"/>
                    </a:p>
                  </a:txBody>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引力魔方</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41%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0.1%</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55%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2036202"/>
                  </a:ext>
                </a:extLst>
              </a:tr>
              <a:tr h="288289">
                <a:tc vMerge="1">
                  <a:txBody>
                    <a:bodyPr/>
                    <a:lstStyle/>
                    <a:p>
                      <a:endParaRPr lang="zh-CN" altLang="en-US"/>
                    </a:p>
                  </a:txBody>
                  <a:tcPr>
                    <a:lnT w="9525" cap="flat" cmpd="sng" algn="ctr">
                      <a:solidFill>
                        <a:schemeClr val="bg1">
                          <a:lumMod val="85000"/>
                        </a:schemeClr>
                      </a:solidFill>
                      <a:prstDash val="sysDash"/>
                      <a:round/>
                      <a:headEnd type="none" w="med" len="med"/>
                      <a:tailEnd type="none" w="med" len="med"/>
                    </a:lnT>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直通车</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6%</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1.1%</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1.1%</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0.4%</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37%</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1.2%</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0.1%</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6516959"/>
                  </a:ext>
                </a:extLst>
              </a:tr>
              <a:tr h="288289">
                <a:tc rowSpan="2">
                  <a:txBody>
                    <a:bodyPr/>
                    <a:lstStyle/>
                    <a:p>
                      <a:pPr algn="ctr" fontAlgn="ctr"/>
                      <a:r>
                        <a:rPr lang="zh-CN" altLang="en-US" sz="1100" u="none" strike="noStrike" dirty="0">
                          <a:effectLst/>
                          <a:latin typeface="+mn-ea"/>
                          <a:ea typeface="+mn-ea"/>
                        </a:rPr>
                        <a:t>品牌广告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品牌专区</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1.5%</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336111927"/>
                  </a:ext>
                </a:extLst>
              </a:tr>
              <a:tr h="288289">
                <a:tc vMerge="1">
                  <a:txBody>
                    <a:bodyPr/>
                    <a:lstStyle/>
                    <a:p>
                      <a:endParaRPr lang="zh-CN" altLang="en-US"/>
                    </a:p>
                  </a:txBody>
                  <a:tcPr>
                    <a:lnL w="12700" cap="flat" cmpd="sng" algn="ctr">
                      <a:solidFill>
                        <a:schemeClr val="tx2"/>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明星店铺</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1.9%</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0.8%</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1.6%</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71338297"/>
                  </a:ext>
                </a:extLst>
              </a:tr>
              <a:tr h="288289">
                <a:tc rowSpan="4">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站外广告</a:t>
                      </a:r>
                    </a:p>
                  </a:txBody>
                  <a:tcPr marL="0" marR="0" marT="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淘宝客</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1.5%</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1.5%</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0.7%</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1.0%</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295903424"/>
                  </a:ext>
                </a:extLst>
              </a:tr>
              <a:tr h="288289">
                <a:tc vMerge="1">
                  <a:txBody>
                    <a:bodyPr/>
                    <a:lstStyle/>
                    <a:p>
                      <a:endParaRPr lang="zh-CN" altLang="en-US"/>
                    </a:p>
                  </a:txBody>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流量宝</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72890463"/>
                  </a:ext>
                </a:extLst>
              </a:tr>
              <a:tr h="288289">
                <a:tc vMerge="1">
                  <a:txBody>
                    <a:bodyPr/>
                    <a:lstStyle/>
                    <a:p>
                      <a:endParaRPr lang="zh-CN" altLang="en-US"/>
                    </a:p>
                  </a:txBody>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UD品牌投放</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382507453"/>
                  </a:ext>
                </a:extLst>
              </a:tr>
              <a:tr h="288289">
                <a:tc vMerge="1">
                  <a:txBody>
                    <a:bodyPr/>
                    <a:lstStyle/>
                    <a:p>
                      <a:endParaRPr lang="zh-CN" altLang="en-US"/>
                    </a:p>
                  </a:txBody>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UD效果投放</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0.5%</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1.1%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0.8%</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89766097"/>
                  </a:ext>
                </a:extLst>
              </a:tr>
              <a:tr h="288289">
                <a:tc rowSpan="2">
                  <a:txBody>
                    <a:bodyPr/>
                    <a:lstStyle/>
                    <a:p>
                      <a:pPr algn="ctr" fontAlgn="ctr"/>
                      <a:r>
                        <a:rPr lang="zh-CN" altLang="en-US" sz="1100" u="none" strike="noStrike" dirty="0">
                          <a:effectLst/>
                          <a:latin typeface="+mn-ea"/>
                          <a:ea typeface="+mn-ea"/>
                        </a:rPr>
                        <a:t>内容广告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1"/>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DBF0C5">
                        <a:alpha val="20000"/>
                      </a:srgbClr>
                    </a:solidFill>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超级直播</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0.3%</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056946712"/>
                  </a:ext>
                </a:extLst>
              </a:tr>
              <a:tr h="288289">
                <a:tc vMerge="1">
                  <a:txBody>
                    <a:bodyPr/>
                    <a:lstStyle/>
                    <a:p>
                      <a:endParaRPr lang="zh-CN" altLang="en-US"/>
                    </a:p>
                  </a:txBody>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超级短视频</a:t>
                      </a:r>
                    </a:p>
                  </a:txBody>
                  <a:tcPr marL="0" marR="0" marT="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DBF0C5">
                        <a:alpha val="20000"/>
                      </a:srgb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1.1%</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1.7%</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4%</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0.0%</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9%</a:t>
                      </a:r>
                    </a:p>
                  </a:txBody>
                  <a:tcPr marL="0" marR="0" marT="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txBody>
                  <a:tcPr marL="0" marR="0" marT="0" marB="0" anchor="ctr">
                    <a:lnL w="9525" cap="flat" cmpd="sng" algn="ctr">
                      <a:solidFill>
                        <a:schemeClr val="bg1">
                          <a:lumMod val="8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25169278"/>
                  </a:ext>
                </a:extLst>
              </a:tr>
            </a:tbl>
          </a:graphicData>
        </a:graphic>
      </p:graphicFrame>
      <p:sp>
        <p:nvSpPr>
          <p:cNvPr id="6" name="文本框 9">
            <a:extLst>
              <a:ext uri="{FF2B5EF4-FFF2-40B4-BE49-F238E27FC236}">
                <a16:creationId xmlns:a16="http://schemas.microsoft.com/office/drawing/2014/main" id="{78814B6C-D7E9-0F4E-9F47-761753F8BFB8}"/>
              </a:ext>
            </a:extLst>
          </p:cNvPr>
          <p:cNvSpPr txBox="1"/>
          <p:nvPr/>
        </p:nvSpPr>
        <p:spPr>
          <a:xfrm>
            <a:off x="7878918" y="6210847"/>
            <a:ext cx="3672197"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各细分渠道</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UV</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在广告流量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UV</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中的占比</a:t>
            </a:r>
            <a:endPar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代表该渠道在生意参谋上暂不提供下单、转化等后链路数据</a:t>
            </a:r>
          </a:p>
        </p:txBody>
      </p:sp>
    </p:spTree>
    <p:extLst>
      <p:ext uri="{BB962C8B-B14F-4D97-AF65-F5344CB8AC3E}">
        <p14:creationId xmlns:p14="http://schemas.microsoft.com/office/powerpoint/2010/main" val="33833195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3C176-2502-2A41-B417-3B9615BDED6A}"/>
              </a:ext>
            </a:extLst>
          </p:cNvPr>
          <p:cNvSpPr>
            <a:spLocks noGrp="1"/>
          </p:cNvSpPr>
          <p:nvPr>
            <p:ph type="title"/>
          </p:nvPr>
        </p:nvSpPr>
        <p:spPr/>
        <p:txBody>
          <a:bodyPr/>
          <a:lstStyle/>
          <a:p>
            <a:r>
              <a:rPr lang="x-none" dirty="0"/>
              <a:t>咖啡机品类搜索词</a:t>
            </a:r>
          </a:p>
        </p:txBody>
      </p:sp>
      <p:sp>
        <p:nvSpPr>
          <p:cNvPr id="3" name="Text Placeholder 2">
            <a:extLst>
              <a:ext uri="{FF2B5EF4-FFF2-40B4-BE49-F238E27FC236}">
                <a16:creationId xmlns:a16="http://schemas.microsoft.com/office/drawing/2014/main" id="{D09669B1-145D-8E40-8460-B858D487941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A476F21E-540E-E940-9162-562D8DE40505}"/>
              </a:ext>
            </a:extLst>
          </p:cNvPr>
          <p:cNvSpPr>
            <a:spLocks noGrp="1"/>
          </p:cNvSpPr>
          <p:nvPr>
            <p:ph type="body" sz="quarter" idx="11"/>
          </p:nvPr>
        </p:nvSpPr>
        <p:spPr/>
        <p:txBody>
          <a:bodyPr/>
          <a:lstStyle/>
          <a:p>
            <a:r>
              <a:t>数据来源：生意参谋</a:t>
            </a:r>
          </a:p>
          <a:p>
            <a:r>
              <a:t>时间维度：2023.12</a:t>
            </a:r>
          </a:p>
        </p:txBody>
      </p:sp>
      <p:graphicFrame>
        <p:nvGraphicFramePr>
          <p:cNvPr id="5" name="图表 7">
            <a:extLst>
              <a:ext uri="{FF2B5EF4-FFF2-40B4-BE49-F238E27FC236}">
                <a16:creationId xmlns:a16="http://schemas.microsoft.com/office/drawing/2014/main" id="{FBAA7FE7-B14E-BB40-B54D-F963B25607F6}"/>
              </a:ext>
            </a:extLst>
          </p:cNvPr>
          <p:cNvGraphicFramePr>
            <a:graphicFrameLocks/>
          </p:cNvGraphicFramePr>
          <p:nvPr>
            <p:extLst>
              <p:ext uri="{D42A27DB-BD31-4B8C-83A1-F6EECF244321}">
                <p14:modId xmlns:p14="http://schemas.microsoft.com/office/powerpoint/2010/main" val="1526527180"/>
              </p:ext>
            </p:extLst>
          </p:nvPr>
        </p:nvGraphicFramePr>
        <p:xfrm>
          <a:off x="696617" y="1950341"/>
          <a:ext cx="3356763" cy="43581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10">
            <a:extLst>
              <a:ext uri="{FF2B5EF4-FFF2-40B4-BE49-F238E27FC236}">
                <a16:creationId xmlns:a16="http://schemas.microsoft.com/office/drawing/2014/main" id="{AC6BCCD1-33EC-2842-A5DB-E172394A273F}"/>
              </a:ext>
            </a:extLst>
          </p:cNvPr>
          <p:cNvGraphicFramePr>
            <a:graphicFrameLocks noGrp="1"/>
          </p:cNvGraphicFramePr>
          <p:nvPr>
            <p:extLst>
              <p:ext uri="{D42A27DB-BD31-4B8C-83A1-F6EECF244321}">
                <p14:modId xmlns:p14="http://schemas.microsoft.com/office/powerpoint/2010/main" val="538983447"/>
              </p:ext>
            </p:extLst>
          </p:nvPr>
        </p:nvGraphicFramePr>
        <p:xfrm>
          <a:off x="7755177" y="2175488"/>
          <a:ext cx="3356763" cy="3940572"/>
        </p:xfrm>
        <a:graphic>
          <a:graphicData uri="http://schemas.openxmlformats.org/drawingml/2006/table">
            <a:tbl>
              <a:tblPr firstRow="1" bandRow="1">
                <a:tableStyleId>{00A15C55-8517-42AA-B614-E9B94910E393}</a:tableStyleId>
              </a:tblPr>
              <a:tblGrid>
                <a:gridCol w="2203153">
                  <a:extLst>
                    <a:ext uri="{9D8B030D-6E8A-4147-A177-3AD203B41FA5}">
                      <a16:colId xmlns:a16="http://schemas.microsoft.com/office/drawing/2014/main" val="197041427"/>
                    </a:ext>
                  </a:extLst>
                </a:gridCol>
                <a:gridCol w="1153610">
                  <a:extLst>
                    <a:ext uri="{9D8B030D-6E8A-4147-A177-3AD203B41FA5}">
                      <a16:colId xmlns:a16="http://schemas.microsoft.com/office/drawing/2014/main" val="1842551625"/>
                    </a:ext>
                  </a:extLst>
                </a:gridCol>
              </a:tblGrid>
              <a:tr h="328381">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solidFill>
                            <a:sysClr val="windowText" lastClr="000000"/>
                          </a:solidFill>
                          <a:latin typeface="+mn-ea"/>
                          <a:ea typeface="+mn-ea"/>
                        </a:rPr>
                        <a:t>TOP100 </a:t>
                      </a:r>
                      <a:r>
                        <a:rPr lang="zh-CN" altLang="en-US" sz="1100" dirty="0">
                          <a:solidFill>
                            <a:sysClr val="windowText" lastClr="000000"/>
                          </a:solidFill>
                          <a:latin typeface="+mn-ea"/>
                          <a:ea typeface="+mn-ea"/>
                        </a:rPr>
                        <a:t>搜索词环比增速排名</a:t>
                      </a:r>
                    </a:p>
                  </a:txBody>
                  <a:tcPr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hMerge="1">
                  <a:txBody>
                    <a:bodyPr/>
                    <a:lstStyle/>
                    <a:p>
                      <a:pPr algn="ctr"/>
                      <a:endParaRPr lang="zh-CN" altLang="en-US" sz="1100" dirty="0">
                        <a:solidFill>
                          <a:sysClr val="windowText" lastClr="000000"/>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742688288"/>
                  </a:ext>
                </a:extLst>
              </a:tr>
              <a:tr h="328381">
                <a:tc>
                  <a:txBody>
                    <a:bodyPr/>
                    <a:lstStyle/>
                    <a:p>
                      <a:pPr algn="ctr"/>
                      <a:r>
                        <a:rPr lang="zh-CN" altLang="en-US" sz="1100" dirty="0">
                          <a:solidFill>
                            <a:sysClr val="windowText" lastClr="000000"/>
                          </a:solidFill>
                          <a:latin typeface="+mn-ea"/>
                          <a:ea typeface="+mn-ea"/>
                        </a:rPr>
                        <a:t>搜索词</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100" dirty="0">
                          <a:solidFill>
                            <a:sysClr val="windowText" lastClr="000000"/>
                          </a:solidFill>
                          <a:latin typeface="+mn-ea"/>
                          <a:ea typeface="+mn-ea"/>
                        </a:rPr>
                        <a:t>增速</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2728347060"/>
                  </a:ext>
                </a:extLst>
              </a:tr>
              <a:tr h="328381">
                <a:tc>
                  <a:txBody>
                    <a:bodyPr/>
                    <a:lstStyle/>
                    <a:p>
                      <a:pPr algn="ctr" fontAlgn="b"/>
                      <a:r>
                        <a:rPr lang="zh-CN" altLang="en-US" sz="1100" b="0" i="0" u="none" strike="noStrike" dirty="0">
                          <a:solidFill>
                            <a:srgbClr val="000000"/>
                          </a:solidFill>
                          <a:effectLst/>
                          <a:latin typeface="+mj-ea"/>
                          <a:ea typeface="+mj-ea"/>
                        </a:rPr>
                        <a:t>妙雀</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250%</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320076"/>
                  </a:ext>
                </a:extLst>
              </a:tr>
              <a:tr h="328381">
                <a:tc>
                  <a:txBody>
                    <a:bodyPr/>
                    <a:lstStyle/>
                    <a:p>
                      <a:pPr algn="ctr" fontAlgn="b"/>
                      <a:r>
                        <a:rPr lang="en-US" sz="1100" b="0" i="0" u="none" strike="noStrike" dirty="0" err="1">
                          <a:solidFill>
                            <a:srgbClr val="000000"/>
                          </a:solidFill>
                          <a:effectLst/>
                          <a:latin typeface="+mj-ea"/>
                          <a:ea typeface="+mj-ea"/>
                        </a:rPr>
                        <a:t>ec685</a:t>
                      </a:r>
                      <a:r>
                        <a:rPr lang="zh-CN" altLang="en-US" sz="1100" b="0" i="0" u="none" strike="noStrike" dirty="0">
                          <a:solidFill>
                            <a:srgbClr val="000000"/>
                          </a:solidFill>
                          <a:effectLst/>
                          <a:latin typeface="+mj-ea"/>
                          <a:ea typeface="+mj-ea"/>
                        </a:rPr>
                        <a:t>咖啡机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a:solidFill>
                            <a:srgbClr val="000000"/>
                          </a:solidFill>
                          <a:effectLst/>
                          <a:latin typeface="+mj-ea"/>
                          <a:ea typeface="+mj-ea"/>
                        </a:rPr>
                        <a:t>183%</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8209944"/>
                  </a:ext>
                </a:extLst>
              </a:tr>
              <a:tr h="328381">
                <a:tc>
                  <a:txBody>
                    <a:bodyPr/>
                    <a:lstStyle/>
                    <a:p>
                      <a:pPr algn="ctr" fontAlgn="b"/>
                      <a:r>
                        <a:rPr lang="zh-CN" altLang="en-US" sz="1100" b="0" i="0" u="none" strike="noStrike" dirty="0">
                          <a:solidFill>
                            <a:srgbClr val="000000"/>
                          </a:solidFill>
                          <a:effectLst/>
                          <a:latin typeface="+mj-ea"/>
                          <a:ea typeface="+mj-ea"/>
                        </a:rPr>
                        <a:t>severin咖啡机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altLang="zh-CN" sz="1100" b="0" i="0" u="none" strike="noStrike">
                          <a:solidFill>
                            <a:srgbClr val="000000"/>
                          </a:solidFill>
                          <a:effectLst/>
                          <a:latin typeface="+mj-ea"/>
                          <a:ea typeface="+mj-ea"/>
                        </a:rPr>
                        <a:t>138%</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00585051"/>
                  </a:ext>
                </a:extLst>
              </a:tr>
              <a:tr h="328381">
                <a:tc>
                  <a:txBody>
                    <a:bodyPr/>
                    <a:lstStyle/>
                    <a:p>
                      <a:pPr algn="ctr" fontAlgn="b"/>
                      <a:r>
                        <a:rPr lang="zh-CN" altLang="en-US" sz="1100" b="0" i="0" u="none" strike="noStrike" dirty="0">
                          <a:solidFill>
                            <a:srgbClr val="000000"/>
                          </a:solidFill>
                          <a:effectLst/>
                          <a:latin typeface="+mj-ea"/>
                          <a:ea typeface="+mj-ea"/>
                        </a:rPr>
                        <a:t>nuova咖啡机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138%</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6640504"/>
                  </a:ext>
                </a:extLst>
              </a:tr>
              <a:tr h="328381">
                <a:tc>
                  <a:txBody>
                    <a:bodyPr/>
                    <a:lstStyle/>
                    <a:p>
                      <a:pPr algn="ctr" fontAlgn="b"/>
                      <a:r>
                        <a:rPr lang="zh-CN" altLang="en-US" sz="1100" b="0" i="0" u="none" strike="noStrike" dirty="0">
                          <a:solidFill>
                            <a:srgbClr val="000000"/>
                          </a:solidFill>
                          <a:effectLst/>
                          <a:latin typeface="+mj-ea"/>
                          <a:ea typeface="+mj-ea"/>
                        </a:rPr>
                        <a:t>卡法一代</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138%</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6551112"/>
                  </a:ext>
                </a:extLst>
              </a:tr>
              <a:tr h="328381">
                <a:tc>
                  <a:txBody>
                    <a:bodyPr/>
                    <a:lstStyle/>
                    <a:p>
                      <a:pPr algn="ctr" fontAlgn="b"/>
                      <a:r>
                        <a:rPr lang="zh-CN" altLang="en-US" sz="1100" b="0" i="0" u="none" strike="noStrike" dirty="0">
                          <a:solidFill>
                            <a:srgbClr val="000000"/>
                          </a:solidFill>
                          <a:effectLst/>
                          <a:latin typeface="+mj-ea"/>
                          <a:ea typeface="+mj-ea"/>
                        </a:rPr>
                        <a:t>rocker咖啡机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133%</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7813318"/>
                  </a:ext>
                </a:extLst>
              </a:tr>
              <a:tr h="328381">
                <a:tc>
                  <a:txBody>
                    <a:bodyPr/>
                    <a:lstStyle/>
                    <a:p>
                      <a:pPr algn="ctr" fontAlgn="b"/>
                      <a:r>
                        <a:rPr lang="zh-CN" altLang="en-US" sz="1100" b="0" i="0" u="none" strike="noStrike" dirty="0">
                          <a:solidFill>
                            <a:srgbClr val="000000"/>
                          </a:solidFill>
                          <a:effectLst/>
                          <a:latin typeface="+mj-ea"/>
                          <a:ea typeface="+mj-ea"/>
                        </a:rPr>
                        <a:t>康佳咖啡机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131%</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2909029"/>
                  </a:ext>
                </a:extLst>
              </a:tr>
              <a:tr h="328381">
                <a:tc>
                  <a:txBody>
                    <a:bodyPr/>
                    <a:lstStyle/>
                    <a:p>
                      <a:pPr algn="ctr" fontAlgn="b"/>
                      <a:r>
                        <a:rPr lang="zh-CN" altLang="en-US" sz="1100" b="0" i="0" u="none" strike="noStrike" dirty="0">
                          <a:solidFill>
                            <a:srgbClr val="000000"/>
                          </a:solidFill>
                          <a:effectLst/>
                          <a:latin typeface="+mj-ea"/>
                          <a:ea typeface="+mj-ea"/>
                        </a:rPr>
                        <a:t>自助奶茶机</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129%</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333927"/>
                  </a:ext>
                </a:extLst>
              </a:tr>
              <a:tr h="328381">
                <a:tc>
                  <a:txBody>
                    <a:bodyPr/>
                    <a:lstStyle/>
                    <a:p>
                      <a:pPr algn="ctr" fontAlgn="b"/>
                      <a:r>
                        <a:rPr lang="zh-CN" altLang="en-US" sz="1100" b="0" i="0" u="none" strike="noStrike" dirty="0">
                          <a:solidFill>
                            <a:srgbClr val="000000"/>
                          </a:solidFill>
                          <a:effectLst/>
                          <a:latin typeface="+mj-ea"/>
                          <a:ea typeface="+mj-ea"/>
                        </a:rPr>
                        <a:t>magnifica咖...</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115%</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4364706"/>
                  </a:ext>
                </a:extLst>
              </a:tr>
              <a:tr h="328381">
                <a:tc>
                  <a:txBody>
                    <a:bodyPr/>
                    <a:lstStyle/>
                    <a:p>
                      <a:pPr algn="ctr" fontAlgn="b"/>
                      <a:r>
                        <a:rPr lang="zh-CN" altLang="en-US" sz="1100" b="0" i="0" u="none" strike="noStrike" dirty="0">
                          <a:solidFill>
                            <a:srgbClr val="000000"/>
                          </a:solidFill>
                          <a:effectLst/>
                          <a:latin typeface="+mj-ea"/>
                          <a:ea typeface="+mj-ea"/>
                        </a:rPr>
                        <a:t>柏翠3366</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100" b="0" i="0" u="none" strike="noStrike" dirty="0">
                          <a:solidFill>
                            <a:srgbClr val="000000"/>
                          </a:solidFill>
                          <a:effectLst/>
                          <a:latin typeface="+mj-ea"/>
                          <a:ea typeface="+mj-ea"/>
                        </a:rPr>
                        <a:t>60%</a:t>
                      </a:r>
                    </a:p>
                  </a:txBody>
                  <a:tcPr marL="4763" marR="4763" marT="4763"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7184101"/>
                  </a:ext>
                </a:extLst>
              </a:tr>
            </a:tbl>
          </a:graphicData>
        </a:graphic>
      </p:graphicFrame>
      <p:graphicFrame>
        <p:nvGraphicFramePr>
          <p:cNvPr id="7" name="图表 11">
            <a:extLst>
              <a:ext uri="{FF2B5EF4-FFF2-40B4-BE49-F238E27FC236}">
                <a16:creationId xmlns:a16="http://schemas.microsoft.com/office/drawing/2014/main" id="{782C5500-6A95-9B45-827B-83C0A4F0F509}"/>
              </a:ext>
            </a:extLst>
          </p:cNvPr>
          <p:cNvGraphicFramePr/>
          <p:nvPr>
            <p:extLst>
              <p:ext uri="{D42A27DB-BD31-4B8C-83A1-F6EECF244321}">
                <p14:modId xmlns:p14="http://schemas.microsoft.com/office/powerpoint/2010/main" val="734674934"/>
              </p:ext>
            </p:extLst>
          </p:nvPr>
        </p:nvGraphicFramePr>
        <p:xfrm>
          <a:off x="3310983" y="1865593"/>
          <a:ext cx="4637987" cy="4295246"/>
        </p:xfrm>
        <a:graphic>
          <a:graphicData uri="http://schemas.openxmlformats.org/drawingml/2006/chart">
            <c:chart xmlns:c="http://schemas.openxmlformats.org/drawingml/2006/chart" xmlns:r="http://schemas.openxmlformats.org/officeDocument/2006/relationships" r:id="rId3"/>
          </a:graphicData>
        </a:graphic>
      </p:graphicFrame>
      <p:sp>
        <p:nvSpPr>
          <p:cNvPr id="11" name="矩形 16">
            <a:extLst>
              <a:ext uri="{FF2B5EF4-FFF2-40B4-BE49-F238E27FC236}">
                <a16:creationId xmlns:a16="http://schemas.microsoft.com/office/drawing/2014/main" id="{0E9978EB-35E8-1C48-BD33-88A94A50B78B}"/>
              </a:ext>
            </a:extLst>
          </p:cNvPr>
          <p:cNvSpPr/>
          <p:nvPr/>
        </p:nvSpPr>
        <p:spPr>
          <a:xfrm>
            <a:off x="7755177" y="2822629"/>
            <a:ext cx="3356763" cy="343949"/>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2" name="矩形 17">
            <a:extLst>
              <a:ext uri="{FF2B5EF4-FFF2-40B4-BE49-F238E27FC236}">
                <a16:creationId xmlns:a16="http://schemas.microsoft.com/office/drawing/2014/main" id="{294B011D-8D67-7445-983C-334A1A9E7E3C}"/>
              </a:ext>
            </a:extLst>
          </p:cNvPr>
          <p:cNvSpPr/>
          <p:nvPr/>
        </p:nvSpPr>
        <p:spPr>
          <a:xfrm>
            <a:off x="7755177" y="3814357"/>
            <a:ext cx="3356763" cy="658583"/>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Tree>
    <p:extLst>
      <p:ext uri="{BB962C8B-B14F-4D97-AF65-F5344CB8AC3E}">
        <p14:creationId xmlns:p14="http://schemas.microsoft.com/office/powerpoint/2010/main" val="3244157429"/>
      </p:ext>
    </p:extLst>
  </p:cSld>
  <p:clrMapOvr>
    <a:masterClrMapping/>
  </p:clrMapOvr>
  <p:extLst>
    <p:ext uri="{6950BFC3-D8DA-4A85-94F7-54DA5524770B}">
      <p188:commentRel xmlns:p188="http://schemas.microsoft.com/office/powerpoint/2018/8/main" xmlns="" r:id="rId4"/>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A35AC-47F8-CC4C-9A01-F2B0B59B696B}"/>
              </a:ext>
            </a:extLst>
          </p:cNvPr>
          <p:cNvSpPr>
            <a:spLocks noGrp="1"/>
          </p:cNvSpPr>
          <p:nvPr>
            <p:ph type="title"/>
          </p:nvPr>
        </p:nvSpPr>
        <p:spPr/>
        <p:txBody>
          <a:bodyPr/>
          <a:lstStyle/>
          <a:p>
            <a:r>
              <a:rPr lang="x-none" dirty="0"/>
              <a:t>咖啡机品类Overview</a:t>
            </a:r>
          </a:p>
        </p:txBody>
      </p:sp>
      <p:graphicFrame>
        <p:nvGraphicFramePr>
          <p:cNvPr id="3" name="表格 1">
            <a:extLst>
              <a:ext uri="{FF2B5EF4-FFF2-40B4-BE49-F238E27FC236}">
                <a16:creationId xmlns:a16="http://schemas.microsoft.com/office/drawing/2014/main" id="{68AA8C88-F439-6647-B711-250D0D1E4FC1}"/>
              </a:ext>
            </a:extLst>
          </p:cNvPr>
          <p:cNvGraphicFramePr>
            <a:graphicFrameLocks noGrp="1"/>
          </p:cNvGraphicFramePr>
          <p:nvPr>
            <p:extLst>
              <p:ext uri="{D42A27DB-BD31-4B8C-83A1-F6EECF244321}">
                <p14:modId xmlns:p14="http://schemas.microsoft.com/office/powerpoint/2010/main" val="2427436944"/>
              </p:ext>
            </p:extLst>
          </p:nvPr>
        </p:nvGraphicFramePr>
        <p:xfrm>
          <a:off x="966734" y="1163968"/>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4" name="表格 1">
            <a:extLst>
              <a:ext uri="{FF2B5EF4-FFF2-40B4-BE49-F238E27FC236}">
                <a16:creationId xmlns:a16="http://schemas.microsoft.com/office/drawing/2014/main" id="{D40C85E9-58BB-7F4D-B39D-5FF49528429D}"/>
              </a:ext>
            </a:extLst>
          </p:cNvPr>
          <p:cNvGraphicFramePr>
            <a:graphicFrameLocks noGrp="1"/>
          </p:cNvGraphicFramePr>
          <p:nvPr>
            <p:extLst>
              <p:ext uri="{D42A27DB-BD31-4B8C-83A1-F6EECF244321}">
                <p14:modId xmlns:p14="http://schemas.microsoft.com/office/powerpoint/2010/main" val="1354604598"/>
              </p:ext>
            </p:extLst>
          </p:nvPr>
        </p:nvGraphicFramePr>
        <p:xfrm>
          <a:off x="6507148" y="1163968"/>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5" name="表格 1">
            <a:extLst>
              <a:ext uri="{FF2B5EF4-FFF2-40B4-BE49-F238E27FC236}">
                <a16:creationId xmlns:a16="http://schemas.microsoft.com/office/drawing/2014/main" id="{2BC70681-5F0F-914A-817F-2F4D1549FC2D}"/>
              </a:ext>
            </a:extLst>
          </p:cNvPr>
          <p:cNvGraphicFramePr>
            <a:graphicFrameLocks noGrp="1"/>
          </p:cNvGraphicFramePr>
          <p:nvPr>
            <p:extLst>
              <p:ext uri="{D42A27DB-BD31-4B8C-83A1-F6EECF244321}">
                <p14:modId xmlns:p14="http://schemas.microsoft.com/office/powerpoint/2010/main" val="2498438426"/>
              </p:ext>
            </p:extLst>
          </p:nvPr>
        </p:nvGraphicFramePr>
        <p:xfrm>
          <a:off x="966734" y="4088300"/>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6" name="表格 1">
            <a:extLst>
              <a:ext uri="{FF2B5EF4-FFF2-40B4-BE49-F238E27FC236}">
                <a16:creationId xmlns:a16="http://schemas.microsoft.com/office/drawing/2014/main" id="{7760166A-14B3-2041-8770-DF3ED82B8F58}"/>
              </a:ext>
            </a:extLst>
          </p:cNvPr>
          <p:cNvGraphicFramePr>
            <a:graphicFrameLocks noGrp="1"/>
          </p:cNvGraphicFramePr>
          <p:nvPr>
            <p:extLst>
              <p:ext uri="{D42A27DB-BD31-4B8C-83A1-F6EECF244321}">
                <p14:modId xmlns:p14="http://schemas.microsoft.com/office/powerpoint/2010/main" val="3947295398"/>
              </p:ext>
            </p:extLst>
          </p:nvPr>
        </p:nvGraphicFramePr>
        <p:xfrm>
          <a:off x="6807200" y="4088300"/>
          <a:ext cx="4418066" cy="2447998"/>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93854241"/>
                    </a:ext>
                  </a:extLst>
                </a:gridCol>
                <a:gridCol w="3351266">
                  <a:extLst>
                    <a:ext uri="{9D8B030D-6E8A-4147-A177-3AD203B41FA5}">
                      <a16:colId xmlns:a16="http://schemas.microsoft.com/office/drawing/2014/main" val="3754479461"/>
                    </a:ext>
                  </a:extLst>
                </a:gridCol>
              </a:tblGrid>
              <a:tr h="349714">
                <a:tc>
                  <a:txBody>
                    <a:bodyPr/>
                    <a:lstStyle/>
                    <a:p>
                      <a:r>
                        <a:rPr lang="en-US" altLang="zh-CN" sz="1200" b="1" dirty="0">
                          <a:solidFill>
                            <a:sysClr val="windowText" lastClr="000000"/>
                          </a:solidFill>
                          <a:latin typeface="+mn-ea"/>
                          <a:ea typeface="+mn-ea"/>
                        </a:rPr>
                        <a:t>vs.</a:t>
                      </a:r>
                      <a:r>
                        <a:rPr lang="zh-CN" altLang="en-US" sz="1200" b="1" dirty="0">
                          <a:solidFill>
                            <a:sysClr val="windowText" lastClr="000000"/>
                          </a:solidFill>
                          <a:latin typeface="+mn-ea"/>
                          <a:ea typeface="+mn-ea"/>
                        </a:rPr>
                        <a:t> 竞品：</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349714">
                <a:tc>
                  <a:txBody>
                    <a:bodyPr/>
                    <a:lstStyle/>
                    <a:p>
                      <a:r>
                        <a:rPr lang="en-US" altLang="zh-CN" sz="1200" b="1" dirty="0">
                          <a:solidFill>
                            <a:sysClr val="windowText" lastClr="000000"/>
                          </a:solidFill>
                          <a:latin typeface="+mn-ea"/>
                          <a:ea typeface="+mn-ea"/>
                        </a:rPr>
                        <a:t>vs.</a:t>
                      </a:r>
                      <a:r>
                        <a:rPr lang="zh-CN" altLang="en-US" sz="1200" b="1" dirty="0">
                          <a:solidFill>
                            <a:sysClr val="windowText" lastClr="000000"/>
                          </a:solidFill>
                          <a:latin typeface="+mn-ea"/>
                          <a:ea typeface="+mn-ea"/>
                        </a:rPr>
                        <a:t> 去年同期：</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1" dirty="0">
                          <a:solidFill>
                            <a:sysClr val="windowText" lastClr="000000"/>
                          </a:solidFill>
                          <a:latin typeface="+mn-ea"/>
                          <a:ea typeface="+mn-ea"/>
                        </a:rPr>
                        <a:t>广告流量：</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8378453"/>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1" dirty="0">
                          <a:solidFill>
                            <a:sysClr val="windowText" lastClr="000000"/>
                          </a:solidFill>
                          <a:latin typeface="+mn-ea"/>
                          <a:ea typeface="+mn-ea"/>
                        </a:rPr>
                        <a:t>平台流量：</a:t>
                      </a: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753049"/>
                  </a:ext>
                </a:extLst>
              </a:tr>
            </a:tbl>
          </a:graphicData>
        </a:graphic>
      </p:graphicFrame>
    </p:spTree>
    <p:extLst>
      <p:ext uri="{BB962C8B-B14F-4D97-AF65-F5344CB8AC3E}">
        <p14:creationId xmlns:p14="http://schemas.microsoft.com/office/powerpoint/2010/main" val="11534417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B7DC12-16D7-4146-A794-35704C2861E2}"/>
              </a:ext>
            </a:extLst>
          </p:cNvPr>
          <p:cNvSpPr txBox="1"/>
          <p:nvPr/>
        </p:nvSpPr>
        <p:spPr>
          <a:xfrm>
            <a:off x="4319999" y="1799998"/>
            <a:ext cx="7200000" cy="3600000"/>
          </a:xfrm>
          <a:prstGeom prst="rect">
            <a:avLst/>
          </a:prstGeom>
          <a:noFill/>
        </p:spPr>
        <p:txBody>
          <a:bodyPr wrap="none" rtlCol="0">
            <a:noAutofit/>
          </a:bodyPr>
          <a:lstStyle/>
          <a:p>
            <a:pPr>
              <a:lnSpc>
                <a:spcPct val="200000"/>
              </a:lnSpc>
            </a:pPr>
            <a:r>
              <a:rPr lang="x-none" dirty="0"/>
              <a:t>本月</a:t>
            </a:r>
          </a:p>
          <a:p>
            <a:pPr>
              <a:lnSpc>
                <a:spcPct val="200000"/>
              </a:lnSpc>
            </a:pPr>
            <a:r>
              <a:rPr lang="en-US" altLang="zh-CN" dirty="0"/>
              <a:t>1</a:t>
            </a:r>
            <a:r>
              <a:rPr lang="zh-CN" altLang="en-US" dirty="0"/>
              <a:t>）</a:t>
            </a:r>
            <a:endParaRPr lang="en-US" altLang="zh-CN" dirty="0"/>
          </a:p>
          <a:p>
            <a:pPr>
              <a:lnSpc>
                <a:spcPct val="200000"/>
              </a:lnSpc>
            </a:pPr>
            <a:r>
              <a:rPr lang="en-US" altLang="zh-CN" dirty="0"/>
              <a:t>2</a:t>
            </a:r>
            <a:r>
              <a:rPr lang="zh-CN" altLang="en-US" dirty="0"/>
              <a:t>）</a:t>
            </a:r>
            <a:endParaRPr lang="en-US" altLang="zh-CN" dirty="0"/>
          </a:p>
          <a:p>
            <a:pPr>
              <a:lnSpc>
                <a:spcPct val="200000"/>
              </a:lnSpc>
            </a:pPr>
            <a:r>
              <a:rPr lang="en-US" altLang="zh-CN" dirty="0"/>
              <a:t>3</a:t>
            </a:r>
            <a:r>
              <a:rPr lang="zh-CN" altLang="en-US" dirty="0"/>
              <a:t>）</a:t>
            </a:r>
            <a:endParaRPr lang="x-none" dirty="0"/>
          </a:p>
        </p:txBody>
      </p:sp>
    </p:spTree>
    <p:extLst>
      <p:ext uri="{BB962C8B-B14F-4D97-AF65-F5344CB8AC3E}">
        <p14:creationId xmlns:p14="http://schemas.microsoft.com/office/powerpoint/2010/main" val="18362250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293496-8950-4F42-9AE4-ACDA791FC79B}"/>
              </a:ext>
            </a:extLst>
          </p:cNvPr>
          <p:cNvSpPr>
            <a:spLocks noGrp="1"/>
          </p:cNvSpPr>
          <p:nvPr>
            <p:ph type="body" sz="quarter" idx="10"/>
          </p:nvPr>
        </p:nvSpPr>
        <p:spPr/>
        <p:txBody>
          <a:bodyPr/>
          <a:lstStyle/>
          <a:p>
            <a:r>
              <a:rPr lang="x-none" sz="4400" dirty="0"/>
              <a:t>咖啡市场情况</a:t>
            </a:r>
          </a:p>
        </p:txBody>
      </p:sp>
    </p:spTree>
    <p:extLst>
      <p:ext uri="{BB962C8B-B14F-4D97-AF65-F5344CB8AC3E}">
        <p14:creationId xmlns:p14="http://schemas.microsoft.com/office/powerpoint/2010/main" val="17355663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4EC75-CAE8-F048-8270-C9E8C3F94C79}"/>
              </a:ext>
            </a:extLst>
          </p:cNvPr>
          <p:cNvSpPr>
            <a:spLocks noGrp="1"/>
          </p:cNvSpPr>
          <p:nvPr>
            <p:ph type="title"/>
          </p:nvPr>
        </p:nvSpPr>
        <p:spPr/>
        <p:txBody>
          <a:bodyPr/>
          <a:lstStyle/>
          <a:p>
            <a:r>
              <a:rPr lang="x-none" dirty="0"/>
              <a:t>咖啡市场大盘数据</a:t>
            </a:r>
          </a:p>
        </p:txBody>
      </p:sp>
      <p:sp>
        <p:nvSpPr>
          <p:cNvPr id="3" name="Text Placeholder 2">
            <a:extLst>
              <a:ext uri="{FF2B5EF4-FFF2-40B4-BE49-F238E27FC236}">
                <a16:creationId xmlns:a16="http://schemas.microsoft.com/office/drawing/2014/main" id="{0C95170E-F3A8-044D-86CC-8ADD9259088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36A7EA13-9860-4140-840D-942D8657D789}"/>
              </a:ext>
            </a:extLst>
          </p:cNvPr>
          <p:cNvSpPr>
            <a:spLocks noGrp="1"/>
          </p:cNvSpPr>
          <p:nvPr>
            <p:ph type="body" sz="quarter" idx="11"/>
          </p:nvPr>
        </p:nvSpPr>
        <p:spPr/>
        <p:txBody>
          <a:bodyPr/>
          <a:lstStyle/>
          <a:p>
            <a:r>
              <a:t>数据来源：生意参谋；渠道：全渠道</a:t>
            </a:r>
          </a:p>
          <a:p>
            <a:r>
              <a:t>时间维度：2023.12</a:t>
            </a:r>
          </a:p>
          <a:p>
            <a:r>
              <a:t>*平均价格(指数)：商品的平均成交价格(为准确洞察，不包含0.01元的订单数据)；人均购买量(指数)：消费者平均一次购买的商品件数（=销量(指数)/购买人数(指数)/购买频次）；购买频次：每个消费者平均购买次数</a:t>
            </a:r>
          </a:p>
        </p:txBody>
      </p:sp>
      <p:sp>
        <p:nvSpPr>
          <p:cNvPr id="5" name="矩形 11">
            <a:extLst>
              <a:ext uri="{FF2B5EF4-FFF2-40B4-BE49-F238E27FC236}">
                <a16:creationId xmlns:a16="http://schemas.microsoft.com/office/drawing/2014/main" id="{8E18BBBA-ACC8-BA48-B893-6ECA7A6B8315}"/>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6" name="矩形 31">
            <a:extLst>
              <a:ext uri="{FF2B5EF4-FFF2-40B4-BE49-F238E27FC236}">
                <a16:creationId xmlns:a16="http://schemas.microsoft.com/office/drawing/2014/main" id="{7A9F601D-9241-0241-AE78-500C37A86787}"/>
              </a:ext>
            </a:extLst>
          </p:cNvPr>
          <p:cNvSpPr/>
          <p:nvPr/>
        </p:nvSpPr>
        <p:spPr>
          <a:xfrm>
            <a:off x="4932000" y="4730400"/>
            <a:ext cx="6897600" cy="1518772"/>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7" name="矩形 30">
            <a:extLst>
              <a:ext uri="{FF2B5EF4-FFF2-40B4-BE49-F238E27FC236}">
                <a16:creationId xmlns:a16="http://schemas.microsoft.com/office/drawing/2014/main" id="{52AA5008-0F44-EF45-BD04-9B84EA8C63E8}"/>
              </a:ext>
            </a:extLst>
          </p:cNvPr>
          <p:cNvSpPr/>
          <p:nvPr/>
        </p:nvSpPr>
        <p:spPr>
          <a:xfrm>
            <a:off x="4932000" y="1923307"/>
            <a:ext cx="6897600" cy="2677493"/>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9" name="iconfont-10796-5191319">
            <a:extLst>
              <a:ext uri="{FF2B5EF4-FFF2-40B4-BE49-F238E27FC236}">
                <a16:creationId xmlns:a16="http://schemas.microsoft.com/office/drawing/2014/main" id="{5E088234-C4D8-1645-814F-8C01071FF34D}"/>
              </a:ext>
            </a:extLst>
          </p:cNvPr>
          <p:cNvSpPr/>
          <p:nvPr/>
        </p:nvSpPr>
        <p:spPr>
          <a:xfrm>
            <a:off x="5238174" y="5065701"/>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0" name="iconfont-1016-791856">
            <a:extLst>
              <a:ext uri="{FF2B5EF4-FFF2-40B4-BE49-F238E27FC236}">
                <a16:creationId xmlns:a16="http://schemas.microsoft.com/office/drawing/2014/main" id="{FDA46223-5076-9D46-B85C-699053ABFB29}"/>
              </a:ext>
            </a:extLst>
          </p:cNvPr>
          <p:cNvSpPr/>
          <p:nvPr/>
        </p:nvSpPr>
        <p:spPr>
          <a:xfrm>
            <a:off x="5238174" y="3069254"/>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1" name="文本框 12">
            <a:extLst>
              <a:ext uri="{FF2B5EF4-FFF2-40B4-BE49-F238E27FC236}">
                <a16:creationId xmlns:a16="http://schemas.microsoft.com/office/drawing/2014/main" id="{F3787823-D021-6343-8E0A-FBC4F0C52CE9}"/>
              </a:ext>
            </a:extLst>
          </p:cNvPr>
          <p:cNvSpPr txBox="1"/>
          <p:nvPr/>
        </p:nvSpPr>
        <p:spPr>
          <a:xfrm>
            <a:off x="697143" y="2270316"/>
            <a:ext cx="3894881" cy="104272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2023年12月 销售金额</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指数</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12" name="文本框 12">
            <a:extLst>
              <a:ext uri="{FF2B5EF4-FFF2-40B4-BE49-F238E27FC236}">
                <a16:creationId xmlns:a16="http://schemas.microsoft.com/office/drawing/2014/main" id="{04CDC4C6-3754-8A48-B95C-9395B1C5AAE0}"/>
              </a:ext>
            </a:extLst>
          </p:cNvPr>
          <p:cNvSpPr txBox="1"/>
          <p:nvPr/>
        </p:nvSpPr>
        <p:spPr>
          <a:xfrm>
            <a:off x="6096000" y="2841522"/>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销量</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14" name="文本框 12">
            <a:extLst>
              <a:ext uri="{FF2B5EF4-FFF2-40B4-BE49-F238E27FC236}">
                <a16:creationId xmlns:a16="http://schemas.microsoft.com/office/drawing/2014/main" id="{B570757B-7A4E-634C-BA73-CF5B23029765}"/>
              </a:ext>
            </a:extLst>
          </p:cNvPr>
          <p:cNvSpPr txBox="1"/>
          <p:nvPr/>
        </p:nvSpPr>
        <p:spPr>
          <a:xfrm>
            <a:off x="8822100" y="2204199"/>
            <a:ext cx="1815568"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购买人数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15" name="文本框 12">
            <a:extLst>
              <a:ext uri="{FF2B5EF4-FFF2-40B4-BE49-F238E27FC236}">
                <a16:creationId xmlns:a16="http://schemas.microsoft.com/office/drawing/2014/main" id="{412F6DE7-B565-A646-9D54-EF96B0253E9F}"/>
              </a:ext>
            </a:extLst>
          </p:cNvPr>
          <p:cNvSpPr txBox="1"/>
          <p:nvPr/>
        </p:nvSpPr>
        <p:spPr>
          <a:xfrm>
            <a:off x="8813394" y="2964336"/>
            <a:ext cx="1562101"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购买频次</a:t>
            </a:r>
            <a:endPar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endParaRPr>
          </a:p>
        </p:txBody>
      </p:sp>
      <p:sp>
        <p:nvSpPr>
          <p:cNvPr id="17" name="文本框 15">
            <a:extLst>
              <a:ext uri="{FF2B5EF4-FFF2-40B4-BE49-F238E27FC236}">
                <a16:creationId xmlns:a16="http://schemas.microsoft.com/office/drawing/2014/main" id="{403CF666-13DF-074D-8F82-6012C07110DA}"/>
              </a:ext>
            </a:extLst>
          </p:cNvPr>
          <p:cNvSpPr txBox="1"/>
          <p:nvPr/>
        </p:nvSpPr>
        <p:spPr>
          <a:xfrm flipH="1">
            <a:off x="3450665" y="3012240"/>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18" name="箭头: 上 32">
            <a:extLst>
              <a:ext uri="{FF2B5EF4-FFF2-40B4-BE49-F238E27FC236}">
                <a16:creationId xmlns:a16="http://schemas.microsoft.com/office/drawing/2014/main" id="{2BF78BB0-B818-4840-A1F8-F66AA7277E61}"/>
              </a:ext>
            </a:extLst>
          </p:cNvPr>
          <p:cNvSpPr/>
          <p:nvPr/>
        </p:nvSpPr>
        <p:spPr>
          <a:xfrm rot="10800000">
            <a:off x="4207822" y="2371070"/>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0" name="文本框 92">
            <a:extLst>
              <a:ext uri="{FF2B5EF4-FFF2-40B4-BE49-F238E27FC236}">
                <a16:creationId xmlns:a16="http://schemas.microsoft.com/office/drawing/2014/main" id="{6B8E8552-56F1-2E44-9C59-7BDAC0386FBE}"/>
              </a:ext>
            </a:extLst>
          </p:cNvPr>
          <p:cNvSpPr txBox="1">
            <a:spLocks/>
          </p:cNvSpPr>
          <p:nvPr/>
        </p:nvSpPr>
        <p:spPr>
          <a:xfrm>
            <a:off x="6154033" y="4841622"/>
            <a:ext cx="2469569" cy="432000"/>
          </a:xfrm>
          <a:prstGeom prst="rect">
            <a:avLst/>
          </a:prstGeom>
          <a:noFill/>
        </p:spPr>
        <p:txBody>
          <a:bodyPr wrap="square" rtlCol="0" anchor="ctr">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平均价格</a:t>
            </a:r>
            <a:r>
              <a:rPr kumimoji="0" lang="en-US" altLang="zh-CN"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47" name="文本框 12">
            <a:extLst>
              <a:ext uri="{FF2B5EF4-FFF2-40B4-BE49-F238E27FC236}">
                <a16:creationId xmlns:a16="http://schemas.microsoft.com/office/drawing/2014/main" id="{03EE0AC5-00D8-2243-B4F1-C2516A4D28AA}"/>
              </a:ext>
            </a:extLst>
          </p:cNvPr>
          <p:cNvSpPr txBox="1"/>
          <p:nvPr/>
        </p:nvSpPr>
        <p:spPr>
          <a:xfrm>
            <a:off x="6154033" y="5240225"/>
            <a:ext cx="1008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47</a:t>
            </a:r>
          </a:p>
        </p:txBody>
      </p:sp>
      <p:graphicFrame>
        <p:nvGraphicFramePr>
          <p:cNvPr id="51" name="图表 16">
            <a:extLst>
              <a:ext uri="{FF2B5EF4-FFF2-40B4-BE49-F238E27FC236}">
                <a16:creationId xmlns:a16="http://schemas.microsoft.com/office/drawing/2014/main" id="{63D9DDF7-1EFD-9947-ACA4-A7A8AF102B6E}"/>
              </a:ext>
            </a:extLst>
          </p:cNvPr>
          <p:cNvGraphicFramePr/>
          <p:nvPr>
            <p:extLst>
              <p:ext uri="{D42A27DB-BD31-4B8C-83A1-F6EECF244321}">
                <p14:modId xmlns:p14="http://schemas.microsoft.com/office/powerpoint/2010/main" val="2347648670"/>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52" name="文本框 12">
            <a:extLst>
              <a:ext uri="{FF2B5EF4-FFF2-40B4-BE49-F238E27FC236}">
                <a16:creationId xmlns:a16="http://schemas.microsoft.com/office/drawing/2014/main" id="{578EBD1A-3906-764D-BDE1-830B1776B0E3}"/>
              </a:ext>
            </a:extLst>
          </p:cNvPr>
          <p:cNvSpPr txBox="1"/>
          <p:nvPr/>
        </p:nvSpPr>
        <p:spPr>
          <a:xfrm>
            <a:off x="744655" y="2731172"/>
            <a:ext cx="2160000"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115,903,210</a:t>
            </a:r>
          </a:p>
        </p:txBody>
      </p:sp>
      <p:sp>
        <p:nvSpPr>
          <p:cNvPr id="55" name="文本框 15">
            <a:extLst>
              <a:ext uri="{FF2B5EF4-FFF2-40B4-BE49-F238E27FC236}">
                <a16:creationId xmlns:a16="http://schemas.microsoft.com/office/drawing/2014/main" id="{4A1226C1-E355-B043-8636-8262086EACB2}"/>
              </a:ext>
            </a:extLst>
          </p:cNvPr>
          <p:cNvSpPr txBox="1"/>
          <p:nvPr/>
        </p:nvSpPr>
        <p:spPr>
          <a:xfrm flipH="1">
            <a:off x="3993868" y="3019207"/>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-18%</a:t>
            </a:r>
          </a:p>
        </p:txBody>
      </p:sp>
      <p:sp>
        <p:nvSpPr>
          <p:cNvPr id="56" name="文本框 12">
            <a:extLst>
              <a:ext uri="{FF2B5EF4-FFF2-40B4-BE49-F238E27FC236}">
                <a16:creationId xmlns:a16="http://schemas.microsoft.com/office/drawing/2014/main" id="{EFB12D9E-AE96-2C4E-8F5C-4957005F0B92}"/>
              </a:ext>
            </a:extLst>
          </p:cNvPr>
          <p:cNvSpPr txBox="1"/>
          <p:nvPr/>
        </p:nvSpPr>
        <p:spPr>
          <a:xfrm>
            <a:off x="6098575" y="3291906"/>
            <a:ext cx="1800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2,482,440</a:t>
            </a:r>
          </a:p>
        </p:txBody>
      </p:sp>
      <p:sp>
        <p:nvSpPr>
          <p:cNvPr id="57" name="文本框 12">
            <a:extLst>
              <a:ext uri="{FF2B5EF4-FFF2-40B4-BE49-F238E27FC236}">
                <a16:creationId xmlns:a16="http://schemas.microsoft.com/office/drawing/2014/main" id="{FE2C56A1-000C-D443-8099-6C9345E7D9F6}"/>
              </a:ext>
            </a:extLst>
          </p:cNvPr>
          <p:cNvSpPr txBox="1"/>
          <p:nvPr/>
        </p:nvSpPr>
        <p:spPr>
          <a:xfrm>
            <a:off x="8800581" y="2496939"/>
            <a:ext cx="1800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4,836,893</a:t>
            </a:r>
          </a:p>
        </p:txBody>
      </p:sp>
      <p:sp>
        <p:nvSpPr>
          <p:cNvPr id="58" name="文本框 12">
            <a:extLst>
              <a:ext uri="{FF2B5EF4-FFF2-40B4-BE49-F238E27FC236}">
                <a16:creationId xmlns:a16="http://schemas.microsoft.com/office/drawing/2014/main" id="{AF8BEC4A-380D-BC4A-A2A9-EB6054146428}"/>
              </a:ext>
            </a:extLst>
          </p:cNvPr>
          <p:cNvSpPr txBox="1"/>
          <p:nvPr/>
        </p:nvSpPr>
        <p:spPr>
          <a:xfrm>
            <a:off x="8856621" y="3289239"/>
            <a:ext cx="92411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1.46</a:t>
            </a:r>
          </a:p>
        </p:txBody>
      </p:sp>
      <p:sp>
        <p:nvSpPr>
          <p:cNvPr id="60" name="文本框 15">
            <a:extLst>
              <a:ext uri="{FF2B5EF4-FFF2-40B4-BE49-F238E27FC236}">
                <a16:creationId xmlns:a16="http://schemas.microsoft.com/office/drawing/2014/main" id="{2ECA25EF-DE5F-E64B-8B4F-13C4F99E0F56}"/>
              </a:ext>
            </a:extLst>
          </p:cNvPr>
          <p:cNvSpPr txBox="1"/>
          <p:nvPr/>
        </p:nvSpPr>
        <p:spPr>
          <a:xfrm flipH="1">
            <a:off x="7507933" y="3494427"/>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1" name="箭头: 上 32">
            <a:extLst>
              <a:ext uri="{FF2B5EF4-FFF2-40B4-BE49-F238E27FC236}">
                <a16:creationId xmlns:a16="http://schemas.microsoft.com/office/drawing/2014/main" id="{1590EE11-AD41-8B42-8BC3-9D252D41472C}"/>
              </a:ext>
            </a:extLst>
          </p:cNvPr>
          <p:cNvSpPr/>
          <p:nvPr/>
        </p:nvSpPr>
        <p:spPr>
          <a:xfrm>
            <a:off x="7893329" y="2964336"/>
            <a:ext cx="323220" cy="476069"/>
          </a:xfrm>
          <a:prstGeom prst="upArrow">
            <a:avLst/>
          </a:prstGeom>
          <a:solidFill>
            <a:srgbClr val="4971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2" name="文本框 15">
            <a:extLst>
              <a:ext uri="{FF2B5EF4-FFF2-40B4-BE49-F238E27FC236}">
                <a16:creationId xmlns:a16="http://schemas.microsoft.com/office/drawing/2014/main" id="{41DE6F3C-5D60-E34A-AB49-5CB4448E3162}"/>
              </a:ext>
            </a:extLst>
          </p:cNvPr>
          <p:cNvSpPr txBox="1"/>
          <p:nvPr/>
        </p:nvSpPr>
        <p:spPr>
          <a:xfrm flipH="1">
            <a:off x="7906242" y="3494427"/>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49711E"/>
                </a:solidFill>
                <a:effectLst/>
                <a:uLnTx/>
                <a:uFillTx/>
                <a:latin typeface="微软雅黑" panose="020B0503020204020204" pitchFamily="34" charset="-122"/>
                <a:ea typeface="微软雅黑" panose="020B0503020204020204" pitchFamily="34" charset="-122"/>
                <a:cs typeface="+mn-cs"/>
              </a:rPr>
              <a:t>+0.5%</a:t>
            </a:r>
          </a:p>
        </p:txBody>
      </p:sp>
      <p:sp>
        <p:nvSpPr>
          <p:cNvPr id="63" name="文本框 15">
            <a:extLst>
              <a:ext uri="{FF2B5EF4-FFF2-40B4-BE49-F238E27FC236}">
                <a16:creationId xmlns:a16="http://schemas.microsoft.com/office/drawing/2014/main" id="{95B67B5C-33D1-B64A-9703-9B9154E115E1}"/>
              </a:ext>
            </a:extLst>
          </p:cNvPr>
          <p:cNvSpPr txBox="1"/>
          <p:nvPr/>
        </p:nvSpPr>
        <p:spPr>
          <a:xfrm flipH="1">
            <a:off x="10519115" y="2701215"/>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4" name="箭头: 上 32">
            <a:extLst>
              <a:ext uri="{FF2B5EF4-FFF2-40B4-BE49-F238E27FC236}">
                <a16:creationId xmlns:a16="http://schemas.microsoft.com/office/drawing/2014/main" id="{9DBC0189-B000-6340-8EB7-D5553B0F5FF1}"/>
              </a:ext>
            </a:extLst>
          </p:cNvPr>
          <p:cNvSpPr/>
          <p:nvPr/>
        </p:nvSpPr>
        <p:spPr>
          <a:xfrm rot="10800000">
            <a:off x="10968959" y="2164932"/>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5" name="文本框 15">
            <a:extLst>
              <a:ext uri="{FF2B5EF4-FFF2-40B4-BE49-F238E27FC236}">
                <a16:creationId xmlns:a16="http://schemas.microsoft.com/office/drawing/2014/main" id="{B1C393A1-4BFE-3E48-BF5A-5F6756746BCA}"/>
              </a:ext>
            </a:extLst>
          </p:cNvPr>
          <p:cNvSpPr txBox="1"/>
          <p:nvPr/>
        </p:nvSpPr>
        <p:spPr>
          <a:xfrm flipH="1">
            <a:off x="10974444" y="2702785"/>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-10%</a:t>
            </a:r>
          </a:p>
        </p:txBody>
      </p:sp>
      <p:sp>
        <p:nvSpPr>
          <p:cNvPr id="66" name="文本框 15">
            <a:extLst>
              <a:ext uri="{FF2B5EF4-FFF2-40B4-BE49-F238E27FC236}">
                <a16:creationId xmlns:a16="http://schemas.microsoft.com/office/drawing/2014/main" id="{A735FD9E-1E5F-9F4B-9F27-DD5F24074533}"/>
              </a:ext>
            </a:extLst>
          </p:cNvPr>
          <p:cNvSpPr txBox="1"/>
          <p:nvPr/>
        </p:nvSpPr>
        <p:spPr>
          <a:xfrm flipH="1">
            <a:off x="10519114" y="3490084"/>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7" name="箭头: 上 32">
            <a:extLst>
              <a:ext uri="{FF2B5EF4-FFF2-40B4-BE49-F238E27FC236}">
                <a16:creationId xmlns:a16="http://schemas.microsoft.com/office/drawing/2014/main" id="{78EBCB62-1507-3149-97A0-3FF9A7F6ECFD}"/>
              </a:ext>
            </a:extLst>
          </p:cNvPr>
          <p:cNvSpPr/>
          <p:nvPr/>
        </p:nvSpPr>
        <p:spPr>
          <a:xfrm>
            <a:off x="10968959" y="3036038"/>
            <a:ext cx="323220" cy="476069"/>
          </a:xfrm>
          <a:prstGeom prst="upArrow">
            <a:avLst/>
          </a:prstGeom>
          <a:solidFill>
            <a:srgbClr val="4971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8" name="文本框 15">
            <a:extLst>
              <a:ext uri="{FF2B5EF4-FFF2-40B4-BE49-F238E27FC236}">
                <a16:creationId xmlns:a16="http://schemas.microsoft.com/office/drawing/2014/main" id="{DACA9C0A-E573-6840-8403-A6B4672ADD49}"/>
              </a:ext>
            </a:extLst>
          </p:cNvPr>
          <p:cNvSpPr txBox="1"/>
          <p:nvPr/>
        </p:nvSpPr>
        <p:spPr>
          <a:xfrm flipH="1">
            <a:off x="10971846" y="3518672"/>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49711E"/>
                </a:solidFill>
                <a:effectLst/>
                <a:uLnTx/>
                <a:uFillTx/>
                <a:latin typeface="微软雅黑" panose="020B0503020204020204" pitchFamily="34" charset="-122"/>
                <a:ea typeface="微软雅黑" panose="020B0503020204020204" pitchFamily="34" charset="-122"/>
                <a:cs typeface="+mn-cs"/>
              </a:rPr>
              <a:t>+2%</a:t>
            </a:r>
          </a:p>
        </p:txBody>
      </p:sp>
      <p:sp>
        <p:nvSpPr>
          <p:cNvPr id="69" name="文本框 15">
            <a:extLst>
              <a:ext uri="{FF2B5EF4-FFF2-40B4-BE49-F238E27FC236}">
                <a16:creationId xmlns:a16="http://schemas.microsoft.com/office/drawing/2014/main" id="{F54CEA5B-9681-584C-BA91-BD03C7988CCE}"/>
              </a:ext>
            </a:extLst>
          </p:cNvPr>
          <p:cNvSpPr txBox="1"/>
          <p:nvPr/>
        </p:nvSpPr>
        <p:spPr>
          <a:xfrm flipH="1">
            <a:off x="7452228" y="5713832"/>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0" name="箭头: 上 32">
            <a:extLst>
              <a:ext uri="{FF2B5EF4-FFF2-40B4-BE49-F238E27FC236}">
                <a16:creationId xmlns:a16="http://schemas.microsoft.com/office/drawing/2014/main" id="{BCE792CA-349F-964D-95CA-17FC17BF7091}"/>
              </a:ext>
            </a:extLst>
          </p:cNvPr>
          <p:cNvSpPr/>
          <p:nvPr/>
        </p:nvSpPr>
        <p:spPr>
          <a:xfrm rot="10800000">
            <a:off x="7906778" y="5075982"/>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71" name="文本框 15">
            <a:extLst>
              <a:ext uri="{FF2B5EF4-FFF2-40B4-BE49-F238E27FC236}">
                <a16:creationId xmlns:a16="http://schemas.microsoft.com/office/drawing/2014/main" id="{409C4045-DB45-C34B-A372-F105E50C7F50}"/>
              </a:ext>
            </a:extLst>
          </p:cNvPr>
          <p:cNvSpPr txBox="1"/>
          <p:nvPr/>
        </p:nvSpPr>
        <p:spPr>
          <a:xfrm flipH="1">
            <a:off x="7950200" y="5722726"/>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-18%</a:t>
            </a:r>
          </a:p>
        </p:txBody>
      </p:sp>
      <p:sp>
        <p:nvSpPr>
          <p:cNvPr id="53" name="文本框 12">
            <a:extLst>
              <a:ext uri="{FF2B5EF4-FFF2-40B4-BE49-F238E27FC236}">
                <a16:creationId xmlns:a16="http://schemas.microsoft.com/office/drawing/2014/main" id="{27397D0A-9835-43D6-827F-816DD9343328}"/>
              </a:ext>
            </a:extLst>
          </p:cNvPr>
          <p:cNvSpPr txBox="1"/>
          <p:nvPr/>
        </p:nvSpPr>
        <p:spPr>
          <a:xfrm>
            <a:off x="8804000" y="3754584"/>
            <a:ext cx="2157382"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单次购买量</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54" name="箭头: 上 32">
            <a:extLst>
              <a:ext uri="{FF2B5EF4-FFF2-40B4-BE49-F238E27FC236}">
                <a16:creationId xmlns:a16="http://schemas.microsoft.com/office/drawing/2014/main" id="{914D05BE-D3D2-4322-A8D6-C31438E072E0}"/>
              </a:ext>
            </a:extLst>
          </p:cNvPr>
          <p:cNvSpPr/>
          <p:nvPr/>
        </p:nvSpPr>
        <p:spPr>
          <a:xfrm>
            <a:off x="10968959" y="3835096"/>
            <a:ext cx="323220" cy="476069"/>
          </a:xfrm>
          <a:prstGeom prst="upArrow">
            <a:avLst/>
          </a:prstGeom>
          <a:solidFill>
            <a:srgbClr val="4971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9" name="文本框 12">
            <a:extLst>
              <a:ext uri="{FF2B5EF4-FFF2-40B4-BE49-F238E27FC236}">
                <a16:creationId xmlns:a16="http://schemas.microsoft.com/office/drawing/2014/main" id="{6B423F57-28A2-4FAB-8897-148118355654}"/>
              </a:ext>
            </a:extLst>
          </p:cNvPr>
          <p:cNvSpPr txBox="1"/>
          <p:nvPr/>
        </p:nvSpPr>
        <p:spPr>
          <a:xfrm>
            <a:off x="8856621" y="3989810"/>
            <a:ext cx="92411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0.35</a:t>
            </a:r>
          </a:p>
        </p:txBody>
      </p:sp>
      <p:sp>
        <p:nvSpPr>
          <p:cNvPr id="72" name="文本框 15">
            <a:extLst>
              <a:ext uri="{FF2B5EF4-FFF2-40B4-BE49-F238E27FC236}">
                <a16:creationId xmlns:a16="http://schemas.microsoft.com/office/drawing/2014/main" id="{6CB93EC5-547F-4E0E-BA50-924AC34152CB}"/>
              </a:ext>
            </a:extLst>
          </p:cNvPr>
          <p:cNvSpPr txBox="1"/>
          <p:nvPr/>
        </p:nvSpPr>
        <p:spPr>
          <a:xfrm flipH="1">
            <a:off x="10519113" y="4244385"/>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3" name="文本框 15">
            <a:extLst>
              <a:ext uri="{FF2B5EF4-FFF2-40B4-BE49-F238E27FC236}">
                <a16:creationId xmlns:a16="http://schemas.microsoft.com/office/drawing/2014/main" id="{8AADD077-4728-40A2-9521-B16209DC28B3}"/>
              </a:ext>
            </a:extLst>
          </p:cNvPr>
          <p:cNvSpPr txBox="1"/>
          <p:nvPr/>
        </p:nvSpPr>
        <p:spPr>
          <a:xfrm flipH="1">
            <a:off x="10968959" y="4248167"/>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49711E"/>
                </a:solidFill>
                <a:effectLst/>
                <a:uLnTx/>
                <a:uFillTx/>
                <a:latin typeface="微软雅黑" panose="020B0503020204020204" pitchFamily="34" charset="-122"/>
                <a:ea typeface="微软雅黑" panose="020B0503020204020204" pitchFamily="34" charset="-122"/>
                <a:cs typeface="+mn-cs"/>
              </a:rPr>
              <a:t>+9%</a:t>
            </a:r>
          </a:p>
        </p:txBody>
      </p:sp>
    </p:spTree>
    <p:extLst>
      <p:ext uri="{BB962C8B-B14F-4D97-AF65-F5344CB8AC3E}">
        <p14:creationId xmlns:p14="http://schemas.microsoft.com/office/powerpoint/2010/main" val="2351977522"/>
      </p:ext>
    </p:extLst>
  </p:cSld>
  <p:clrMapOvr>
    <a:masterClrMapping/>
  </p:clrMapOvr>
  <p:extLst mod="1">
    <p:ext uri="{6950BFC3-D8DA-4A85-94F7-54DA5524770B}">
      <p188:commentRel xmlns:p188="http://schemas.microsoft.com/office/powerpoint/2018/8/main" xmlns="" r:id="rId3"/>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矩形 87">
            <a:extLst>
              <a:ext uri="{FF2B5EF4-FFF2-40B4-BE49-F238E27FC236}">
                <a16:creationId xmlns:a16="http://schemas.microsoft.com/office/drawing/2014/main" id="{59C7C391-BFAD-4359-A0CA-7711CB86EDBD}"/>
              </a:ext>
            </a:extLst>
          </p:cNvPr>
          <p:cNvSpPr/>
          <p:nvPr/>
        </p:nvSpPr>
        <p:spPr>
          <a:xfrm>
            <a:off x="311530" y="1698907"/>
            <a:ext cx="11170213" cy="4508898"/>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 name="Title 1">
            <a:extLst>
              <a:ext uri="{FF2B5EF4-FFF2-40B4-BE49-F238E27FC236}">
                <a16:creationId xmlns:a16="http://schemas.microsoft.com/office/drawing/2014/main" id="{87273642-37A7-AA41-B9F4-98E628A8562D}"/>
              </a:ext>
            </a:extLst>
          </p:cNvPr>
          <p:cNvSpPr>
            <a:spLocks noGrp="1"/>
          </p:cNvSpPr>
          <p:nvPr>
            <p:ph type="title"/>
          </p:nvPr>
        </p:nvSpPr>
        <p:spPr/>
        <p:txBody>
          <a:bodyPr/>
          <a:lstStyle/>
          <a:p>
            <a:r>
              <a:rPr lang="x-none" dirty="0"/>
              <a:t>咖啡市场品类拆解</a:t>
            </a:r>
          </a:p>
        </p:txBody>
      </p:sp>
      <p:sp>
        <p:nvSpPr>
          <p:cNvPr id="3" name="Text Placeholder 2">
            <a:extLst>
              <a:ext uri="{FF2B5EF4-FFF2-40B4-BE49-F238E27FC236}">
                <a16:creationId xmlns:a16="http://schemas.microsoft.com/office/drawing/2014/main" id="{6CC9E2A4-5FDF-1A4C-B1FA-DA651D48E8D9}"/>
              </a:ext>
            </a:extLst>
          </p:cNvPr>
          <p:cNvSpPr>
            <a:spLocks noGrp="1"/>
          </p:cNvSpPr>
          <p:nvPr>
            <p:ph type="body" sz="quarter" idx="10"/>
          </p:nvPr>
        </p:nvSpPr>
        <p:spPr>
          <a:xfrm>
            <a:off x="311530" y="1090587"/>
            <a:ext cx="11627255" cy="445232"/>
          </a:xfrm>
        </p:spPr>
        <p:txBody>
          <a:bodyPr/>
          <a:lstStyle/>
          <a:p>
            <a:pPr marL="0" indent="0">
              <a:lnSpc>
                <a:spcPct val="100000"/>
              </a:lnSpc>
              <a:buNone/>
            </a:pPr>
            <a:endParaRPr lang="x-none" dirty="0"/>
          </a:p>
        </p:txBody>
      </p:sp>
      <p:sp>
        <p:nvSpPr>
          <p:cNvPr id="4" name="Text Placeholder 3">
            <a:extLst>
              <a:ext uri="{FF2B5EF4-FFF2-40B4-BE49-F238E27FC236}">
                <a16:creationId xmlns:a16="http://schemas.microsoft.com/office/drawing/2014/main" id="{30DB53EC-F966-164C-B2C5-B5B823898BC8}"/>
              </a:ext>
            </a:extLst>
          </p:cNvPr>
          <p:cNvSpPr>
            <a:spLocks noGrp="1"/>
          </p:cNvSpPr>
          <p:nvPr>
            <p:ph type="body" sz="quarter" idx="11"/>
          </p:nvPr>
        </p:nvSpPr>
        <p:spPr>
          <a:xfrm>
            <a:off x="282372" y="6455115"/>
            <a:ext cx="11627255" cy="300942"/>
          </a:xfrm>
        </p:spPr>
        <p:txBody>
          <a:bodyPr/>
          <a:lstStyle/>
          <a:p>
            <a:r>
              <a:t>数据来源：生意参谋</a:t>
            </a:r>
          </a:p>
          <a:p>
            <a:r>
              <a:t>时间维度：2023.12</a:t>
            </a:r>
          </a:p>
        </p:txBody>
      </p:sp>
      <p:grpSp>
        <p:nvGrpSpPr>
          <p:cNvPr id="7" name="组合 16">
            <a:extLst>
              <a:ext uri="{FF2B5EF4-FFF2-40B4-BE49-F238E27FC236}">
                <a16:creationId xmlns:a16="http://schemas.microsoft.com/office/drawing/2014/main" id="{DB8B0ED9-6EC4-1F48-BFF0-F777CAA48F2E}"/>
              </a:ext>
            </a:extLst>
          </p:cNvPr>
          <p:cNvGrpSpPr/>
          <p:nvPr/>
        </p:nvGrpSpPr>
        <p:grpSpPr>
          <a:xfrm>
            <a:off x="2432807" y="1795482"/>
            <a:ext cx="4003867" cy="1314090"/>
            <a:chOff x="874901" y="1937645"/>
            <a:chExt cx="2835652" cy="3821114"/>
          </a:xfrm>
        </p:grpSpPr>
        <p:sp>
          <p:nvSpPr>
            <p:cNvPr id="10" name="矩形: 圆角 17">
              <a:extLst>
                <a:ext uri="{FF2B5EF4-FFF2-40B4-BE49-F238E27FC236}">
                  <a16:creationId xmlns:a16="http://schemas.microsoft.com/office/drawing/2014/main" id="{185685FB-D8C6-1145-9382-2DDA36A82855}"/>
                </a:ext>
              </a:extLst>
            </p:cNvPr>
            <p:cNvSpPr/>
            <p:nvPr/>
          </p:nvSpPr>
          <p:spPr>
            <a:xfrm>
              <a:off x="874901" y="1937645"/>
              <a:ext cx="2835652" cy="3821114"/>
            </a:xfrm>
            <a:prstGeom prst="roundRect">
              <a:avLst>
                <a:gd name="adj" fmla="val 9254"/>
              </a:avLst>
            </a:prstGeom>
            <a:solidFill>
              <a:srgbClr val="FBFA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1" name="文本框 18">
              <a:extLst>
                <a:ext uri="{FF2B5EF4-FFF2-40B4-BE49-F238E27FC236}">
                  <a16:creationId xmlns:a16="http://schemas.microsoft.com/office/drawing/2014/main" id="{559BF35A-5357-7649-BAD3-7CE3587A8A6C}"/>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D2C6B6">
                      <a:lumMod val="75000"/>
                    </a:srgbClr>
                  </a:solidFill>
                  <a:effectLst/>
                  <a:uLnTx/>
                  <a:uFillTx/>
                  <a:latin typeface="Verdana"/>
                  <a:ea typeface="微软雅黑"/>
                  <a:cs typeface="+mn-cs"/>
                </a:rPr>
                <a:t>1.</a:t>
              </a:r>
              <a:r>
                <a:rPr kumimoji="0" lang="zh-CN" altLang="en-US" sz="1600" b="1" i="0" u="none" strike="noStrike" kern="1200" cap="none" spc="0" normalizeH="0" baseline="0" noProof="0" dirty="0">
                  <a:ln>
                    <a:noFill/>
                  </a:ln>
                  <a:solidFill>
                    <a:srgbClr val="D2C6B6">
                      <a:lumMod val="75000"/>
                    </a:srgbClr>
                  </a:solidFill>
                  <a:effectLst/>
                  <a:uLnTx/>
                  <a:uFillTx/>
                  <a:latin typeface="Verdana"/>
                  <a:ea typeface="微软雅黑"/>
                  <a:cs typeface="+mn-cs"/>
                </a:rPr>
                <a:t>速溶咖啡类目</a:t>
              </a:r>
              <a:endParaRPr kumimoji="0" lang="en-US" sz="1600" b="1" i="0" u="none" strike="noStrike" kern="1200" cap="none" spc="0" normalizeH="0" baseline="0" noProof="0" dirty="0">
                <a:ln>
                  <a:noFill/>
                </a:ln>
                <a:solidFill>
                  <a:srgbClr val="D2C6B6">
                    <a:lumMod val="75000"/>
                  </a:srgbClr>
                </a:solidFill>
                <a:effectLst/>
                <a:uLnTx/>
                <a:uFillTx/>
                <a:latin typeface="Verdana"/>
                <a:ea typeface="微软雅黑"/>
                <a:cs typeface="+mn-cs"/>
              </a:endParaRPr>
            </a:p>
          </p:txBody>
        </p:sp>
      </p:grpSp>
      <p:sp>
        <p:nvSpPr>
          <p:cNvPr id="8" name="文本框 46">
            <a:extLst>
              <a:ext uri="{FF2B5EF4-FFF2-40B4-BE49-F238E27FC236}">
                <a16:creationId xmlns:a16="http://schemas.microsoft.com/office/drawing/2014/main" id="{012FA2E1-DB16-984F-94D6-53C348A43657}"/>
              </a:ext>
            </a:extLst>
          </p:cNvPr>
          <p:cNvSpPr txBox="1"/>
          <p:nvPr/>
        </p:nvSpPr>
        <p:spPr>
          <a:xfrm>
            <a:off x="2642407" y="2117450"/>
            <a:ext cx="2450913"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59,141,761</a:t>
            </a:r>
            <a:r>
              <a:rPr kumimoji="0" lang="zh-CN" altLang="en-US" sz="18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endParaRPr>
          </a:p>
        </p:txBody>
      </p:sp>
      <p:sp>
        <p:nvSpPr>
          <p:cNvPr id="9" name="文本框 47">
            <a:extLst>
              <a:ext uri="{FF2B5EF4-FFF2-40B4-BE49-F238E27FC236}">
                <a16:creationId xmlns:a16="http://schemas.microsoft.com/office/drawing/2014/main" id="{CEB31897-0A83-C244-A2A4-6EDF35F9CB65}"/>
              </a:ext>
            </a:extLst>
          </p:cNvPr>
          <p:cNvSpPr txBox="1"/>
          <p:nvPr/>
        </p:nvSpPr>
        <p:spPr>
          <a:xfrm>
            <a:off x="4697320" y="2468762"/>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12" name="箭头: 上 86">
            <a:extLst>
              <a:ext uri="{FF2B5EF4-FFF2-40B4-BE49-F238E27FC236}">
                <a16:creationId xmlns:a16="http://schemas.microsoft.com/office/drawing/2014/main" id="{E3E40BAE-3A47-734A-B1CD-0E5FC7C33A4C}"/>
              </a:ext>
            </a:extLst>
          </p:cNvPr>
          <p:cNvSpPr/>
          <p:nvPr/>
        </p:nvSpPr>
        <p:spPr>
          <a:xfrm rot="10800000">
            <a:off x="6204883" y="2521908"/>
            <a:ext cx="133433" cy="164191"/>
          </a:xfrm>
          <a:prstGeom prst="up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grpSp>
        <p:nvGrpSpPr>
          <p:cNvPr id="17" name="组合 55">
            <a:extLst>
              <a:ext uri="{FF2B5EF4-FFF2-40B4-BE49-F238E27FC236}">
                <a16:creationId xmlns:a16="http://schemas.microsoft.com/office/drawing/2014/main" id="{D63A9957-2638-7547-A4BF-4CEA0A41563E}"/>
              </a:ext>
            </a:extLst>
          </p:cNvPr>
          <p:cNvGrpSpPr/>
          <p:nvPr/>
        </p:nvGrpSpPr>
        <p:grpSpPr>
          <a:xfrm>
            <a:off x="2432806" y="3296311"/>
            <a:ext cx="4003867" cy="1314090"/>
            <a:chOff x="874901" y="1937645"/>
            <a:chExt cx="2835652" cy="3821114"/>
          </a:xfrm>
        </p:grpSpPr>
        <p:sp>
          <p:nvSpPr>
            <p:cNvPr id="20" name="矩形: 圆角 58">
              <a:extLst>
                <a:ext uri="{FF2B5EF4-FFF2-40B4-BE49-F238E27FC236}">
                  <a16:creationId xmlns:a16="http://schemas.microsoft.com/office/drawing/2014/main" id="{2813FF7D-B6E6-C54C-824A-245A5D8FCB7D}"/>
                </a:ext>
              </a:extLst>
            </p:cNvPr>
            <p:cNvSpPr/>
            <p:nvPr/>
          </p:nvSpPr>
          <p:spPr>
            <a:xfrm>
              <a:off x="874901" y="1937645"/>
              <a:ext cx="2835652" cy="3821114"/>
            </a:xfrm>
            <a:prstGeom prst="roundRect">
              <a:avLst>
                <a:gd name="adj" fmla="val 9254"/>
              </a:avLst>
            </a:prstGeom>
            <a:solidFill>
              <a:srgbClr val="FBFA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1" name="文本框 59">
              <a:extLst>
                <a:ext uri="{FF2B5EF4-FFF2-40B4-BE49-F238E27FC236}">
                  <a16:creationId xmlns:a16="http://schemas.microsoft.com/office/drawing/2014/main" id="{C7ECE294-48DE-8446-A333-3287A7126887}"/>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D2C6B6">
                      <a:lumMod val="75000"/>
                    </a:srgbClr>
                  </a:solidFill>
                  <a:effectLst/>
                  <a:uLnTx/>
                  <a:uFillTx/>
                  <a:latin typeface="Verdana"/>
                  <a:ea typeface="微软雅黑"/>
                  <a:cs typeface="+mn-cs"/>
                </a:rPr>
                <a:t>2.</a:t>
              </a:r>
              <a:r>
                <a:rPr kumimoji="0" lang="zh-CN" altLang="en-US" sz="1600" b="1" i="0" u="none" strike="noStrike" kern="1200" cap="none" spc="0" normalizeH="0" baseline="0" noProof="0" dirty="0">
                  <a:ln>
                    <a:noFill/>
                  </a:ln>
                  <a:solidFill>
                    <a:srgbClr val="D2C6B6">
                      <a:lumMod val="75000"/>
                    </a:srgbClr>
                  </a:solidFill>
                  <a:effectLst/>
                  <a:uLnTx/>
                  <a:uFillTx/>
                  <a:latin typeface="Verdana"/>
                  <a:ea typeface="微软雅黑"/>
                  <a:cs typeface="+mn-cs"/>
                </a:rPr>
                <a:t>咖啡豆类目</a:t>
              </a:r>
              <a:endParaRPr kumimoji="0" lang="en-US" sz="1600" b="1" i="0" u="none" strike="noStrike" kern="1200" cap="none" spc="0" normalizeH="0" baseline="0" noProof="0" dirty="0">
                <a:ln>
                  <a:noFill/>
                </a:ln>
                <a:solidFill>
                  <a:srgbClr val="D2C6B6">
                    <a:lumMod val="75000"/>
                  </a:srgbClr>
                </a:solidFill>
                <a:effectLst/>
                <a:uLnTx/>
                <a:uFillTx/>
                <a:latin typeface="Verdana"/>
                <a:ea typeface="微软雅黑"/>
                <a:cs typeface="+mn-cs"/>
              </a:endParaRPr>
            </a:p>
          </p:txBody>
        </p:sp>
      </p:grpSp>
      <p:sp>
        <p:nvSpPr>
          <p:cNvPr id="18" name="文本框 56">
            <a:extLst>
              <a:ext uri="{FF2B5EF4-FFF2-40B4-BE49-F238E27FC236}">
                <a16:creationId xmlns:a16="http://schemas.microsoft.com/office/drawing/2014/main" id="{064F14BF-76E8-594A-AA5E-2AD5C9BBB357}"/>
              </a:ext>
            </a:extLst>
          </p:cNvPr>
          <p:cNvSpPr txBox="1"/>
          <p:nvPr/>
        </p:nvSpPr>
        <p:spPr>
          <a:xfrm>
            <a:off x="2644776" y="3610251"/>
            <a:ext cx="2448544"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28,784,224</a:t>
            </a:r>
            <a:r>
              <a:rPr kumimoji="0" lang="zh-CN" altLang="en-US" sz="18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endParaRPr>
          </a:p>
        </p:txBody>
      </p:sp>
      <p:grpSp>
        <p:nvGrpSpPr>
          <p:cNvPr id="26" name="组合 61">
            <a:extLst>
              <a:ext uri="{FF2B5EF4-FFF2-40B4-BE49-F238E27FC236}">
                <a16:creationId xmlns:a16="http://schemas.microsoft.com/office/drawing/2014/main" id="{B7958AD0-8BFF-9D4B-B427-294E9305B29E}"/>
              </a:ext>
            </a:extLst>
          </p:cNvPr>
          <p:cNvGrpSpPr/>
          <p:nvPr/>
        </p:nvGrpSpPr>
        <p:grpSpPr>
          <a:xfrm>
            <a:off x="2432807" y="4797140"/>
            <a:ext cx="4003866" cy="1314090"/>
            <a:chOff x="874901" y="1937645"/>
            <a:chExt cx="2835652" cy="3821114"/>
          </a:xfrm>
        </p:grpSpPr>
        <p:sp>
          <p:nvSpPr>
            <p:cNvPr id="29" name="矩形: 圆角 64">
              <a:extLst>
                <a:ext uri="{FF2B5EF4-FFF2-40B4-BE49-F238E27FC236}">
                  <a16:creationId xmlns:a16="http://schemas.microsoft.com/office/drawing/2014/main" id="{23D5A542-3EFC-0442-A959-B6928EDB1F84}"/>
                </a:ext>
              </a:extLst>
            </p:cNvPr>
            <p:cNvSpPr/>
            <p:nvPr/>
          </p:nvSpPr>
          <p:spPr>
            <a:xfrm>
              <a:off x="874901" y="1937645"/>
              <a:ext cx="2835652" cy="3821114"/>
            </a:xfrm>
            <a:prstGeom prst="roundRect">
              <a:avLst>
                <a:gd name="adj" fmla="val 9254"/>
              </a:avLst>
            </a:prstGeom>
            <a:solidFill>
              <a:srgbClr val="FBFA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0" name="文本框 65">
              <a:extLst>
                <a:ext uri="{FF2B5EF4-FFF2-40B4-BE49-F238E27FC236}">
                  <a16:creationId xmlns:a16="http://schemas.microsoft.com/office/drawing/2014/main" id="{6AEEA561-E6D9-7B4D-B583-EAF052749488}"/>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dirty="0">
                  <a:solidFill>
                    <a:srgbClr val="D2C6B6">
                      <a:lumMod val="75000"/>
                    </a:srgbClr>
                  </a:solidFill>
                  <a:latin typeface="Verdana"/>
                  <a:ea typeface="微软雅黑"/>
                </a:rPr>
                <a:t>3</a:t>
              </a:r>
              <a:r>
                <a:rPr kumimoji="0" lang="en-US" altLang="zh-CN" sz="1600" b="1" i="0" u="none" strike="noStrike" kern="1200" cap="none" spc="0" normalizeH="0" baseline="0" noProof="0" dirty="0">
                  <a:ln>
                    <a:noFill/>
                  </a:ln>
                  <a:solidFill>
                    <a:srgbClr val="D2C6B6">
                      <a:lumMod val="75000"/>
                    </a:srgbClr>
                  </a:solidFill>
                  <a:effectLst/>
                  <a:uLnTx/>
                  <a:uFillTx/>
                  <a:latin typeface="Verdana"/>
                  <a:ea typeface="微软雅黑"/>
                  <a:cs typeface="+mn-cs"/>
                </a:rPr>
                <a:t>.</a:t>
              </a:r>
              <a:r>
                <a:rPr kumimoji="0" lang="zh-CN" altLang="en-US" sz="1600" b="1" i="0" u="none" strike="noStrike" kern="1200" cap="none" spc="0" normalizeH="0" baseline="0" noProof="0" dirty="0">
                  <a:ln>
                    <a:noFill/>
                  </a:ln>
                  <a:solidFill>
                    <a:srgbClr val="D2C6B6">
                      <a:lumMod val="75000"/>
                    </a:srgbClr>
                  </a:solidFill>
                  <a:effectLst/>
                  <a:uLnTx/>
                  <a:uFillTx/>
                  <a:latin typeface="Verdana"/>
                  <a:ea typeface="微软雅黑"/>
                  <a:cs typeface="+mn-cs"/>
                </a:rPr>
                <a:t>挂耳咖啡类目</a:t>
              </a:r>
              <a:endParaRPr kumimoji="0" lang="en-US" sz="1600" b="1" i="0" u="none" strike="noStrike" kern="1200" cap="none" spc="0" normalizeH="0" baseline="0" noProof="0" dirty="0">
                <a:ln>
                  <a:noFill/>
                </a:ln>
                <a:solidFill>
                  <a:srgbClr val="D2C6B6">
                    <a:lumMod val="75000"/>
                  </a:srgbClr>
                </a:solidFill>
                <a:effectLst/>
                <a:uLnTx/>
                <a:uFillTx/>
                <a:latin typeface="Verdana"/>
                <a:ea typeface="微软雅黑"/>
                <a:cs typeface="+mn-cs"/>
              </a:endParaRPr>
            </a:p>
          </p:txBody>
        </p:sp>
      </p:grpSp>
      <p:sp>
        <p:nvSpPr>
          <p:cNvPr id="27" name="文本框 62">
            <a:extLst>
              <a:ext uri="{FF2B5EF4-FFF2-40B4-BE49-F238E27FC236}">
                <a16:creationId xmlns:a16="http://schemas.microsoft.com/office/drawing/2014/main" id="{75E0D2F1-2ECD-EF4B-A6C9-84E6DCD7BFE0}"/>
              </a:ext>
            </a:extLst>
          </p:cNvPr>
          <p:cNvSpPr txBox="1"/>
          <p:nvPr/>
        </p:nvSpPr>
        <p:spPr>
          <a:xfrm>
            <a:off x="2640601" y="5056987"/>
            <a:ext cx="2357663"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7,806,022</a:t>
            </a:r>
            <a:r>
              <a:rPr kumimoji="0" lang="zh-CN" altLang="en-US" sz="18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endParaRPr>
          </a:p>
        </p:txBody>
      </p:sp>
      <p:grpSp>
        <p:nvGrpSpPr>
          <p:cNvPr id="35" name="组合 79">
            <a:extLst>
              <a:ext uri="{FF2B5EF4-FFF2-40B4-BE49-F238E27FC236}">
                <a16:creationId xmlns:a16="http://schemas.microsoft.com/office/drawing/2014/main" id="{60C3B1DD-330D-DD47-B871-9165AD3BB615}"/>
              </a:ext>
            </a:extLst>
          </p:cNvPr>
          <p:cNvGrpSpPr/>
          <p:nvPr/>
        </p:nvGrpSpPr>
        <p:grpSpPr>
          <a:xfrm>
            <a:off x="7173325" y="4792018"/>
            <a:ext cx="4003866" cy="1314090"/>
            <a:chOff x="874901" y="1937645"/>
            <a:chExt cx="2835652" cy="3821114"/>
          </a:xfrm>
        </p:grpSpPr>
        <p:sp>
          <p:nvSpPr>
            <p:cNvPr id="38" name="矩形: 圆角 82">
              <a:extLst>
                <a:ext uri="{FF2B5EF4-FFF2-40B4-BE49-F238E27FC236}">
                  <a16:creationId xmlns:a16="http://schemas.microsoft.com/office/drawing/2014/main" id="{26382D6D-53A3-9147-9ED7-240B9EF2DA87}"/>
                </a:ext>
              </a:extLst>
            </p:cNvPr>
            <p:cNvSpPr/>
            <p:nvPr/>
          </p:nvSpPr>
          <p:spPr>
            <a:xfrm>
              <a:off x="874901" y="1937645"/>
              <a:ext cx="2835652" cy="3821114"/>
            </a:xfrm>
            <a:prstGeom prst="roundRect">
              <a:avLst>
                <a:gd name="adj" fmla="val 9254"/>
              </a:avLst>
            </a:prstGeom>
            <a:solidFill>
              <a:srgbClr val="FBFA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9" name="文本框 83">
              <a:extLst>
                <a:ext uri="{FF2B5EF4-FFF2-40B4-BE49-F238E27FC236}">
                  <a16:creationId xmlns:a16="http://schemas.microsoft.com/office/drawing/2014/main" id="{3D5C3F5B-D68A-B045-B7B6-819CF6414D19}"/>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D2C6B6">
                      <a:lumMod val="75000"/>
                    </a:srgbClr>
                  </a:solidFill>
                  <a:effectLst/>
                  <a:uLnTx/>
                  <a:uFillTx/>
                  <a:latin typeface="Verdana"/>
                  <a:ea typeface="微软雅黑"/>
                  <a:cs typeface="+mn-cs"/>
                </a:rPr>
                <a:t>6.</a:t>
              </a:r>
              <a:r>
                <a:rPr kumimoji="0" lang="zh-CN" altLang="en-US" sz="1600" b="1" i="0" u="none" strike="noStrike" kern="1200" cap="none" spc="0" normalizeH="0" baseline="0" noProof="0" dirty="0">
                  <a:ln>
                    <a:noFill/>
                  </a:ln>
                  <a:solidFill>
                    <a:srgbClr val="D2C6B6">
                      <a:lumMod val="75000"/>
                    </a:srgbClr>
                  </a:solidFill>
                  <a:effectLst/>
                  <a:uLnTx/>
                  <a:uFillTx/>
                  <a:latin typeface="Verdana"/>
                  <a:ea typeface="微软雅黑"/>
                  <a:cs typeface="+mn-cs"/>
                </a:rPr>
                <a:t>咖啡粉类目</a:t>
              </a:r>
              <a:endParaRPr kumimoji="0" lang="en-US" sz="1600" b="1" i="0" u="none" strike="noStrike" kern="1200" cap="none" spc="0" normalizeH="0" baseline="0" noProof="0" dirty="0">
                <a:ln>
                  <a:noFill/>
                </a:ln>
                <a:solidFill>
                  <a:srgbClr val="D2C6B6">
                    <a:lumMod val="75000"/>
                  </a:srgbClr>
                </a:solidFill>
                <a:effectLst/>
                <a:uLnTx/>
                <a:uFillTx/>
                <a:latin typeface="Verdana"/>
                <a:ea typeface="微软雅黑"/>
                <a:cs typeface="+mn-cs"/>
              </a:endParaRPr>
            </a:p>
          </p:txBody>
        </p:sp>
      </p:grpSp>
      <p:sp>
        <p:nvSpPr>
          <p:cNvPr id="36" name="文本框 80">
            <a:extLst>
              <a:ext uri="{FF2B5EF4-FFF2-40B4-BE49-F238E27FC236}">
                <a16:creationId xmlns:a16="http://schemas.microsoft.com/office/drawing/2014/main" id="{E8ECBA29-44D9-D642-A585-0C50B92E01B1}"/>
              </a:ext>
            </a:extLst>
          </p:cNvPr>
          <p:cNvSpPr txBox="1"/>
          <p:nvPr/>
        </p:nvSpPr>
        <p:spPr>
          <a:xfrm>
            <a:off x="7278827" y="5139253"/>
            <a:ext cx="2351854"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4,480,028</a:t>
            </a:r>
            <a:r>
              <a:rPr kumimoji="0" lang="zh-CN" altLang="en-US" sz="18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endParaRPr>
          </a:p>
        </p:txBody>
      </p:sp>
      <p:grpSp>
        <p:nvGrpSpPr>
          <p:cNvPr id="44" name="组合 73">
            <a:extLst>
              <a:ext uri="{FF2B5EF4-FFF2-40B4-BE49-F238E27FC236}">
                <a16:creationId xmlns:a16="http://schemas.microsoft.com/office/drawing/2014/main" id="{4018F4F8-B4E5-DE43-9015-2D0B3FB36260}"/>
              </a:ext>
            </a:extLst>
          </p:cNvPr>
          <p:cNvGrpSpPr/>
          <p:nvPr/>
        </p:nvGrpSpPr>
        <p:grpSpPr>
          <a:xfrm>
            <a:off x="7173325" y="3295502"/>
            <a:ext cx="4003867" cy="1314090"/>
            <a:chOff x="874901" y="1937645"/>
            <a:chExt cx="2835652" cy="3821114"/>
          </a:xfrm>
        </p:grpSpPr>
        <p:sp>
          <p:nvSpPr>
            <p:cNvPr id="47" name="矩形: 圆角 76">
              <a:extLst>
                <a:ext uri="{FF2B5EF4-FFF2-40B4-BE49-F238E27FC236}">
                  <a16:creationId xmlns:a16="http://schemas.microsoft.com/office/drawing/2014/main" id="{ABB15C09-42FF-414E-95EB-CD1F57587044}"/>
                </a:ext>
              </a:extLst>
            </p:cNvPr>
            <p:cNvSpPr/>
            <p:nvPr/>
          </p:nvSpPr>
          <p:spPr>
            <a:xfrm>
              <a:off x="874901" y="1937645"/>
              <a:ext cx="2835652" cy="3821114"/>
            </a:xfrm>
            <a:prstGeom prst="roundRect">
              <a:avLst>
                <a:gd name="adj" fmla="val 9254"/>
              </a:avLst>
            </a:prstGeom>
            <a:solidFill>
              <a:srgbClr val="FBFA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48" name="文本框 77">
              <a:extLst>
                <a:ext uri="{FF2B5EF4-FFF2-40B4-BE49-F238E27FC236}">
                  <a16:creationId xmlns:a16="http://schemas.microsoft.com/office/drawing/2014/main" id="{5E965BDB-01F3-AE46-B177-9A1756FDA06E}"/>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dirty="0">
                  <a:solidFill>
                    <a:srgbClr val="D2C6B6">
                      <a:lumMod val="75000"/>
                    </a:srgbClr>
                  </a:solidFill>
                  <a:latin typeface="Verdana"/>
                  <a:ea typeface="微软雅黑"/>
                </a:rPr>
                <a:t>5</a:t>
              </a:r>
              <a:r>
                <a:rPr kumimoji="0" lang="en-US" altLang="zh-CN" sz="1600" b="1" i="0" u="none" strike="noStrike" kern="1200" cap="none" spc="0" normalizeH="0" baseline="0" noProof="0" dirty="0">
                  <a:ln>
                    <a:noFill/>
                  </a:ln>
                  <a:solidFill>
                    <a:srgbClr val="D2C6B6">
                      <a:lumMod val="75000"/>
                    </a:srgbClr>
                  </a:solidFill>
                  <a:effectLst/>
                  <a:uLnTx/>
                  <a:uFillTx/>
                  <a:latin typeface="Verdana"/>
                  <a:ea typeface="微软雅黑"/>
                  <a:cs typeface="+mn-cs"/>
                </a:rPr>
                <a:t>.</a:t>
              </a:r>
              <a:r>
                <a:rPr kumimoji="0" lang="zh-CN" altLang="en-US" sz="1600" b="1" i="0" u="none" strike="noStrike" kern="1200" cap="none" spc="0" normalizeH="0" baseline="0" noProof="0" dirty="0">
                  <a:ln>
                    <a:noFill/>
                  </a:ln>
                  <a:solidFill>
                    <a:srgbClr val="D2C6B6">
                      <a:lumMod val="75000"/>
                    </a:srgbClr>
                  </a:solidFill>
                  <a:effectLst/>
                  <a:uLnTx/>
                  <a:uFillTx/>
                  <a:latin typeface="Verdana"/>
                  <a:ea typeface="微软雅黑"/>
                  <a:cs typeface="+mn-cs"/>
                </a:rPr>
                <a:t>咖啡液类目</a:t>
              </a:r>
              <a:endParaRPr kumimoji="0" lang="en-US" sz="1600" b="1" i="0" u="none" strike="noStrike" kern="1200" cap="none" spc="0" normalizeH="0" baseline="0" noProof="0" dirty="0">
                <a:ln>
                  <a:noFill/>
                </a:ln>
                <a:solidFill>
                  <a:srgbClr val="D2C6B6">
                    <a:lumMod val="75000"/>
                  </a:srgbClr>
                </a:solidFill>
                <a:effectLst/>
                <a:uLnTx/>
                <a:uFillTx/>
                <a:latin typeface="Verdana"/>
                <a:ea typeface="微软雅黑"/>
                <a:cs typeface="+mn-cs"/>
              </a:endParaRPr>
            </a:p>
          </p:txBody>
        </p:sp>
      </p:grpSp>
      <p:sp>
        <p:nvSpPr>
          <p:cNvPr id="45" name="文本框 74">
            <a:extLst>
              <a:ext uri="{FF2B5EF4-FFF2-40B4-BE49-F238E27FC236}">
                <a16:creationId xmlns:a16="http://schemas.microsoft.com/office/drawing/2014/main" id="{A802A0FA-4D87-3F46-91AC-B40DCBD07D98}"/>
              </a:ext>
            </a:extLst>
          </p:cNvPr>
          <p:cNvSpPr txBox="1"/>
          <p:nvPr/>
        </p:nvSpPr>
        <p:spPr>
          <a:xfrm>
            <a:off x="7278827" y="3642737"/>
            <a:ext cx="2436672"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5,057,012</a:t>
            </a:r>
            <a:r>
              <a:rPr kumimoji="0" lang="zh-CN" altLang="en-US" sz="18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solidFill>
              <a:effectLst/>
              <a:uLnTx/>
              <a:uFillTx/>
              <a:latin typeface="微软雅黑" panose="020B0503020204020204" pitchFamily="34" charset="-122"/>
              <a:ea typeface="微软雅黑" panose="020B0503020204020204" pitchFamily="34" charset="-122"/>
              <a:cs typeface="+mn-cs"/>
            </a:endParaRPr>
          </a:p>
        </p:txBody>
      </p:sp>
      <p:grpSp>
        <p:nvGrpSpPr>
          <p:cNvPr id="52" name="组合 67">
            <a:extLst>
              <a:ext uri="{FF2B5EF4-FFF2-40B4-BE49-F238E27FC236}">
                <a16:creationId xmlns:a16="http://schemas.microsoft.com/office/drawing/2014/main" id="{93841ADA-765D-3E4D-8AFA-8BB33BE87C8A}"/>
              </a:ext>
            </a:extLst>
          </p:cNvPr>
          <p:cNvGrpSpPr/>
          <p:nvPr/>
        </p:nvGrpSpPr>
        <p:grpSpPr>
          <a:xfrm>
            <a:off x="7173325" y="1795167"/>
            <a:ext cx="4003867" cy="1314090"/>
            <a:chOff x="874901" y="1937645"/>
            <a:chExt cx="2835652" cy="3821114"/>
          </a:xfrm>
        </p:grpSpPr>
        <p:sp>
          <p:nvSpPr>
            <p:cNvPr id="55" name="矩形: 圆角 70">
              <a:extLst>
                <a:ext uri="{FF2B5EF4-FFF2-40B4-BE49-F238E27FC236}">
                  <a16:creationId xmlns:a16="http://schemas.microsoft.com/office/drawing/2014/main" id="{104D0704-0CA8-A048-827F-4B9BB52CC97D}"/>
                </a:ext>
              </a:extLst>
            </p:cNvPr>
            <p:cNvSpPr/>
            <p:nvPr/>
          </p:nvSpPr>
          <p:spPr>
            <a:xfrm>
              <a:off x="874901" y="1937645"/>
              <a:ext cx="2835652" cy="3821114"/>
            </a:xfrm>
            <a:prstGeom prst="roundRect">
              <a:avLst>
                <a:gd name="adj" fmla="val 9254"/>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Microsoft YaHei UI"/>
                <a:ea typeface="微软雅黑"/>
                <a:cs typeface="+mn-cs"/>
              </a:endParaRPr>
            </a:p>
          </p:txBody>
        </p:sp>
        <p:sp>
          <p:nvSpPr>
            <p:cNvPr id="56" name="文本框 71">
              <a:extLst>
                <a:ext uri="{FF2B5EF4-FFF2-40B4-BE49-F238E27FC236}">
                  <a16:creationId xmlns:a16="http://schemas.microsoft.com/office/drawing/2014/main" id="{F74E8973-01C5-414E-87C3-23F76609B070}"/>
                </a:ext>
              </a:extLst>
            </p:cNvPr>
            <p:cNvSpPr txBox="1"/>
            <p:nvPr/>
          </p:nvSpPr>
          <p:spPr>
            <a:xfrm>
              <a:off x="984368" y="2134759"/>
              <a:ext cx="2319428" cy="984448"/>
            </a:xfrm>
            <a:prstGeom prst="rect">
              <a:avLst/>
            </a:prstGeom>
            <a:noFill/>
            <a:ln>
              <a:no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FFFFFF"/>
                  </a:solidFill>
                  <a:effectLst/>
                  <a:uLnTx/>
                  <a:uFillTx/>
                  <a:latin typeface="Verdana"/>
                  <a:ea typeface="微软雅黑"/>
                  <a:cs typeface="+mn-cs"/>
                </a:rPr>
                <a:t>4.</a:t>
              </a:r>
              <a:r>
                <a:rPr kumimoji="0" lang="zh-CN" altLang="en-US" sz="1600" b="1" i="0" u="none" strike="noStrike" kern="1200" cap="none" spc="0" normalizeH="0" baseline="0" noProof="0" dirty="0">
                  <a:ln>
                    <a:noFill/>
                  </a:ln>
                  <a:solidFill>
                    <a:srgbClr val="FFFFFF"/>
                  </a:solidFill>
                  <a:effectLst/>
                  <a:uLnTx/>
                  <a:uFillTx/>
                  <a:latin typeface="Verdana"/>
                  <a:ea typeface="微软雅黑"/>
                  <a:cs typeface="+mn-cs"/>
                </a:rPr>
                <a:t>胶囊咖啡类目</a:t>
              </a:r>
              <a:endParaRPr kumimoji="0" lang="en-US" sz="1600" b="1" i="0" u="none" strike="noStrike" kern="1200" cap="none" spc="0" normalizeH="0" baseline="0" noProof="0" dirty="0">
                <a:ln>
                  <a:noFill/>
                </a:ln>
                <a:solidFill>
                  <a:srgbClr val="FFFFFF"/>
                </a:solidFill>
                <a:effectLst/>
                <a:uLnTx/>
                <a:uFillTx/>
                <a:latin typeface="Verdana"/>
                <a:ea typeface="微软雅黑"/>
                <a:cs typeface="+mn-cs"/>
              </a:endParaRPr>
            </a:p>
          </p:txBody>
        </p:sp>
      </p:grpSp>
      <p:sp>
        <p:nvSpPr>
          <p:cNvPr id="53" name="文本框 68">
            <a:extLst>
              <a:ext uri="{FF2B5EF4-FFF2-40B4-BE49-F238E27FC236}">
                <a16:creationId xmlns:a16="http://schemas.microsoft.com/office/drawing/2014/main" id="{EDFD84AE-14FD-E743-8F4F-6CEF3A99B05D}"/>
              </a:ext>
            </a:extLst>
          </p:cNvPr>
          <p:cNvSpPr txBox="1"/>
          <p:nvPr/>
        </p:nvSpPr>
        <p:spPr>
          <a:xfrm>
            <a:off x="7293524" y="2117450"/>
            <a:ext cx="2452394"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D58C2D">
                    <a:lumMod val="20000"/>
                    <a:lumOff val="80000"/>
                  </a:srgbClr>
                </a:solidFill>
                <a:effectLst/>
                <a:uLnTx/>
                <a:uFillTx/>
                <a:latin typeface="微软雅黑" panose="020B0503020204020204" pitchFamily="34" charset="-122"/>
                <a:ea typeface="微软雅黑" panose="020B0503020204020204" pitchFamily="34" charset="-122"/>
                <a:cs typeface="+mn-cs"/>
              </a:rPr>
              <a:t>6,789,717</a:t>
            </a:r>
            <a:r>
              <a:rPr kumimoji="0" lang="zh-CN" altLang="en-US" sz="1800" b="1" i="0" u="none" strike="noStrike" kern="1200" cap="none" spc="0" normalizeH="0" baseline="0" noProof="0" dirty="0">
                <a:ln>
                  <a:noFill/>
                </a:ln>
                <a:solidFill>
                  <a:srgbClr val="D58C2D">
                    <a:lumMod val="20000"/>
                    <a:lumOff val="80000"/>
                  </a:srgbClr>
                </a:solidFill>
                <a:effectLst/>
                <a:uLnTx/>
                <a:uFillTx/>
                <a:latin typeface="微软雅黑" panose="020B0503020204020204" pitchFamily="34" charset="-122"/>
                <a:ea typeface="微软雅黑" panose="020B0503020204020204" pitchFamily="34" charset="-122"/>
                <a:cs typeface="+mn-cs"/>
              </a:rPr>
              <a:t>元</a:t>
            </a:r>
            <a:endParaRPr kumimoji="0" lang="en-US" altLang="zh-CN" sz="2400" b="1" i="0" u="none" strike="noStrike" kern="1200" cap="none" spc="0" normalizeH="0" baseline="0" noProof="0" dirty="0">
              <a:ln>
                <a:noFill/>
              </a:ln>
              <a:solidFill>
                <a:srgbClr val="D58C2D">
                  <a:lumMod val="20000"/>
                  <a:lumOff val="80000"/>
                </a:srgbClr>
              </a:solidFill>
              <a:effectLst/>
              <a:uLnTx/>
              <a:uFillTx/>
              <a:latin typeface="微软雅黑" panose="020B0503020204020204" pitchFamily="34" charset="-122"/>
              <a:ea typeface="微软雅黑" panose="020B0503020204020204" pitchFamily="34" charset="-122"/>
              <a:cs typeface="+mn-cs"/>
            </a:endParaRPr>
          </a:p>
        </p:txBody>
      </p:sp>
      <p:sp>
        <p:nvSpPr>
          <p:cNvPr id="59" name="文本框 47">
            <a:extLst>
              <a:ext uri="{FF2B5EF4-FFF2-40B4-BE49-F238E27FC236}">
                <a16:creationId xmlns:a16="http://schemas.microsoft.com/office/drawing/2014/main" id="{E7B2CDAC-75F6-334A-8B7E-C07D60D04EAF}"/>
              </a:ext>
            </a:extLst>
          </p:cNvPr>
          <p:cNvSpPr txBox="1"/>
          <p:nvPr/>
        </p:nvSpPr>
        <p:spPr>
          <a:xfrm>
            <a:off x="5518839" y="2456431"/>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-22%</a:t>
            </a:r>
            <a:endPar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2" name="文本框 47">
            <a:extLst>
              <a:ext uri="{FF2B5EF4-FFF2-40B4-BE49-F238E27FC236}">
                <a16:creationId xmlns:a16="http://schemas.microsoft.com/office/drawing/2014/main" id="{8291DA6B-F424-3E4C-9E3F-4AFC5F0322F5}"/>
              </a:ext>
            </a:extLst>
          </p:cNvPr>
          <p:cNvSpPr txBox="1"/>
          <p:nvPr/>
        </p:nvSpPr>
        <p:spPr>
          <a:xfrm>
            <a:off x="4697320" y="3969511"/>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3" name="箭头: 上 86">
            <a:extLst>
              <a:ext uri="{FF2B5EF4-FFF2-40B4-BE49-F238E27FC236}">
                <a16:creationId xmlns:a16="http://schemas.microsoft.com/office/drawing/2014/main" id="{E174AEB4-F645-3243-95E4-8D1D340B33AD}"/>
              </a:ext>
            </a:extLst>
          </p:cNvPr>
          <p:cNvSpPr/>
          <p:nvPr/>
        </p:nvSpPr>
        <p:spPr>
          <a:xfrm>
            <a:off x="6204883" y="4022657"/>
            <a:ext cx="133433" cy="164191"/>
          </a:xfrm>
          <a:prstGeom prst="up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5" name="文本框 47">
            <a:extLst>
              <a:ext uri="{FF2B5EF4-FFF2-40B4-BE49-F238E27FC236}">
                <a16:creationId xmlns:a16="http://schemas.microsoft.com/office/drawing/2014/main" id="{3D35566F-E3C5-994F-BBC1-3D0B173FD9AD}"/>
              </a:ext>
            </a:extLst>
          </p:cNvPr>
          <p:cNvSpPr txBox="1"/>
          <p:nvPr/>
        </p:nvSpPr>
        <p:spPr>
          <a:xfrm>
            <a:off x="5518839" y="3957180"/>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49711E"/>
                </a:solidFill>
                <a:effectLst/>
                <a:uLnTx/>
                <a:uFillTx/>
                <a:latin typeface="微软雅黑" panose="020B0503020204020204" pitchFamily="34" charset="-122"/>
                <a:ea typeface="微软雅黑" panose="020B0503020204020204" pitchFamily="34" charset="-122"/>
                <a:cs typeface="+mn-cs"/>
              </a:rPr>
              <a:t>+8%</a:t>
            </a:r>
            <a:endParaRPr kumimoji="0" lang="zh-CN" altLang="en-US" sz="1200" b="0" i="0" u="none" strike="noStrike" kern="1200" cap="none" spc="0" normalizeH="0" baseline="0" noProof="0" dirty="0">
              <a:ln>
                <a:noFill/>
              </a:ln>
              <a:solidFill>
                <a:srgbClr val="49851E"/>
              </a:solidFill>
              <a:effectLst/>
              <a:uLnTx/>
              <a:uFillTx/>
              <a:latin typeface="微软雅黑" panose="020B0503020204020204" pitchFamily="34" charset="-122"/>
              <a:ea typeface="微软雅黑" panose="020B0503020204020204" pitchFamily="34" charset="-122"/>
              <a:cs typeface="+mn-cs"/>
            </a:endParaRPr>
          </a:p>
        </p:txBody>
      </p:sp>
      <p:sp>
        <p:nvSpPr>
          <p:cNvPr id="67" name="文本框 47">
            <a:extLst>
              <a:ext uri="{FF2B5EF4-FFF2-40B4-BE49-F238E27FC236}">
                <a16:creationId xmlns:a16="http://schemas.microsoft.com/office/drawing/2014/main" id="{7EC167B2-885B-7244-A824-8D1B54C7FFA1}"/>
              </a:ext>
            </a:extLst>
          </p:cNvPr>
          <p:cNvSpPr txBox="1"/>
          <p:nvPr/>
        </p:nvSpPr>
        <p:spPr>
          <a:xfrm>
            <a:off x="4687855" y="5461550"/>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8" name="箭头: 上 86">
            <a:extLst>
              <a:ext uri="{FF2B5EF4-FFF2-40B4-BE49-F238E27FC236}">
                <a16:creationId xmlns:a16="http://schemas.microsoft.com/office/drawing/2014/main" id="{06D1FD4E-EAB4-264B-AD9B-7DDBDFA80E47}"/>
              </a:ext>
            </a:extLst>
          </p:cNvPr>
          <p:cNvSpPr/>
          <p:nvPr/>
        </p:nvSpPr>
        <p:spPr>
          <a:xfrm rot="10800000">
            <a:off x="6195418" y="5514696"/>
            <a:ext cx="133433" cy="164191"/>
          </a:xfrm>
          <a:prstGeom prst="up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70" name="文本框 47">
            <a:extLst>
              <a:ext uri="{FF2B5EF4-FFF2-40B4-BE49-F238E27FC236}">
                <a16:creationId xmlns:a16="http://schemas.microsoft.com/office/drawing/2014/main" id="{DCE3EAB4-F208-964B-9ABA-B125042C5DD3}"/>
              </a:ext>
            </a:extLst>
          </p:cNvPr>
          <p:cNvSpPr txBox="1"/>
          <p:nvPr/>
        </p:nvSpPr>
        <p:spPr>
          <a:xfrm>
            <a:off x="5509374" y="5449219"/>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-17%</a:t>
            </a:r>
            <a:endPar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2" name="文本框 47">
            <a:extLst>
              <a:ext uri="{FF2B5EF4-FFF2-40B4-BE49-F238E27FC236}">
                <a16:creationId xmlns:a16="http://schemas.microsoft.com/office/drawing/2014/main" id="{38F819EC-518F-944F-A06B-19DF1390E07E}"/>
              </a:ext>
            </a:extLst>
          </p:cNvPr>
          <p:cNvSpPr txBox="1"/>
          <p:nvPr/>
        </p:nvSpPr>
        <p:spPr>
          <a:xfrm>
            <a:off x="9244585" y="2471907"/>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73" name="箭头: 上 86">
            <a:extLst>
              <a:ext uri="{FF2B5EF4-FFF2-40B4-BE49-F238E27FC236}">
                <a16:creationId xmlns:a16="http://schemas.microsoft.com/office/drawing/2014/main" id="{08DFAE0B-D7F5-6941-AC0E-B8C3794C48E6}"/>
              </a:ext>
            </a:extLst>
          </p:cNvPr>
          <p:cNvSpPr/>
          <p:nvPr/>
        </p:nvSpPr>
        <p:spPr>
          <a:xfrm rot="10800000">
            <a:off x="10845978" y="2534238"/>
            <a:ext cx="133433" cy="164191"/>
          </a:xfrm>
          <a:prstGeom prst="up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75" name="文本框 47">
            <a:extLst>
              <a:ext uri="{FF2B5EF4-FFF2-40B4-BE49-F238E27FC236}">
                <a16:creationId xmlns:a16="http://schemas.microsoft.com/office/drawing/2014/main" id="{38C0BF40-9D02-8344-BEA3-2455EF2C3BC1}"/>
              </a:ext>
            </a:extLst>
          </p:cNvPr>
          <p:cNvSpPr txBox="1"/>
          <p:nvPr/>
        </p:nvSpPr>
        <p:spPr>
          <a:xfrm>
            <a:off x="10107136" y="2476864"/>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-30%</a:t>
            </a:r>
            <a:endPar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7" name="文本框 47">
            <a:extLst>
              <a:ext uri="{FF2B5EF4-FFF2-40B4-BE49-F238E27FC236}">
                <a16:creationId xmlns:a16="http://schemas.microsoft.com/office/drawing/2014/main" id="{2792AC19-6265-554A-88AA-AB2A21B14786}"/>
              </a:ext>
            </a:extLst>
          </p:cNvPr>
          <p:cNvSpPr txBox="1"/>
          <p:nvPr/>
        </p:nvSpPr>
        <p:spPr>
          <a:xfrm>
            <a:off x="9187918" y="3947874"/>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8" name="箭头: 上 86">
            <a:extLst>
              <a:ext uri="{FF2B5EF4-FFF2-40B4-BE49-F238E27FC236}">
                <a16:creationId xmlns:a16="http://schemas.microsoft.com/office/drawing/2014/main" id="{BA313B00-E9C8-A943-AC23-0D3A4651E160}"/>
              </a:ext>
            </a:extLst>
          </p:cNvPr>
          <p:cNvSpPr/>
          <p:nvPr/>
        </p:nvSpPr>
        <p:spPr>
          <a:xfrm rot="10800000">
            <a:off x="10820801" y="4022657"/>
            <a:ext cx="133433" cy="164191"/>
          </a:xfrm>
          <a:prstGeom prst="up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80" name="文本框 47">
            <a:extLst>
              <a:ext uri="{FF2B5EF4-FFF2-40B4-BE49-F238E27FC236}">
                <a16:creationId xmlns:a16="http://schemas.microsoft.com/office/drawing/2014/main" id="{DECBDDDD-EAEB-C346-9BE8-B47397A910BD}"/>
              </a:ext>
            </a:extLst>
          </p:cNvPr>
          <p:cNvSpPr txBox="1"/>
          <p:nvPr/>
        </p:nvSpPr>
        <p:spPr>
          <a:xfrm>
            <a:off x="10107136" y="3964387"/>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-49%</a:t>
            </a:r>
            <a:endPar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2" name="文本框 47">
            <a:extLst>
              <a:ext uri="{FF2B5EF4-FFF2-40B4-BE49-F238E27FC236}">
                <a16:creationId xmlns:a16="http://schemas.microsoft.com/office/drawing/2014/main" id="{E712FD6E-1A95-B549-9281-74B0A9CC0E90}"/>
              </a:ext>
            </a:extLst>
          </p:cNvPr>
          <p:cNvSpPr txBox="1"/>
          <p:nvPr/>
        </p:nvSpPr>
        <p:spPr>
          <a:xfrm>
            <a:off x="9193141" y="5416920"/>
            <a:ext cx="1116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3" name="箭头: 上 86">
            <a:extLst>
              <a:ext uri="{FF2B5EF4-FFF2-40B4-BE49-F238E27FC236}">
                <a16:creationId xmlns:a16="http://schemas.microsoft.com/office/drawing/2014/main" id="{4D7FF65A-BBE7-3244-8BFC-FB912BBE35CF}"/>
              </a:ext>
            </a:extLst>
          </p:cNvPr>
          <p:cNvSpPr/>
          <p:nvPr/>
        </p:nvSpPr>
        <p:spPr>
          <a:xfrm rot="10800000">
            <a:off x="10779261" y="5473853"/>
            <a:ext cx="133433" cy="164191"/>
          </a:xfrm>
          <a:prstGeom prst="up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85" name="文本框 47">
            <a:extLst>
              <a:ext uri="{FF2B5EF4-FFF2-40B4-BE49-F238E27FC236}">
                <a16:creationId xmlns:a16="http://schemas.microsoft.com/office/drawing/2014/main" id="{B12E4F7F-86A2-9841-8E80-EE261E4B1C27}"/>
              </a:ext>
            </a:extLst>
          </p:cNvPr>
          <p:cNvSpPr txBox="1"/>
          <p:nvPr/>
        </p:nvSpPr>
        <p:spPr>
          <a:xfrm>
            <a:off x="10100801" y="5416920"/>
            <a:ext cx="720000" cy="295145"/>
          </a:xfrm>
          <a:prstGeom prst="rect">
            <a:avLst/>
          </a:prstGeom>
          <a:noFill/>
        </p:spPr>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-29%</a:t>
            </a:r>
            <a:endPar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0" name="矩形 59"/>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zh-CN" altLang="en-US" sz="1400" dirty="0">
                <a:solidFill>
                  <a:schemeClr val="bg1"/>
                </a:solidFill>
              </a:rPr>
              <a:t>当前大盘数据无法转化需手动更新</a:t>
            </a:r>
            <a:endParaRPr lang="en-US" altLang="zh-CN" sz="1400" dirty="0">
              <a:solidFill>
                <a:schemeClr val="bg1"/>
              </a:solidFill>
            </a:endParaRPr>
          </a:p>
        </p:txBody>
      </p:sp>
      <p:sp>
        <p:nvSpPr>
          <p:cNvPr id="87" name="文本框 86">
            <a:extLst>
              <a:ext uri="{FF2B5EF4-FFF2-40B4-BE49-F238E27FC236}">
                <a16:creationId xmlns:a16="http://schemas.microsoft.com/office/drawing/2014/main" id="{4D6D0D1E-DF9F-4189-BC0A-1CD2822E3706}"/>
              </a:ext>
            </a:extLst>
          </p:cNvPr>
          <p:cNvSpPr txBox="1"/>
          <p:nvPr/>
        </p:nvSpPr>
        <p:spPr>
          <a:xfrm>
            <a:off x="414459" y="3341451"/>
            <a:ext cx="3645712" cy="96128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2023</a:t>
            </a:r>
            <a:r>
              <a:rPr kumimoji="0" lang="zh-CN" altLang="en-US"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年</a:t>
            </a:r>
            <a:r>
              <a:rPr kumimoji="0" lang="en-US" altLang="zh-CN"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12</a:t>
            </a:r>
            <a:r>
              <a:rPr kumimoji="0" lang="zh-CN" altLang="en-US"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月 </a:t>
            </a:r>
            <a:endParaRPr kumimoji="0" lang="en-US" altLang="zh-CN"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销售金额</a:t>
            </a:r>
            <a:r>
              <a:rPr kumimoji="0" lang="en-US" altLang="zh-CN"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a:t>
            </a:r>
            <a:r>
              <a:rPr kumimoji="0" lang="zh-CN" altLang="en-US"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指数</a:t>
            </a:r>
            <a:r>
              <a:rPr kumimoji="0" lang="en-US" altLang="zh-CN" sz="2000" b="1" i="0" u="none" strike="noStrike" kern="1200" cap="none" spc="0" normalizeH="0" baseline="0" noProof="0" dirty="0">
                <a:ln>
                  <a:noFill/>
                </a:ln>
                <a:solidFill>
                  <a:srgbClr val="D2C6B6">
                    <a:lumMod val="50000"/>
                  </a:srgbClr>
                </a:solidFill>
                <a:effectLst/>
                <a:uLnTx/>
                <a:uFillTx/>
                <a:latin typeface="微软雅黑" panose="020B0503020204020204" pitchFamily="34" charset="-122"/>
                <a:ea typeface="微软雅黑"/>
                <a:cs typeface="+mn-cs"/>
              </a:rPr>
              <a:t>)</a:t>
            </a:r>
          </a:p>
        </p:txBody>
      </p:sp>
    </p:spTree>
    <p:extLst>
      <p:ext uri="{BB962C8B-B14F-4D97-AF65-F5344CB8AC3E}">
        <p14:creationId xmlns:p14="http://schemas.microsoft.com/office/powerpoint/2010/main" val="3001437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AC10D93-840C-D146-9596-DA52F38C2B69}"/>
              </a:ext>
            </a:extLst>
          </p:cNvPr>
          <p:cNvSpPr txBox="1"/>
          <p:nvPr/>
        </p:nvSpPr>
        <p:spPr>
          <a:xfrm>
            <a:off x="4035600" y="2367171"/>
            <a:ext cx="7098384" cy="2123658"/>
          </a:xfrm>
          <a:prstGeom prst="rect">
            <a:avLst/>
          </a:prstGeom>
          <a:noFill/>
        </p:spPr>
        <p:txBody>
          <a:bodyPr wrap="square" rtlCol="0" anchor="ctr">
            <a:spAutoFit/>
          </a:bodyPr>
          <a:lstStyle/>
          <a:p>
            <a:pPr algn="ctr"/>
            <a:r>
              <a:rPr lang="zh-CN" altLang="en-US" sz="6600" b="1" dirty="0">
                <a:solidFill>
                  <a:schemeClr val="accent5"/>
                </a:solidFill>
              </a:rPr>
              <a:t>胶囊咖啡</a:t>
            </a:r>
            <a:endParaRPr lang="en-US" altLang="zh-CN" sz="6600" b="1" dirty="0">
              <a:solidFill>
                <a:schemeClr val="accent5"/>
              </a:solidFill>
            </a:endParaRPr>
          </a:p>
          <a:p>
            <a:pPr algn="ctr"/>
            <a:r>
              <a:rPr lang="zh-CN" altLang="en-US" sz="6600" b="1" dirty="0">
                <a:solidFill>
                  <a:schemeClr val="accent5"/>
                </a:solidFill>
              </a:rPr>
              <a:t>行业情况</a:t>
            </a:r>
          </a:p>
        </p:txBody>
      </p:sp>
    </p:spTree>
    <p:extLst>
      <p:ext uri="{BB962C8B-B14F-4D97-AF65-F5344CB8AC3E}">
        <p14:creationId xmlns:p14="http://schemas.microsoft.com/office/powerpoint/2010/main" val="31251009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4EC75-CAE8-F048-8270-C9E8C3F94C79}"/>
              </a:ext>
            </a:extLst>
          </p:cNvPr>
          <p:cNvSpPr>
            <a:spLocks noGrp="1"/>
          </p:cNvSpPr>
          <p:nvPr>
            <p:ph type="title"/>
          </p:nvPr>
        </p:nvSpPr>
        <p:spPr/>
        <p:txBody>
          <a:bodyPr/>
          <a:lstStyle/>
          <a:p>
            <a:r>
              <a:rPr lang="zh-CN" altLang="en-US" dirty="0"/>
              <a:t>胶囊</a:t>
            </a:r>
            <a:r>
              <a:rPr lang="x-none" dirty="0"/>
              <a:t>咖啡市场大盘数据</a:t>
            </a:r>
          </a:p>
        </p:txBody>
      </p:sp>
      <p:sp>
        <p:nvSpPr>
          <p:cNvPr id="3" name="Text Placeholder 2">
            <a:extLst>
              <a:ext uri="{FF2B5EF4-FFF2-40B4-BE49-F238E27FC236}">
                <a16:creationId xmlns:a16="http://schemas.microsoft.com/office/drawing/2014/main" id="{0C95170E-F3A8-044D-86CC-8ADD9259088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36A7EA13-9860-4140-840D-942D8657D789}"/>
              </a:ext>
            </a:extLst>
          </p:cNvPr>
          <p:cNvSpPr>
            <a:spLocks noGrp="1"/>
          </p:cNvSpPr>
          <p:nvPr>
            <p:ph type="body" sz="quarter" idx="11"/>
          </p:nvPr>
        </p:nvSpPr>
        <p:spPr/>
        <p:txBody>
          <a:bodyPr/>
          <a:lstStyle/>
          <a:p>
            <a:r>
              <a:t>数据来源：生意参谋；渠道：全渠道</a:t>
            </a:r>
          </a:p>
          <a:p>
            <a:r>
              <a:t>时间维度：2023.12</a:t>
            </a:r>
          </a:p>
          <a:p>
            <a:r>
              <a:t>*平均价格(指数)：商品的平均成交价格(为准确洞察，不包含0.01元的订单数据)；人均购买量(指数)：消费者平均一次购买的商品件数（=销量(指数)/购买人数(指数)/购买频次）；购买频次：每个消费者平均购买次数</a:t>
            </a:r>
          </a:p>
        </p:txBody>
      </p:sp>
      <p:sp>
        <p:nvSpPr>
          <p:cNvPr id="5" name="矩形 11">
            <a:extLst>
              <a:ext uri="{FF2B5EF4-FFF2-40B4-BE49-F238E27FC236}">
                <a16:creationId xmlns:a16="http://schemas.microsoft.com/office/drawing/2014/main" id="{8E18BBBA-ACC8-BA48-B893-6ECA7A6B8315}"/>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6" name="矩形 31">
            <a:extLst>
              <a:ext uri="{FF2B5EF4-FFF2-40B4-BE49-F238E27FC236}">
                <a16:creationId xmlns:a16="http://schemas.microsoft.com/office/drawing/2014/main" id="{7A9F601D-9241-0241-AE78-500C37A86787}"/>
              </a:ext>
            </a:extLst>
          </p:cNvPr>
          <p:cNvSpPr/>
          <p:nvPr/>
        </p:nvSpPr>
        <p:spPr>
          <a:xfrm>
            <a:off x="4932000" y="4730400"/>
            <a:ext cx="6897600" cy="144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7" name="矩形 30">
            <a:extLst>
              <a:ext uri="{FF2B5EF4-FFF2-40B4-BE49-F238E27FC236}">
                <a16:creationId xmlns:a16="http://schemas.microsoft.com/office/drawing/2014/main" id="{52AA5008-0F44-EF45-BD04-9B84EA8C63E8}"/>
              </a:ext>
            </a:extLst>
          </p:cNvPr>
          <p:cNvSpPr/>
          <p:nvPr/>
        </p:nvSpPr>
        <p:spPr>
          <a:xfrm>
            <a:off x="4932000" y="2008800"/>
            <a:ext cx="6897600" cy="2592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9" name="iconfont-10796-5191319">
            <a:extLst>
              <a:ext uri="{FF2B5EF4-FFF2-40B4-BE49-F238E27FC236}">
                <a16:creationId xmlns:a16="http://schemas.microsoft.com/office/drawing/2014/main" id="{5E088234-C4D8-1645-814F-8C01071FF34D}"/>
              </a:ext>
            </a:extLst>
          </p:cNvPr>
          <p:cNvSpPr/>
          <p:nvPr/>
        </p:nvSpPr>
        <p:spPr>
          <a:xfrm>
            <a:off x="5238174" y="5065701"/>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0" name="iconfont-1016-791856">
            <a:extLst>
              <a:ext uri="{FF2B5EF4-FFF2-40B4-BE49-F238E27FC236}">
                <a16:creationId xmlns:a16="http://schemas.microsoft.com/office/drawing/2014/main" id="{FDA46223-5076-9D46-B85C-699053ABFB29}"/>
              </a:ext>
            </a:extLst>
          </p:cNvPr>
          <p:cNvSpPr/>
          <p:nvPr/>
        </p:nvSpPr>
        <p:spPr>
          <a:xfrm>
            <a:off x="5238174" y="3069254"/>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11" name="文本框 12">
            <a:extLst>
              <a:ext uri="{FF2B5EF4-FFF2-40B4-BE49-F238E27FC236}">
                <a16:creationId xmlns:a16="http://schemas.microsoft.com/office/drawing/2014/main" id="{F3787823-D021-6343-8E0A-FBC4F0C52CE9}"/>
              </a:ext>
            </a:extLst>
          </p:cNvPr>
          <p:cNvSpPr txBox="1"/>
          <p:nvPr/>
        </p:nvSpPr>
        <p:spPr>
          <a:xfrm>
            <a:off x="697143" y="2270316"/>
            <a:ext cx="3894881" cy="104272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2023年12月 销售金额</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指数</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12" name="文本框 12">
            <a:extLst>
              <a:ext uri="{FF2B5EF4-FFF2-40B4-BE49-F238E27FC236}">
                <a16:creationId xmlns:a16="http://schemas.microsoft.com/office/drawing/2014/main" id="{04CDC4C6-3754-8A48-B95C-9395B1C5AAE0}"/>
              </a:ext>
            </a:extLst>
          </p:cNvPr>
          <p:cNvSpPr txBox="1"/>
          <p:nvPr/>
        </p:nvSpPr>
        <p:spPr>
          <a:xfrm>
            <a:off x="6096000" y="2841522"/>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销量</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14" name="文本框 12">
            <a:extLst>
              <a:ext uri="{FF2B5EF4-FFF2-40B4-BE49-F238E27FC236}">
                <a16:creationId xmlns:a16="http://schemas.microsoft.com/office/drawing/2014/main" id="{B570757B-7A4E-634C-BA73-CF5B23029765}"/>
              </a:ext>
            </a:extLst>
          </p:cNvPr>
          <p:cNvSpPr txBox="1"/>
          <p:nvPr/>
        </p:nvSpPr>
        <p:spPr>
          <a:xfrm>
            <a:off x="8822100" y="2204199"/>
            <a:ext cx="1815568"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购买人数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15" name="文本框 12">
            <a:extLst>
              <a:ext uri="{FF2B5EF4-FFF2-40B4-BE49-F238E27FC236}">
                <a16:creationId xmlns:a16="http://schemas.microsoft.com/office/drawing/2014/main" id="{412F6DE7-B565-A646-9D54-EF96B0253E9F}"/>
              </a:ext>
            </a:extLst>
          </p:cNvPr>
          <p:cNvSpPr txBox="1"/>
          <p:nvPr/>
        </p:nvSpPr>
        <p:spPr>
          <a:xfrm>
            <a:off x="8813394" y="2964336"/>
            <a:ext cx="1562101"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购买频次</a:t>
            </a:r>
            <a:endPar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endParaRPr>
          </a:p>
        </p:txBody>
      </p:sp>
      <p:sp>
        <p:nvSpPr>
          <p:cNvPr id="17" name="文本框 15">
            <a:extLst>
              <a:ext uri="{FF2B5EF4-FFF2-40B4-BE49-F238E27FC236}">
                <a16:creationId xmlns:a16="http://schemas.microsoft.com/office/drawing/2014/main" id="{403CF666-13DF-074D-8F82-6012C07110DA}"/>
              </a:ext>
            </a:extLst>
          </p:cNvPr>
          <p:cNvSpPr txBox="1"/>
          <p:nvPr/>
        </p:nvSpPr>
        <p:spPr>
          <a:xfrm flipH="1">
            <a:off x="3660958" y="3012240"/>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18" name="箭头: 上 32">
            <a:extLst>
              <a:ext uri="{FF2B5EF4-FFF2-40B4-BE49-F238E27FC236}">
                <a16:creationId xmlns:a16="http://schemas.microsoft.com/office/drawing/2014/main" id="{2BF78BB0-B818-4840-A1F8-F66AA7277E61}"/>
              </a:ext>
            </a:extLst>
          </p:cNvPr>
          <p:cNvSpPr/>
          <p:nvPr/>
        </p:nvSpPr>
        <p:spPr>
          <a:xfrm rot="10800000">
            <a:off x="4224808" y="2405253"/>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0" name="文本框 92">
            <a:extLst>
              <a:ext uri="{FF2B5EF4-FFF2-40B4-BE49-F238E27FC236}">
                <a16:creationId xmlns:a16="http://schemas.microsoft.com/office/drawing/2014/main" id="{6B8E8552-56F1-2E44-9C59-7BDAC0386FBE}"/>
              </a:ext>
            </a:extLst>
          </p:cNvPr>
          <p:cNvSpPr txBox="1">
            <a:spLocks/>
          </p:cNvSpPr>
          <p:nvPr/>
        </p:nvSpPr>
        <p:spPr>
          <a:xfrm>
            <a:off x="6154033" y="4835184"/>
            <a:ext cx="2469569" cy="432000"/>
          </a:xfrm>
          <a:prstGeom prst="rect">
            <a:avLst/>
          </a:prstGeom>
          <a:noFill/>
        </p:spPr>
        <p:txBody>
          <a:bodyPr wrap="square" rtlCol="0" anchor="ctr">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平均价格</a:t>
            </a:r>
            <a:r>
              <a:rPr kumimoji="0" lang="en-US" altLang="zh-CN"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18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47" name="文本框 12">
            <a:extLst>
              <a:ext uri="{FF2B5EF4-FFF2-40B4-BE49-F238E27FC236}">
                <a16:creationId xmlns:a16="http://schemas.microsoft.com/office/drawing/2014/main" id="{03EE0AC5-00D8-2243-B4F1-C2516A4D28AA}"/>
              </a:ext>
            </a:extLst>
          </p:cNvPr>
          <p:cNvSpPr txBox="1"/>
          <p:nvPr/>
        </p:nvSpPr>
        <p:spPr>
          <a:xfrm>
            <a:off x="6154033" y="5240225"/>
            <a:ext cx="1008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74</a:t>
            </a:r>
          </a:p>
        </p:txBody>
      </p:sp>
      <p:graphicFrame>
        <p:nvGraphicFramePr>
          <p:cNvPr id="51" name="图表 16">
            <a:extLst>
              <a:ext uri="{FF2B5EF4-FFF2-40B4-BE49-F238E27FC236}">
                <a16:creationId xmlns:a16="http://schemas.microsoft.com/office/drawing/2014/main" id="{63D9DDF7-1EFD-9947-ACA4-A7A8AF102B6E}"/>
              </a:ext>
            </a:extLst>
          </p:cNvPr>
          <p:cNvGraphicFramePr/>
          <p:nvPr>
            <p:extLst>
              <p:ext uri="{D42A27DB-BD31-4B8C-83A1-F6EECF244321}">
                <p14:modId xmlns:p14="http://schemas.microsoft.com/office/powerpoint/2010/main" val="2100972519"/>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52" name="文本框 12">
            <a:extLst>
              <a:ext uri="{FF2B5EF4-FFF2-40B4-BE49-F238E27FC236}">
                <a16:creationId xmlns:a16="http://schemas.microsoft.com/office/drawing/2014/main" id="{578EBD1A-3906-764D-BDE1-830B1776B0E3}"/>
              </a:ext>
            </a:extLst>
          </p:cNvPr>
          <p:cNvSpPr txBox="1"/>
          <p:nvPr/>
        </p:nvSpPr>
        <p:spPr>
          <a:xfrm>
            <a:off x="744655" y="2731172"/>
            <a:ext cx="2160000"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6,789,717</a:t>
            </a:r>
          </a:p>
        </p:txBody>
      </p:sp>
      <p:sp>
        <p:nvSpPr>
          <p:cNvPr id="55" name="文本框 15">
            <a:extLst>
              <a:ext uri="{FF2B5EF4-FFF2-40B4-BE49-F238E27FC236}">
                <a16:creationId xmlns:a16="http://schemas.microsoft.com/office/drawing/2014/main" id="{4A1226C1-E355-B043-8636-8262086EACB2}"/>
              </a:ext>
            </a:extLst>
          </p:cNvPr>
          <p:cNvSpPr txBox="1"/>
          <p:nvPr/>
        </p:nvSpPr>
        <p:spPr>
          <a:xfrm flipH="1">
            <a:off x="4119396" y="3019522"/>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-30%</a:t>
            </a:r>
          </a:p>
        </p:txBody>
      </p:sp>
      <p:sp>
        <p:nvSpPr>
          <p:cNvPr id="56" name="文本框 12">
            <a:extLst>
              <a:ext uri="{FF2B5EF4-FFF2-40B4-BE49-F238E27FC236}">
                <a16:creationId xmlns:a16="http://schemas.microsoft.com/office/drawing/2014/main" id="{EFB12D9E-AE96-2C4E-8F5C-4957005F0B92}"/>
              </a:ext>
            </a:extLst>
          </p:cNvPr>
          <p:cNvSpPr txBox="1"/>
          <p:nvPr/>
        </p:nvSpPr>
        <p:spPr>
          <a:xfrm>
            <a:off x="6098575" y="3291906"/>
            <a:ext cx="1800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92,031</a:t>
            </a:r>
          </a:p>
        </p:txBody>
      </p:sp>
      <p:sp>
        <p:nvSpPr>
          <p:cNvPr id="57" name="文本框 12">
            <a:extLst>
              <a:ext uri="{FF2B5EF4-FFF2-40B4-BE49-F238E27FC236}">
                <a16:creationId xmlns:a16="http://schemas.microsoft.com/office/drawing/2014/main" id="{FE2C56A1-000C-D443-8099-6C9345E7D9F6}"/>
              </a:ext>
            </a:extLst>
          </p:cNvPr>
          <p:cNvSpPr txBox="1"/>
          <p:nvPr/>
        </p:nvSpPr>
        <p:spPr>
          <a:xfrm>
            <a:off x="8800581" y="2496939"/>
            <a:ext cx="180000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139,103</a:t>
            </a:r>
          </a:p>
        </p:txBody>
      </p:sp>
      <p:sp>
        <p:nvSpPr>
          <p:cNvPr id="58" name="文本框 12">
            <a:extLst>
              <a:ext uri="{FF2B5EF4-FFF2-40B4-BE49-F238E27FC236}">
                <a16:creationId xmlns:a16="http://schemas.microsoft.com/office/drawing/2014/main" id="{AF8BEC4A-380D-BC4A-A2A9-EB6054146428}"/>
              </a:ext>
            </a:extLst>
          </p:cNvPr>
          <p:cNvSpPr txBox="1"/>
          <p:nvPr/>
        </p:nvSpPr>
        <p:spPr>
          <a:xfrm>
            <a:off x="8856621" y="3289239"/>
            <a:ext cx="92411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1.61</a:t>
            </a:r>
          </a:p>
        </p:txBody>
      </p:sp>
      <p:sp>
        <p:nvSpPr>
          <p:cNvPr id="60" name="文本框 15">
            <a:extLst>
              <a:ext uri="{FF2B5EF4-FFF2-40B4-BE49-F238E27FC236}">
                <a16:creationId xmlns:a16="http://schemas.microsoft.com/office/drawing/2014/main" id="{2ECA25EF-DE5F-E64B-8B4F-13C4F99E0F56}"/>
              </a:ext>
            </a:extLst>
          </p:cNvPr>
          <p:cNvSpPr txBox="1"/>
          <p:nvPr/>
        </p:nvSpPr>
        <p:spPr>
          <a:xfrm flipH="1">
            <a:off x="7507933" y="3494427"/>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1" name="箭头: 上 32">
            <a:extLst>
              <a:ext uri="{FF2B5EF4-FFF2-40B4-BE49-F238E27FC236}">
                <a16:creationId xmlns:a16="http://schemas.microsoft.com/office/drawing/2014/main" id="{1590EE11-AD41-8B42-8BC3-9D252D41472C}"/>
              </a:ext>
            </a:extLst>
          </p:cNvPr>
          <p:cNvSpPr/>
          <p:nvPr/>
        </p:nvSpPr>
        <p:spPr>
          <a:xfrm rot="10800000">
            <a:off x="7893329" y="2964336"/>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2" name="文本框 15">
            <a:extLst>
              <a:ext uri="{FF2B5EF4-FFF2-40B4-BE49-F238E27FC236}">
                <a16:creationId xmlns:a16="http://schemas.microsoft.com/office/drawing/2014/main" id="{41DE6F3C-5D60-E34A-AB49-5CB4448E3162}"/>
              </a:ext>
            </a:extLst>
          </p:cNvPr>
          <p:cNvSpPr txBox="1"/>
          <p:nvPr/>
        </p:nvSpPr>
        <p:spPr>
          <a:xfrm flipH="1">
            <a:off x="7906242" y="3494427"/>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-22%</a:t>
            </a:r>
          </a:p>
        </p:txBody>
      </p:sp>
      <p:sp>
        <p:nvSpPr>
          <p:cNvPr id="63" name="文本框 15">
            <a:extLst>
              <a:ext uri="{FF2B5EF4-FFF2-40B4-BE49-F238E27FC236}">
                <a16:creationId xmlns:a16="http://schemas.microsoft.com/office/drawing/2014/main" id="{95B67B5C-33D1-B64A-9703-9B9154E115E1}"/>
              </a:ext>
            </a:extLst>
          </p:cNvPr>
          <p:cNvSpPr txBox="1"/>
          <p:nvPr/>
        </p:nvSpPr>
        <p:spPr>
          <a:xfrm flipH="1">
            <a:off x="10519115" y="2701215"/>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4" name="箭头: 上 32">
            <a:extLst>
              <a:ext uri="{FF2B5EF4-FFF2-40B4-BE49-F238E27FC236}">
                <a16:creationId xmlns:a16="http://schemas.microsoft.com/office/drawing/2014/main" id="{9DBC0189-B000-6340-8EB7-D5553B0F5FF1}"/>
              </a:ext>
            </a:extLst>
          </p:cNvPr>
          <p:cNvSpPr/>
          <p:nvPr/>
        </p:nvSpPr>
        <p:spPr>
          <a:xfrm rot="10800000">
            <a:off x="10968959" y="2164932"/>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5" name="文本框 15">
            <a:extLst>
              <a:ext uri="{FF2B5EF4-FFF2-40B4-BE49-F238E27FC236}">
                <a16:creationId xmlns:a16="http://schemas.microsoft.com/office/drawing/2014/main" id="{B1C393A1-4BFE-3E48-BF5A-5F6756746BCA}"/>
              </a:ext>
            </a:extLst>
          </p:cNvPr>
          <p:cNvSpPr txBox="1"/>
          <p:nvPr/>
        </p:nvSpPr>
        <p:spPr>
          <a:xfrm flipH="1">
            <a:off x="10974444" y="2702785"/>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-9%</a:t>
            </a:r>
          </a:p>
        </p:txBody>
      </p:sp>
      <p:sp>
        <p:nvSpPr>
          <p:cNvPr id="66" name="文本框 15">
            <a:extLst>
              <a:ext uri="{FF2B5EF4-FFF2-40B4-BE49-F238E27FC236}">
                <a16:creationId xmlns:a16="http://schemas.microsoft.com/office/drawing/2014/main" id="{A735FD9E-1E5F-9F4B-9F27-DD5F24074533}"/>
              </a:ext>
            </a:extLst>
          </p:cNvPr>
          <p:cNvSpPr txBox="1"/>
          <p:nvPr/>
        </p:nvSpPr>
        <p:spPr>
          <a:xfrm flipH="1">
            <a:off x="10519115" y="3540958"/>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7" name="箭头: 上 32">
            <a:extLst>
              <a:ext uri="{FF2B5EF4-FFF2-40B4-BE49-F238E27FC236}">
                <a16:creationId xmlns:a16="http://schemas.microsoft.com/office/drawing/2014/main" id="{78EBCB62-1507-3149-97A0-3FF9A7F6ECFD}"/>
              </a:ext>
            </a:extLst>
          </p:cNvPr>
          <p:cNvSpPr/>
          <p:nvPr/>
        </p:nvSpPr>
        <p:spPr>
          <a:xfrm rot="10800000">
            <a:off x="10968959" y="3036038"/>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8" name="文本框 15">
            <a:extLst>
              <a:ext uri="{FF2B5EF4-FFF2-40B4-BE49-F238E27FC236}">
                <a16:creationId xmlns:a16="http://schemas.microsoft.com/office/drawing/2014/main" id="{DACA9C0A-E573-6840-8403-A6B4672ADD49}"/>
              </a:ext>
            </a:extLst>
          </p:cNvPr>
          <p:cNvSpPr txBox="1"/>
          <p:nvPr/>
        </p:nvSpPr>
        <p:spPr>
          <a:xfrm flipH="1">
            <a:off x="10968959" y="3540808"/>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-5%</a:t>
            </a:r>
          </a:p>
        </p:txBody>
      </p:sp>
      <p:sp>
        <p:nvSpPr>
          <p:cNvPr id="69" name="文本框 15">
            <a:extLst>
              <a:ext uri="{FF2B5EF4-FFF2-40B4-BE49-F238E27FC236}">
                <a16:creationId xmlns:a16="http://schemas.microsoft.com/office/drawing/2014/main" id="{F54CEA5B-9681-584C-BA91-BD03C7988CCE}"/>
              </a:ext>
            </a:extLst>
          </p:cNvPr>
          <p:cNvSpPr txBox="1"/>
          <p:nvPr/>
        </p:nvSpPr>
        <p:spPr>
          <a:xfrm flipH="1">
            <a:off x="7452228" y="5713832"/>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0" name="箭头: 上 32">
            <a:extLst>
              <a:ext uri="{FF2B5EF4-FFF2-40B4-BE49-F238E27FC236}">
                <a16:creationId xmlns:a16="http://schemas.microsoft.com/office/drawing/2014/main" id="{BCE792CA-349F-964D-95CA-17FC17BF7091}"/>
              </a:ext>
            </a:extLst>
          </p:cNvPr>
          <p:cNvSpPr/>
          <p:nvPr/>
        </p:nvSpPr>
        <p:spPr>
          <a:xfrm rot="10800000">
            <a:off x="7906778" y="5075982"/>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71" name="文本框 15">
            <a:extLst>
              <a:ext uri="{FF2B5EF4-FFF2-40B4-BE49-F238E27FC236}">
                <a16:creationId xmlns:a16="http://schemas.microsoft.com/office/drawing/2014/main" id="{409C4045-DB45-C34B-A372-F105E50C7F50}"/>
              </a:ext>
            </a:extLst>
          </p:cNvPr>
          <p:cNvSpPr txBox="1"/>
          <p:nvPr/>
        </p:nvSpPr>
        <p:spPr>
          <a:xfrm flipH="1">
            <a:off x="7950200" y="5722726"/>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-10%</a:t>
            </a:r>
          </a:p>
        </p:txBody>
      </p:sp>
      <p:sp>
        <p:nvSpPr>
          <p:cNvPr id="53" name="文本框 12">
            <a:extLst>
              <a:ext uri="{FF2B5EF4-FFF2-40B4-BE49-F238E27FC236}">
                <a16:creationId xmlns:a16="http://schemas.microsoft.com/office/drawing/2014/main" id="{27397D0A-9835-43D6-827F-816DD9343328}"/>
              </a:ext>
            </a:extLst>
          </p:cNvPr>
          <p:cNvSpPr txBox="1"/>
          <p:nvPr/>
        </p:nvSpPr>
        <p:spPr>
          <a:xfrm>
            <a:off x="8804000" y="3754584"/>
            <a:ext cx="2157382" cy="43037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单次购买量</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指数</a:t>
            </a:r>
            <a:r>
              <a:rPr kumimoji="0" lang="en-US" altLang="zh-CN" sz="2000" b="1" i="0" u="none" strike="noStrike" kern="1200" cap="none" spc="0" normalizeH="0" baseline="0" noProof="0" dirty="0">
                <a:ln>
                  <a:noFill/>
                </a:ln>
                <a:solidFill>
                  <a:srgbClr val="32353A"/>
                </a:solidFill>
                <a:effectLst/>
                <a:uLnTx/>
                <a:uFillTx/>
                <a:latin typeface="微软雅黑" panose="020B0503020204020204" pitchFamily="34" charset="-122"/>
                <a:ea typeface="微软雅黑" panose="020B0503020204020204" pitchFamily="34" charset="-122"/>
                <a:cs typeface="+mn-cs"/>
              </a:rPr>
              <a:t>)</a:t>
            </a:r>
          </a:p>
        </p:txBody>
      </p:sp>
      <p:sp>
        <p:nvSpPr>
          <p:cNvPr id="54" name="箭头: 上 32">
            <a:extLst>
              <a:ext uri="{FF2B5EF4-FFF2-40B4-BE49-F238E27FC236}">
                <a16:creationId xmlns:a16="http://schemas.microsoft.com/office/drawing/2014/main" id="{914D05BE-D3D2-4322-A8D6-C31438E072E0}"/>
              </a:ext>
            </a:extLst>
          </p:cNvPr>
          <p:cNvSpPr/>
          <p:nvPr/>
        </p:nvSpPr>
        <p:spPr>
          <a:xfrm rot="10800000">
            <a:off x="10968959" y="3835096"/>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9" name="文本框 12">
            <a:extLst>
              <a:ext uri="{FF2B5EF4-FFF2-40B4-BE49-F238E27FC236}">
                <a16:creationId xmlns:a16="http://schemas.microsoft.com/office/drawing/2014/main" id="{6B423F57-28A2-4FAB-8897-148118355654}"/>
              </a:ext>
            </a:extLst>
          </p:cNvPr>
          <p:cNvSpPr txBox="1"/>
          <p:nvPr/>
        </p:nvSpPr>
        <p:spPr>
          <a:xfrm>
            <a:off x="8856621" y="3989810"/>
            <a:ext cx="92411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0.41</a:t>
            </a:r>
          </a:p>
        </p:txBody>
      </p:sp>
      <p:sp>
        <p:nvSpPr>
          <p:cNvPr id="72" name="文本框 15">
            <a:extLst>
              <a:ext uri="{FF2B5EF4-FFF2-40B4-BE49-F238E27FC236}">
                <a16:creationId xmlns:a16="http://schemas.microsoft.com/office/drawing/2014/main" id="{6CB93EC5-547F-4E0E-BA50-924AC34152CB}"/>
              </a:ext>
            </a:extLst>
          </p:cNvPr>
          <p:cNvSpPr txBox="1"/>
          <p:nvPr/>
        </p:nvSpPr>
        <p:spPr>
          <a:xfrm flipH="1">
            <a:off x="10519114" y="4245911"/>
            <a:ext cx="11933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3" name="文本框 15">
            <a:extLst>
              <a:ext uri="{FF2B5EF4-FFF2-40B4-BE49-F238E27FC236}">
                <a16:creationId xmlns:a16="http://schemas.microsoft.com/office/drawing/2014/main" id="{8AADD077-4728-40A2-9521-B16209DC28B3}"/>
              </a:ext>
            </a:extLst>
          </p:cNvPr>
          <p:cNvSpPr txBox="1"/>
          <p:nvPr/>
        </p:nvSpPr>
        <p:spPr>
          <a:xfrm flipH="1">
            <a:off x="10990896" y="4257229"/>
            <a:ext cx="75112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-11%</a:t>
            </a:r>
          </a:p>
        </p:txBody>
      </p:sp>
    </p:spTree>
    <p:extLst>
      <p:ext uri="{BB962C8B-B14F-4D97-AF65-F5344CB8AC3E}">
        <p14:creationId xmlns:p14="http://schemas.microsoft.com/office/powerpoint/2010/main" val="805793482"/>
      </p:ext>
    </p:extLst>
  </p:cSld>
  <p:clrMapOvr>
    <a:masterClrMapping/>
  </p:clrMapOvr>
  <p:extLst mod="1">
    <p:ext uri="{6950BFC3-D8DA-4A85-94F7-54DA5524770B}">
      <p188:commentRel xmlns:p188="http://schemas.microsoft.com/office/powerpoint/2018/8/main" xmlns="" r:id="rId3"/>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27EF-2B0D-FF47-88E7-B2F4CF6F8ED1}"/>
              </a:ext>
            </a:extLst>
          </p:cNvPr>
          <p:cNvSpPr>
            <a:spLocks noGrp="1"/>
          </p:cNvSpPr>
          <p:nvPr>
            <p:ph type="title"/>
          </p:nvPr>
        </p:nvSpPr>
        <p:spPr/>
        <p:txBody>
          <a:bodyPr/>
          <a:lstStyle/>
          <a:p>
            <a:r>
              <a:rPr lang="x-none" dirty="0"/>
              <a:t>胶囊咖啡市场品牌格局</a:t>
            </a:r>
          </a:p>
        </p:txBody>
      </p:sp>
      <p:sp>
        <p:nvSpPr>
          <p:cNvPr id="3" name="Text Placeholder 2">
            <a:extLst>
              <a:ext uri="{FF2B5EF4-FFF2-40B4-BE49-F238E27FC236}">
                <a16:creationId xmlns:a16="http://schemas.microsoft.com/office/drawing/2014/main" id="{258616CD-3E03-404A-9247-55A16DBC85C7}"/>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497F9B8B-9B59-5A4B-9503-46AB34D457AE}"/>
              </a:ext>
            </a:extLst>
          </p:cNvPr>
          <p:cNvSpPr>
            <a:spLocks noGrp="1"/>
          </p:cNvSpPr>
          <p:nvPr>
            <p:ph type="body" sz="quarter" idx="11"/>
          </p:nvPr>
        </p:nvSpPr>
        <p:spPr/>
        <p:txBody>
          <a:bodyPr/>
          <a:lstStyle/>
          <a:p>
            <a:r>
              <a:t>数据来源：生意参谋；渠道：全渠道</a:t>
            </a:r>
          </a:p>
          <a:p>
            <a:r>
              <a:t>时间维度：2023.12</a:t>
            </a:r>
          </a:p>
          <a:p>
            <a:r>
              <a:t>*市场TTL：当月市场Top50品牌GMV加总；*市占率 = 品牌GMV/ 当月Top50品牌GMV加总</a:t>
            </a:r>
          </a:p>
        </p:txBody>
      </p:sp>
      <p:graphicFrame>
        <p:nvGraphicFramePr>
          <p:cNvPr id="6" name="表格 5">
            <a:extLst>
              <a:ext uri="{FF2B5EF4-FFF2-40B4-BE49-F238E27FC236}">
                <a16:creationId xmlns:a16="http://schemas.microsoft.com/office/drawing/2014/main" id="{E6E2B0F0-485E-2844-9186-73913C0B595B}"/>
              </a:ext>
            </a:extLst>
          </p:cNvPr>
          <p:cNvGraphicFramePr>
            <a:graphicFrameLocks noGrp="1"/>
          </p:cNvGraphicFramePr>
          <p:nvPr>
            <p:extLst>
              <p:ext uri="{D42A27DB-BD31-4B8C-83A1-F6EECF244321}">
                <p14:modId xmlns:p14="http://schemas.microsoft.com/office/powerpoint/2010/main" val="481610687"/>
              </p:ext>
            </p:extLst>
          </p:nvPr>
        </p:nvGraphicFramePr>
        <p:xfrm>
          <a:off x="448200" y="5362024"/>
          <a:ext cx="2775600" cy="762000"/>
        </p:xfrm>
        <a:graphic>
          <a:graphicData uri="http://schemas.openxmlformats.org/drawingml/2006/table">
            <a:tbl>
              <a:tblPr firstRow="1" bandRow="1">
                <a:tableStyleId>{5C22544A-7EE6-4342-B048-85BDC9FD1C3A}</a:tableStyleId>
              </a:tblPr>
              <a:tblGrid>
                <a:gridCol w="925200">
                  <a:extLst>
                    <a:ext uri="{9D8B030D-6E8A-4147-A177-3AD203B41FA5}">
                      <a16:colId xmlns:a16="http://schemas.microsoft.com/office/drawing/2014/main" val="1037109775"/>
                    </a:ext>
                  </a:extLst>
                </a:gridCol>
                <a:gridCol w="925200">
                  <a:extLst>
                    <a:ext uri="{9D8B030D-6E8A-4147-A177-3AD203B41FA5}">
                      <a16:colId xmlns:a16="http://schemas.microsoft.com/office/drawing/2014/main" val="4283598268"/>
                    </a:ext>
                  </a:extLst>
                </a:gridCol>
                <a:gridCol w="925200">
                  <a:extLst>
                    <a:ext uri="{9D8B030D-6E8A-4147-A177-3AD203B41FA5}">
                      <a16:colId xmlns:a16="http://schemas.microsoft.com/office/drawing/2014/main" val="2600013830"/>
                    </a:ext>
                  </a:extLst>
                </a:gridCol>
              </a:tblGrid>
              <a:tr h="0">
                <a:tc>
                  <a:txBody>
                    <a:bodyPr/>
                    <a:lstStyle/>
                    <a:p>
                      <a:pPr algn="ctr"/>
                      <a:r>
                        <a:rPr lang="zh-CN" altLang="en-US" sz="1000" dirty="0">
                          <a:solidFill>
                            <a:schemeClr val="tx1"/>
                          </a:solidFill>
                          <a:latin typeface="+mn-ea"/>
                          <a:ea typeface="+mn-ea"/>
                        </a:rPr>
                        <a:t>市占率</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mn-ea"/>
                          <a:ea typeface="+mn-ea"/>
                        </a:rPr>
                        <a:t>TOP3</a:t>
                      </a:r>
                      <a:r>
                        <a:rPr lang="zh-CN" altLang="en-US" sz="1000" dirty="0">
                          <a:solidFill>
                            <a:schemeClr val="tx1"/>
                          </a:solidFill>
                          <a:latin typeface="+mn-ea"/>
                          <a:ea typeface="+mn-ea"/>
                        </a:rPr>
                        <a:t>品牌</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000" dirty="0">
                          <a:solidFill>
                            <a:schemeClr val="tx1"/>
                          </a:solidFill>
                          <a:latin typeface="+mn-ea"/>
                          <a:ea typeface="+mn-ea"/>
                        </a:rPr>
                        <a:t>TOP10</a:t>
                      </a:r>
                      <a:r>
                        <a:rPr lang="zh-CN" altLang="en-US" sz="1000" dirty="0">
                          <a:solidFill>
                            <a:schemeClr val="tx1"/>
                          </a:solidFill>
                          <a:latin typeface="+mn-ea"/>
                          <a:ea typeface="+mn-ea"/>
                        </a:rPr>
                        <a:t>品牌</a:t>
                      </a:r>
                    </a:p>
                  </a:txBody>
                  <a:tcPr anchor="ctr">
                    <a:lnL w="12700" cmpd="sng">
                      <a:noFill/>
                    </a:lnL>
                    <a:lnR w="12700" cmpd="sng">
                      <a:noFill/>
                    </a:lnR>
                    <a:lnT w="19050" cap="flat" cmpd="sng" algn="ctr">
                      <a:solidFill>
                        <a:schemeClr val="accent1"/>
                      </a:solidFill>
                      <a:prstDash val="sysDot"/>
                      <a:round/>
                      <a:headEnd type="none" w="med" len="med"/>
                      <a:tailEnd type="none" w="med" len="med"/>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1510089"/>
                  </a:ext>
                </a:extLst>
              </a:tr>
              <a:tr h="0">
                <a:tc>
                  <a:txBody>
                    <a:bodyPr/>
                    <a:lstStyle/>
                    <a:p>
                      <a:pPr algn="ctr"/>
                      <a:r>
                        <a:rPr lang="en-US" altLang="zh-CN" sz="1100" dirty="0" err="1">
                          <a:solidFill>
                            <a:srgbClr val="000000"/>
                          </a:solidFill>
                          <a:latin typeface="+mn-ea"/>
                          <a:ea typeface="+mn-ea"/>
                        </a:rPr>
                        <a:t>2023.10</a:t>
                      </a:r>
                      <a:endParaRPr lang="zh-CN" altLang="en-US" sz="1100" dirty="0">
                        <a:solidFill>
                          <a:schemeClr val="tx1"/>
                        </a:solidFill>
                        <a:latin typeface="+mn-ea"/>
                        <a:ea typeface="+mn-ea"/>
                      </a:endParaRPr>
                    </a:p>
                  </a:txBody>
                  <a:tcPr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a:t>
                      </a:r>
                    </a:p>
                  </a:txBody>
                  <a:tcPr marL="7620" marR="7620" marT="7620" marB="0" anchor="ctr">
                    <a:lnL w="12700" cmpd="sng">
                      <a:noFill/>
                    </a:lnL>
                    <a:lnR w="12700" cmpd="sng">
                      <a:noFill/>
                    </a:lnR>
                    <a:lnT w="19050" cap="flat" cmpd="sng" algn="ctr">
                      <a:solidFill>
                        <a:schemeClr val="accent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60487679"/>
                  </a:ext>
                </a:extLst>
              </a:tr>
              <a:tr h="0">
                <a:tc>
                  <a:txBody>
                    <a:bodyPr/>
                    <a:lstStyle/>
                    <a:p>
                      <a:pPr algn="ctr"/>
                      <a:r>
                        <a:rPr lang="en-US" altLang="zh-CN" sz="1100" dirty="0" err="1">
                          <a:solidFill>
                            <a:srgbClr val="000000"/>
                          </a:solidFill>
                          <a:latin typeface="+mn-ea"/>
                          <a:ea typeface="+mn-ea"/>
                        </a:rPr>
                        <a:t>2022.10</a:t>
                      </a:r>
                      <a:endParaRPr lang="zh-CN" altLang="en-US" sz="1100" dirty="0">
                        <a:solidFill>
                          <a:schemeClr val="tx1"/>
                        </a:solidFill>
                        <a:latin typeface="+mn-ea"/>
                        <a:ea typeface="+mn-ea"/>
                      </a:endParaRPr>
                    </a:p>
                  </a:txBody>
                  <a:tcPr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62%</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mn-ea"/>
                          <a:ea typeface="+mn-ea"/>
                        </a:rPr>
                        <a:t>93%</a:t>
                      </a:r>
                    </a:p>
                  </a:txBody>
                  <a:tcPr marL="7620" marR="7620" marT="7620" marB="0" anchor="ctr">
                    <a:lnL w="12700" cmpd="sng">
                      <a:noFill/>
                    </a:lnL>
                    <a:lnR w="12700" cmpd="sng">
                      <a:noFill/>
                    </a:lnR>
                    <a:lnT w="12700" cmpd="sng">
                      <a:noFill/>
                    </a:lnT>
                    <a:lnB w="19050"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287067"/>
                  </a:ext>
                </a:extLst>
              </a:tr>
            </a:tbl>
          </a:graphicData>
        </a:graphic>
      </p:graphicFrame>
      <p:sp>
        <p:nvSpPr>
          <p:cNvPr id="7" name="矩形: 圆角 32">
            <a:extLst>
              <a:ext uri="{FF2B5EF4-FFF2-40B4-BE49-F238E27FC236}">
                <a16:creationId xmlns:a16="http://schemas.microsoft.com/office/drawing/2014/main" id="{CD2C2F44-1620-3147-83E8-6705AA8CF77B}"/>
              </a:ext>
            </a:extLst>
          </p:cNvPr>
          <p:cNvSpPr/>
          <p:nvPr/>
        </p:nvSpPr>
        <p:spPr>
          <a:xfrm>
            <a:off x="3456000" y="2079482"/>
            <a:ext cx="8180607" cy="397989"/>
          </a:xfrm>
          <a:prstGeom prst="roundRect">
            <a:avLst/>
          </a:prstGeom>
          <a:solidFill>
            <a:srgbClr val="F0ECE2"/>
          </a:solidFill>
          <a:ln w="9525" cap="flat" cmpd="sng" algn="ctr">
            <a:solidFill>
              <a:srgbClr val="FFFFFF">
                <a:lumMod val="75000"/>
              </a:srgbClr>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全渠道胶囊咖啡市场</a:t>
            </a:r>
            <a:r>
              <a:rPr kumimoji="0" lang="en-US" altLang="zh-CN" sz="1400" b="1" i="0" u="none" strike="noStrike" kern="0" cap="none" spc="0" normalizeH="0" baseline="0" noProof="0" dirty="0">
                <a:ln>
                  <a:noFill/>
                </a:ln>
                <a:solidFill>
                  <a:srgbClr val="000000"/>
                </a:solidFill>
                <a:effectLst/>
                <a:uLnTx/>
                <a:uFillTx/>
                <a:latin typeface="微软雅黑"/>
                <a:ea typeface="微软雅黑"/>
                <a:cs typeface="+mn-cs"/>
              </a:rPr>
              <a:t>Top 10</a:t>
            </a:r>
            <a:r>
              <a:rPr kumimoji="0" lang="zh-CN" altLang="en-US" sz="1400" b="1" i="0" u="none" strike="noStrike" kern="0" cap="none" spc="0" normalizeH="0" baseline="0" noProof="0" dirty="0">
                <a:ln>
                  <a:noFill/>
                </a:ln>
                <a:solidFill>
                  <a:srgbClr val="000000"/>
                </a:solidFill>
                <a:effectLst/>
                <a:uLnTx/>
                <a:uFillTx/>
                <a:latin typeface="微软雅黑"/>
                <a:ea typeface="微软雅黑"/>
                <a:cs typeface="+mn-cs"/>
              </a:rPr>
              <a:t>品牌排行</a:t>
            </a:r>
            <a:endParaRPr kumimoji="0" lang="en-US" sz="1400" b="1"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8" name="矩形 31">
            <a:extLst>
              <a:ext uri="{FF2B5EF4-FFF2-40B4-BE49-F238E27FC236}">
                <a16:creationId xmlns:a16="http://schemas.microsoft.com/office/drawing/2014/main" id="{6CB58BEC-46D5-9D45-85FD-C2BAEA2E45EA}"/>
              </a:ext>
            </a:extLst>
          </p:cNvPr>
          <p:cNvSpPr/>
          <p:nvPr/>
        </p:nvSpPr>
        <p:spPr>
          <a:xfrm>
            <a:off x="3456000" y="2469476"/>
            <a:ext cx="8180607" cy="3676554"/>
          </a:xfrm>
          <a:prstGeom prst="rect">
            <a:avLst/>
          </a:prstGeom>
          <a:noFill/>
          <a:ln w="9525" cap="flat" cmpd="sng" algn="ctr">
            <a:solidFill>
              <a:srgbClr val="FFFFFF">
                <a:lumMod val="75000"/>
              </a:srgbClr>
            </a:solidFill>
            <a:prstDash val="solid"/>
            <a:miter lim="800000"/>
          </a:ln>
          <a:effectLst/>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Verdana"/>
              <a:ea typeface="微软雅黑"/>
              <a:cs typeface="+mn-cs"/>
            </a:endParaRPr>
          </a:p>
        </p:txBody>
      </p:sp>
      <p:graphicFrame>
        <p:nvGraphicFramePr>
          <p:cNvPr id="9" name="表格 1">
            <a:extLst>
              <a:ext uri="{FF2B5EF4-FFF2-40B4-BE49-F238E27FC236}">
                <a16:creationId xmlns:a16="http://schemas.microsoft.com/office/drawing/2014/main" id="{A96DEFAA-A1A8-5A4A-8B6B-C94AB17E71A1}"/>
              </a:ext>
            </a:extLst>
          </p:cNvPr>
          <p:cNvGraphicFramePr>
            <a:graphicFrameLocks noGrp="1"/>
          </p:cNvGraphicFramePr>
          <p:nvPr>
            <p:extLst>
              <p:ext uri="{D42A27DB-BD31-4B8C-83A1-F6EECF244321}">
                <p14:modId xmlns:p14="http://schemas.microsoft.com/office/powerpoint/2010/main" val="3552953340"/>
              </p:ext>
            </p:extLst>
          </p:nvPr>
        </p:nvGraphicFramePr>
        <p:xfrm>
          <a:off x="5660317" y="2491200"/>
          <a:ext cx="5965840" cy="3602172"/>
        </p:xfrm>
        <a:graphic>
          <a:graphicData uri="http://schemas.openxmlformats.org/drawingml/2006/table">
            <a:tbl>
              <a:tblPr firstRow="1" bandRow="1">
                <a:tableStyleId>{5C22544A-7EE6-4342-B048-85BDC9FD1C3A}</a:tableStyleId>
              </a:tblPr>
              <a:tblGrid>
                <a:gridCol w="792480">
                  <a:extLst>
                    <a:ext uri="{9D8B030D-6E8A-4147-A177-3AD203B41FA5}">
                      <a16:colId xmlns:a16="http://schemas.microsoft.com/office/drawing/2014/main" val="2965258854"/>
                    </a:ext>
                  </a:extLst>
                </a:gridCol>
                <a:gridCol w="855980">
                  <a:extLst>
                    <a:ext uri="{9D8B030D-6E8A-4147-A177-3AD203B41FA5}">
                      <a16:colId xmlns:a16="http://schemas.microsoft.com/office/drawing/2014/main" val="577454164"/>
                    </a:ext>
                  </a:extLst>
                </a:gridCol>
                <a:gridCol w="571884">
                  <a:extLst>
                    <a:ext uri="{9D8B030D-6E8A-4147-A177-3AD203B41FA5}">
                      <a16:colId xmlns:a16="http://schemas.microsoft.com/office/drawing/2014/main" val="1111462656"/>
                    </a:ext>
                  </a:extLst>
                </a:gridCol>
                <a:gridCol w="728980">
                  <a:extLst>
                    <a:ext uri="{9D8B030D-6E8A-4147-A177-3AD203B41FA5}">
                      <a16:colId xmlns:a16="http://schemas.microsoft.com/office/drawing/2014/main" val="2723025587"/>
                    </a:ext>
                  </a:extLst>
                </a:gridCol>
                <a:gridCol w="571884">
                  <a:extLst>
                    <a:ext uri="{9D8B030D-6E8A-4147-A177-3AD203B41FA5}">
                      <a16:colId xmlns:a16="http://schemas.microsoft.com/office/drawing/2014/main" val="213407725"/>
                    </a:ext>
                  </a:extLst>
                </a:gridCol>
                <a:gridCol w="571884">
                  <a:extLst>
                    <a:ext uri="{9D8B030D-6E8A-4147-A177-3AD203B41FA5}">
                      <a16:colId xmlns:a16="http://schemas.microsoft.com/office/drawing/2014/main" val="1558928856"/>
                    </a:ext>
                  </a:extLst>
                </a:gridCol>
                <a:gridCol w="571884">
                  <a:extLst>
                    <a:ext uri="{9D8B030D-6E8A-4147-A177-3AD203B41FA5}">
                      <a16:colId xmlns:a16="http://schemas.microsoft.com/office/drawing/2014/main" val="4290954294"/>
                    </a:ext>
                  </a:extLst>
                </a:gridCol>
                <a:gridCol w="728980">
                  <a:extLst>
                    <a:ext uri="{9D8B030D-6E8A-4147-A177-3AD203B41FA5}">
                      <a16:colId xmlns:a16="http://schemas.microsoft.com/office/drawing/2014/main" val="3588543833"/>
                    </a:ext>
                  </a:extLst>
                </a:gridCol>
                <a:gridCol w="571884">
                  <a:extLst>
                    <a:ext uri="{9D8B030D-6E8A-4147-A177-3AD203B41FA5}">
                      <a16:colId xmlns:a16="http://schemas.microsoft.com/office/drawing/2014/main" val="1170617427"/>
                    </a:ext>
                  </a:extLst>
                </a:gridCol>
              </a:tblGrid>
              <a:tr h="300181">
                <a:tc>
                  <a:txBody>
                    <a:bodyPr/>
                    <a:lstStyle>
                      <a:lvl1pPr marL="0" algn="l" defTabSz="914400" rtl="0" eaLnBrk="1" latinLnBrk="0" hangingPunct="1">
                        <a:defRPr sz="1800" b="1" kern="1200">
                          <a:solidFill>
                            <a:schemeClr val="lt1"/>
                          </a:solidFill>
                          <a:latin typeface="Verdana"/>
                          <a:ea typeface="微软雅黑"/>
                        </a:defRPr>
                      </a:lvl1pPr>
                      <a:lvl2pPr marL="457200" algn="l" defTabSz="914400" rtl="0" eaLnBrk="1" latinLnBrk="0" hangingPunct="1">
                        <a:defRPr sz="1800" b="1" kern="1200">
                          <a:solidFill>
                            <a:schemeClr val="lt1"/>
                          </a:solidFill>
                          <a:latin typeface="Verdana"/>
                          <a:ea typeface="微软雅黑"/>
                        </a:defRPr>
                      </a:lvl2pPr>
                      <a:lvl3pPr marL="914400" algn="l" defTabSz="914400" rtl="0" eaLnBrk="1" latinLnBrk="0" hangingPunct="1">
                        <a:defRPr sz="1800" b="1" kern="1200">
                          <a:solidFill>
                            <a:schemeClr val="lt1"/>
                          </a:solidFill>
                          <a:latin typeface="Verdana"/>
                          <a:ea typeface="微软雅黑"/>
                        </a:defRPr>
                      </a:lvl3pPr>
                      <a:lvl4pPr marL="1371600" algn="l" defTabSz="914400" rtl="0" eaLnBrk="1" latinLnBrk="0" hangingPunct="1">
                        <a:defRPr sz="1800" b="1" kern="1200">
                          <a:solidFill>
                            <a:schemeClr val="lt1"/>
                          </a:solidFill>
                          <a:latin typeface="Verdana"/>
                          <a:ea typeface="微软雅黑"/>
                        </a:defRPr>
                      </a:lvl4pPr>
                      <a:lvl5pPr marL="1828800" algn="l" defTabSz="914400" rtl="0" eaLnBrk="1" latinLnBrk="0" hangingPunct="1">
                        <a:defRPr sz="1800" b="1" kern="1200">
                          <a:solidFill>
                            <a:schemeClr val="lt1"/>
                          </a:solidFill>
                          <a:latin typeface="Verdana"/>
                          <a:ea typeface="微软雅黑"/>
                        </a:defRPr>
                      </a:lvl5pPr>
                      <a:lvl6pPr marL="2286000" algn="l" defTabSz="914400" rtl="0" eaLnBrk="1" latinLnBrk="0" hangingPunct="1">
                        <a:defRPr sz="1800" b="1" kern="1200">
                          <a:solidFill>
                            <a:schemeClr val="lt1"/>
                          </a:solidFill>
                          <a:latin typeface="Verdana"/>
                          <a:ea typeface="微软雅黑"/>
                        </a:defRPr>
                      </a:lvl6pPr>
                      <a:lvl7pPr marL="2743200" algn="l" defTabSz="914400" rtl="0" eaLnBrk="1" latinLnBrk="0" hangingPunct="1">
                        <a:defRPr sz="1800" b="1" kern="1200">
                          <a:solidFill>
                            <a:schemeClr val="lt1"/>
                          </a:solidFill>
                          <a:latin typeface="Verdana"/>
                          <a:ea typeface="微软雅黑"/>
                        </a:defRPr>
                      </a:lvl7pPr>
                      <a:lvl8pPr marL="3200400" algn="l" defTabSz="914400" rtl="0" eaLnBrk="1" latinLnBrk="0" hangingPunct="1">
                        <a:defRPr sz="1800" b="1" kern="1200">
                          <a:solidFill>
                            <a:schemeClr val="lt1"/>
                          </a:solidFill>
                          <a:latin typeface="Verdana"/>
                          <a:ea typeface="微软雅黑"/>
                        </a:defRPr>
                      </a:lvl8pPr>
                      <a:lvl9pPr marL="3657600" algn="l" defTabSz="914400" rtl="0" eaLnBrk="1" latinLnBrk="0" hangingPunct="1">
                        <a:defRPr sz="1800" b="1" kern="1200">
                          <a:solidFill>
                            <a:schemeClr val="lt1"/>
                          </a:solidFill>
                          <a:latin typeface="Verdana"/>
                          <a:ea typeface="微软雅黑"/>
                        </a:defRPr>
                      </a:lvl9pPr>
                    </a:lstStyle>
                    <a:p>
                      <a:pPr algn="ctr"/>
                      <a:r>
                        <a:rPr lang="en-US" altLang="zh-CN" sz="1000" b="1" dirty="0">
                          <a:solidFill>
                            <a:schemeClr val="tx1">
                              <a:lumMod val="75000"/>
                              <a:lumOff val="25000"/>
                            </a:schemeClr>
                          </a:solidFill>
                          <a:latin typeface="+mn-ea"/>
                          <a:ea typeface="+mn-ea"/>
                        </a:rPr>
                        <a:t>GMV</a:t>
                      </a:r>
                      <a:r>
                        <a:rPr lang="zh-CN" altLang="en-US" sz="1000" b="1" dirty="0">
                          <a:solidFill>
                            <a:schemeClr val="tx1">
                              <a:lumMod val="75000"/>
                              <a:lumOff val="25000"/>
                            </a:schemeClr>
                          </a:solidFill>
                          <a:latin typeface="+mn-ea"/>
                          <a:ea typeface="+mn-ea"/>
                        </a:rPr>
                        <a:t>同比</a:t>
                      </a:r>
                      <a:endParaRPr lang="en-US" sz="1000" b="1" dirty="0">
                        <a:solidFill>
                          <a:schemeClr val="tx1">
                            <a:lumMod val="75000"/>
                            <a:lumOff val="25000"/>
                          </a:schemeClr>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dirty="0">
                          <a:solidFill>
                            <a:schemeClr val="tx1">
                              <a:lumMod val="75000"/>
                              <a:lumOff val="25000"/>
                            </a:schemeClr>
                          </a:solidFill>
                          <a:latin typeface="+mn-ea"/>
                          <a:ea typeface="+mn-ea"/>
                        </a:rPr>
                        <a:t>品牌市占率</a:t>
                      </a:r>
                      <a:endParaRPr lang="en-US" sz="1000" b="1" dirty="0">
                        <a:solidFill>
                          <a:schemeClr val="tx1">
                            <a:lumMod val="75000"/>
                            <a:lumOff val="25000"/>
                          </a:schemeClr>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变化</a:t>
                      </a:r>
                      <a:endParaRPr lang="en-US" sz="1000" b="1" kern="1200" dirty="0">
                        <a:solidFill>
                          <a:schemeClr val="tx1">
                            <a:lumMod val="75000"/>
                            <a:lumOff val="25000"/>
                          </a:schemeClr>
                        </a:solidFill>
                        <a:latin typeface="+mn-ea"/>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购买人数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000" b="1" kern="1200" dirty="0">
                          <a:solidFill>
                            <a:schemeClr val="tx1">
                              <a:lumMod val="75000"/>
                              <a:lumOff val="25000"/>
                            </a:schemeClr>
                          </a:solidFill>
                          <a:latin typeface="+mn-ea"/>
                          <a:ea typeface="+mn-ea"/>
                          <a:cs typeface="+mn-cs"/>
                        </a:rPr>
                        <a:t>客单价</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fontAlgn="ctr"/>
                      <a:r>
                        <a:rPr lang="zh-CN" altLang="en-US" sz="1000" b="1" i="0" u="none" strike="noStrike" dirty="0">
                          <a:solidFill>
                            <a:srgbClr val="000000"/>
                          </a:solidFill>
                          <a:effectLst/>
                          <a:latin typeface="+mn-ea"/>
                          <a:ea typeface="+mn-ea"/>
                        </a:rPr>
                        <a:t>同比</a:t>
                      </a:r>
                    </a:p>
                  </a:txBody>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ctr" defTabSz="914400" rtl="0" eaLnBrk="1" latinLnBrk="0" hangingPunct="1"/>
                      <a:r>
                        <a:rPr lang="zh-CN" altLang="en-US" sz="1000" b="1" kern="1200" dirty="0">
                          <a:solidFill>
                            <a:schemeClr val="tx1">
                              <a:lumMod val="75000"/>
                              <a:lumOff val="25000"/>
                            </a:schemeClr>
                          </a:solidFill>
                          <a:latin typeface="+mn-ea"/>
                          <a:ea typeface="+mn-ea"/>
                          <a:cs typeface="+mn-cs"/>
                        </a:rPr>
                        <a:t>访客人数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zh-CN" altLang="en-US" sz="1000" b="1" kern="1200" dirty="0">
                          <a:solidFill>
                            <a:schemeClr val="tx1">
                              <a:lumMod val="75000"/>
                              <a:lumOff val="25000"/>
                            </a:schemeClr>
                          </a:solidFill>
                          <a:latin typeface="+mn-ea"/>
                          <a:ea typeface="+mn-ea"/>
                          <a:cs typeface="+mn-cs"/>
                        </a:rPr>
                        <a:t>同比</a:t>
                      </a:r>
                    </a:p>
                  </a:txBody>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44099808"/>
                  </a:ext>
                </a:extLst>
              </a:tr>
              <a:tr h="300181">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rtl="0"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rtl="0"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51403888"/>
                  </a:ext>
                </a:extLst>
              </a:tr>
              <a:tr h="300181">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-56%</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24%</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-13%</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18,143</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-43%</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346</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-22%</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233,801</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-47%</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5239280"/>
                  </a:ext>
                </a:extLst>
              </a:tr>
              <a:tr h="300181">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-39%</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25,186</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-25%</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177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-19%</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299,471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-6%</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6176931"/>
                  </a:ext>
                </a:extLst>
              </a:tr>
              <a:tr h="300181">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3%</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11,615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-1.8%</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211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-5%</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73,743</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-13%</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57291029"/>
                  </a:ext>
                </a:extLst>
              </a:tr>
              <a:tr h="300181">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22%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3%</a:t>
                      </a:r>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9,162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33%</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215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-8%</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71,974</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a:solidFill>
                            <a:srgbClr val="C00000"/>
                          </a:solidFill>
                          <a:effectLst/>
                          <a:latin typeface="微软雅黑" panose="020B0503020204020204" pitchFamily="34" charset="-122"/>
                          <a:ea typeface="微软雅黑" panose="020B0503020204020204" pitchFamily="34" charset="-122"/>
                          <a:cs typeface="+mn-cs"/>
                        </a:rPr>
                        <a:t>-26%</a:t>
                      </a:r>
                      <a:endPar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03247518"/>
                  </a:ext>
                </a:extLst>
              </a:tr>
              <a:tr h="300181">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-50%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9,441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189</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-27%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56,873</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-44%</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0268685"/>
                  </a:ext>
                </a:extLst>
              </a:tr>
              <a:tr h="300181">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-16%</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6,442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-29%</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261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19%</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54,318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-22%</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4680278"/>
                  </a:ext>
                </a:extLst>
              </a:tr>
              <a:tr h="300181">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&gt;999%</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49711E"/>
                          </a:solidFill>
                          <a:effectLst/>
                          <a:latin typeface="微软雅黑" panose="020B0503020204020204" pitchFamily="34" charset="-122"/>
                          <a:ea typeface="微软雅黑" panose="020B0503020204020204" pitchFamily="34" charset="-122"/>
                          <a:cs typeface="+mn-cs"/>
                        </a:rPr>
                        <a:t>4%</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5,028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-4%</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230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&gt;999%</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171,603</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296%</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473291"/>
                  </a:ext>
                </a:extLst>
              </a:tr>
              <a:tr h="300181">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-1.0%</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4,828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-47%</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167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-1.9%</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57,891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-25%</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9527939"/>
                  </a:ext>
                </a:extLst>
              </a:tr>
              <a:tr h="300181">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1.2%</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30,612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181%</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26</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-60%</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155,390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82%</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8198648"/>
                  </a:ext>
                </a:extLst>
              </a:tr>
              <a:tr h="300181">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1.4%</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0.5%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2,214</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164</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-0.8%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23,802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21%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18880582"/>
                  </a:ext>
                </a:extLst>
              </a:tr>
            </a:tbl>
          </a:graphicData>
        </a:graphic>
      </p:graphicFrame>
      <p:graphicFrame>
        <p:nvGraphicFramePr>
          <p:cNvPr id="10" name="内容占位符 32">
            <a:extLst>
              <a:ext uri="{FF2B5EF4-FFF2-40B4-BE49-F238E27FC236}">
                <a16:creationId xmlns:a16="http://schemas.microsoft.com/office/drawing/2014/main" id="{80E4CEE7-5440-C540-AFD4-BEDB5A1BEA79}"/>
              </a:ext>
            </a:extLst>
          </p:cNvPr>
          <p:cNvGraphicFramePr>
            <a:graphicFrameLocks/>
          </p:cNvGraphicFramePr>
          <p:nvPr>
            <p:extLst>
              <p:ext uri="{D42A27DB-BD31-4B8C-83A1-F6EECF244321}">
                <p14:modId xmlns:p14="http://schemas.microsoft.com/office/powerpoint/2010/main" val="1277573488"/>
              </p:ext>
            </p:extLst>
          </p:nvPr>
        </p:nvGraphicFramePr>
        <p:xfrm>
          <a:off x="3644112" y="2894368"/>
          <a:ext cx="2376000" cy="3301023"/>
        </p:xfrm>
        <a:graphic>
          <a:graphicData uri="http://schemas.openxmlformats.org/drawingml/2006/chart">
            <c:chart xmlns:c="http://schemas.openxmlformats.org/drawingml/2006/chart" xmlns:r="http://schemas.openxmlformats.org/officeDocument/2006/relationships" r:id="rId2"/>
          </a:graphicData>
        </a:graphic>
      </p:graphicFrame>
      <p:sp>
        <p:nvSpPr>
          <p:cNvPr id="12" name="文本框 3">
            <a:extLst>
              <a:ext uri="{FF2B5EF4-FFF2-40B4-BE49-F238E27FC236}">
                <a16:creationId xmlns:a16="http://schemas.microsoft.com/office/drawing/2014/main" id="{B29853BA-7A04-3746-925F-E881C761D1EE}"/>
              </a:ext>
            </a:extLst>
          </p:cNvPr>
          <p:cNvSpPr txBox="1"/>
          <p:nvPr/>
        </p:nvSpPr>
        <p:spPr>
          <a:xfrm>
            <a:off x="3520440" y="2797200"/>
            <a:ext cx="126756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lumMod val="85000"/>
                    <a:lumOff val="15000"/>
                  </a:srgbClr>
                </a:solidFill>
                <a:latin typeface="微软雅黑"/>
                <a:ea typeface="微软雅黑"/>
              </a:rPr>
              <a:t>胶囊咖啡</a:t>
            </a:r>
            <a:r>
              <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rPr>
              <a:t>市场：</a:t>
            </a:r>
          </a:p>
        </p:txBody>
      </p:sp>
      <p:sp>
        <p:nvSpPr>
          <p:cNvPr id="13" name="文本框 3">
            <a:extLst>
              <a:ext uri="{FF2B5EF4-FFF2-40B4-BE49-F238E27FC236}">
                <a16:creationId xmlns:a16="http://schemas.microsoft.com/office/drawing/2014/main" id="{DEEF5FA6-9327-1348-BD0A-DA512A0E3169}"/>
              </a:ext>
            </a:extLst>
          </p:cNvPr>
          <p:cNvSpPr txBox="1"/>
          <p:nvPr/>
        </p:nvSpPr>
        <p:spPr>
          <a:xfrm>
            <a:off x="4692342" y="2797200"/>
            <a:ext cx="115199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000000">
                    <a:lumMod val="85000"/>
                    <a:lumOff val="15000"/>
                  </a:srgbClr>
                </a:solidFill>
                <a:latin typeface="微软雅黑"/>
                <a:ea typeface="微软雅黑"/>
              </a:rPr>
              <a:t>2,578万</a:t>
            </a:r>
            <a:endParaRPr kumimoji="0" lang="zh-CN" altLang="en-US" sz="1200" b="0" i="0" u="none" strike="noStrike" kern="1200" cap="none" spc="0" normalizeH="0" baseline="0" noProof="0" dirty="0">
              <a:ln>
                <a:noFill/>
              </a:ln>
              <a:solidFill>
                <a:srgbClr val="000000">
                  <a:lumMod val="85000"/>
                  <a:lumOff val="15000"/>
                </a:srgbClr>
              </a:solidFill>
              <a:effectLst/>
              <a:uLnTx/>
              <a:uFillTx/>
              <a:latin typeface="微软雅黑"/>
              <a:ea typeface="微软雅黑"/>
              <a:cs typeface="+mn-cs"/>
            </a:endParaRPr>
          </a:p>
        </p:txBody>
      </p:sp>
      <p:graphicFrame>
        <p:nvGraphicFramePr>
          <p:cNvPr id="18" name="图表 21">
            <a:extLst>
              <a:ext uri="{FF2B5EF4-FFF2-40B4-BE49-F238E27FC236}">
                <a16:creationId xmlns:a16="http://schemas.microsoft.com/office/drawing/2014/main" id="{63A7F946-39D8-9940-8040-9F9A25B98782}"/>
              </a:ext>
            </a:extLst>
          </p:cNvPr>
          <p:cNvGraphicFramePr/>
          <p:nvPr>
            <p:extLst>
              <p:ext uri="{D42A27DB-BD31-4B8C-83A1-F6EECF244321}">
                <p14:modId xmlns:p14="http://schemas.microsoft.com/office/powerpoint/2010/main" val="3405793927"/>
              </p:ext>
            </p:extLst>
          </p:nvPr>
        </p:nvGraphicFramePr>
        <p:xfrm>
          <a:off x="36000" y="2005200"/>
          <a:ext cx="3600000" cy="3600000"/>
        </p:xfrm>
        <a:graphic>
          <a:graphicData uri="http://schemas.openxmlformats.org/drawingml/2006/chart">
            <c:chart xmlns:c="http://schemas.openxmlformats.org/drawingml/2006/chart" xmlns:r="http://schemas.openxmlformats.org/officeDocument/2006/relationships" r:id="rId3"/>
          </a:graphicData>
        </a:graphic>
      </p:graphicFrame>
      <p:pic>
        <p:nvPicPr>
          <p:cNvPr id="19" name="图片 15" descr="图片2">
            <a:extLst>
              <a:ext uri="{FF2B5EF4-FFF2-40B4-BE49-F238E27FC236}">
                <a16:creationId xmlns:a16="http://schemas.microsoft.com/office/drawing/2014/main" id="{D5AD0062-632C-214B-8A87-F85F0ED5B24A}"/>
              </a:ext>
            </a:extLst>
          </p:cNvPr>
          <p:cNvPicPr>
            <a:picLocks noChangeAspect="1"/>
          </p:cNvPicPr>
          <p:nvPr/>
        </p:nvPicPr>
        <p:blipFill>
          <a:blip r:embed="rId4"/>
          <a:stretch>
            <a:fillRect/>
          </a:stretch>
        </p:blipFill>
        <p:spPr>
          <a:xfrm>
            <a:off x="2173277" y="3740340"/>
            <a:ext cx="798735" cy="153834"/>
          </a:xfrm>
          <a:prstGeom prst="rect">
            <a:avLst/>
          </a:prstGeom>
        </p:spPr>
      </p:pic>
      <p:pic>
        <p:nvPicPr>
          <p:cNvPr id="20" name="图片 5">
            <a:extLst>
              <a:ext uri="{FF2B5EF4-FFF2-40B4-BE49-F238E27FC236}">
                <a16:creationId xmlns:a16="http://schemas.microsoft.com/office/drawing/2014/main" id="{B4AEBF65-B992-1949-920C-ACA4F5A64C9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83449" y="4080941"/>
            <a:ext cx="1106294" cy="655132"/>
          </a:xfrm>
          <a:prstGeom prst="rect">
            <a:avLst/>
          </a:prstGeom>
        </p:spPr>
      </p:pic>
      <p:graphicFrame>
        <p:nvGraphicFramePr>
          <p:cNvPr id="16" name="表格 18">
            <a:extLst>
              <a:ext uri="{FF2B5EF4-FFF2-40B4-BE49-F238E27FC236}">
                <a16:creationId xmlns:a16="http://schemas.microsoft.com/office/drawing/2014/main" id="{5D277B8A-DC62-CF43-8444-FE4E8198CA80}"/>
              </a:ext>
            </a:extLst>
          </p:cNvPr>
          <p:cNvGraphicFramePr>
            <a:graphicFrameLocks noGrp="1"/>
          </p:cNvGraphicFramePr>
          <p:nvPr>
            <p:extLst>
              <p:ext uri="{D42A27DB-BD31-4B8C-83A1-F6EECF244321}">
                <p14:modId xmlns:p14="http://schemas.microsoft.com/office/powerpoint/2010/main" val="3647223951"/>
              </p:ext>
            </p:extLst>
          </p:nvPr>
        </p:nvGraphicFramePr>
        <p:xfrm>
          <a:off x="3225335" y="3080421"/>
          <a:ext cx="842554" cy="2990040"/>
        </p:xfrm>
        <a:graphic>
          <a:graphicData uri="http://schemas.openxmlformats.org/drawingml/2006/table">
            <a:tbl>
              <a:tblPr firstRow="1" bandRow="1">
                <a:tableStyleId>{5C22544A-7EE6-4342-B048-85BDC9FD1C3A}</a:tableStyleId>
              </a:tblPr>
              <a:tblGrid>
                <a:gridCol w="842554">
                  <a:extLst>
                    <a:ext uri="{9D8B030D-6E8A-4147-A177-3AD203B41FA5}">
                      <a16:colId xmlns:a16="http://schemas.microsoft.com/office/drawing/2014/main" val="577454164"/>
                    </a:ext>
                  </a:extLst>
                </a:gridCol>
              </a:tblGrid>
              <a:tr h="299004">
                <a:tc>
                  <a:txBody>
                    <a:bodyPr/>
                    <a:lstStyle/>
                    <a:p>
                      <a:pPr algn="ctr" fontAlgn="ctr"/>
                      <a:r>
                        <a:rPr lang="zh-CN" altLang="en-US" sz="800" b="1" i="0" u="none" strike="noStrike" dirty="0">
                          <a:solidFill>
                            <a:srgbClr val="000000"/>
                          </a:solidFill>
                          <a:effectLst/>
                          <a:latin typeface="微软雅黑" panose="020B0503020204020204" pitchFamily="34" charset="-122"/>
                          <a:ea typeface="微软雅黑" panose="020B0503020204020204" pitchFamily="34" charset="-122"/>
                        </a:rPr>
                        <a:t>持平</a:t>
                      </a:r>
                      <a:endParaRPr lang="en-US" altLang="zh-CN" sz="9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5239280"/>
                  </a:ext>
                </a:extLst>
              </a:tr>
              <a:tr h="299004">
                <a:tc>
                  <a:txBody>
                    <a:bodyPr/>
                    <a:lstStyle/>
                    <a:p>
                      <a:pPr algn="ctr" fontAlgn="ctr"/>
                      <a:r>
                        <a:rPr lang="en-US" altLang="zh-CN" sz="900" b="1" i="0" u="none" strike="noStrike" dirty="0">
                          <a:solidFill>
                            <a:srgbClr val="000000"/>
                          </a:solidFill>
                          <a:effectLst/>
                          <a:latin typeface="微软雅黑" panose="020B0503020204020204" pitchFamily="34" charset="-122"/>
                          <a:ea typeface="微软雅黑" panose="020B0503020204020204" pitchFamily="34" charset="-122"/>
                        </a:rPr>
                        <a:t>持平</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6176931"/>
                  </a:ext>
                </a:extLst>
              </a:tr>
              <a:tr h="299004">
                <a:tc>
                  <a:txBody>
                    <a:bodyPr/>
                    <a:lstStyle/>
                    <a:p>
                      <a:pPr algn="ctr" fontAlgn="ctr"/>
                      <a:r>
                        <a:rPr lang="zh-CN" altLang="en-US" sz="800" b="1" i="0" u="none" strike="noStrike" dirty="0">
                          <a:solidFill>
                            <a:srgbClr val="49711E"/>
                          </a:solidFill>
                          <a:effectLst/>
                          <a:latin typeface="微软雅黑" panose="020B0503020204020204" pitchFamily="34" charset="-122"/>
                          <a:ea typeface="微软雅黑" panose="020B0503020204020204" pitchFamily="34" charset="-122"/>
                        </a:rPr>
                        <a:t>1</a:t>
                      </a:r>
                      <a:endParaRPr lang="en-US" altLang="zh-CN" sz="800" b="1"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57291029"/>
                  </a:ext>
                </a:extLst>
              </a:tr>
              <a:tr h="299004">
                <a:tc>
                  <a:txBody>
                    <a:bodyPr/>
                    <a:lstStyle/>
                    <a:p>
                      <a:pPr algn="ctr" fontAlgn="ctr"/>
                      <a:r>
                        <a:rPr lang="en-US" altLang="zh-CN" sz="900" b="1" i="0" u="none" strike="noStrike" dirty="0">
                          <a:solidFill>
                            <a:srgbClr val="49711E"/>
                          </a:solidFill>
                          <a:effectLst/>
                          <a:latin typeface="微软雅黑" panose="020B0503020204020204" pitchFamily="34" charset="-122"/>
                          <a:ea typeface="微软雅黑" panose="020B0503020204020204" pitchFamily="34" charset="-122"/>
                        </a:rPr>
                        <a:t>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03247518"/>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-2</a:t>
                      </a:r>
                      <a:endParaRPr lang="en-US" altLang="zh-CN" sz="1000" b="1" i="0" u="none" strike="noStrike" dirty="0">
                        <a:solidFill>
                          <a:srgbClr val="C00000"/>
                        </a:solidFill>
                        <a:effectLst/>
                        <a:latin typeface="微软雅黑" panose="020B0503020204020204" pitchFamily="34" charset="-122"/>
                        <a:ea typeface="微软雅黑" panose="020B0503020204020204" pitchFamily="34" charset="-122"/>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0268685"/>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4680278"/>
                  </a:ext>
                </a:extLst>
              </a:tr>
              <a:tr h="299004">
                <a:tc>
                  <a:txBody>
                    <a:bodyPr/>
                    <a:lstStyle/>
                    <a:p>
                      <a:pPr algn="ctr" fontAlgn="ctr"/>
                      <a:r>
                        <a:rPr lang="en-US" altLang="zh-CN" sz="900" b="1" i="0" u="none" strike="noStrike" dirty="0">
                          <a:solidFill>
                            <a:srgbClr val="49711E"/>
                          </a:solidFill>
                          <a:effectLst/>
                          <a:latin typeface="微软雅黑" panose="020B0503020204020204" pitchFamily="34" charset="-122"/>
                          <a:ea typeface="微软雅黑" panose="020B0503020204020204" pitchFamily="34" charset="-122"/>
                        </a:rPr>
                        <a:t>13</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473291"/>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9527939"/>
                  </a:ext>
                </a:extLst>
              </a:tr>
              <a:tr h="299004">
                <a:tc>
                  <a:txBody>
                    <a:bodyPr/>
                    <a:lstStyle/>
                    <a:p>
                      <a:pPr algn="ctr" fontAlgn="ctr"/>
                      <a:r>
                        <a:rPr lang="en-US" altLang="zh-CN" sz="900" b="1" i="0" u="none" strike="noStrike" dirty="0">
                          <a:solidFill>
                            <a:srgbClr val="C00000"/>
                          </a:solidFill>
                          <a:effectLst/>
                          <a:latin typeface="微软雅黑" panose="020B0503020204020204" pitchFamily="34" charset="-122"/>
                          <a:ea typeface="微软雅黑" panose="020B0503020204020204" pitchFamily="34" charset="-122"/>
                        </a:rPr>
                        <a:t>-1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8198648"/>
                  </a:ext>
                </a:extLst>
              </a:tr>
              <a:tr h="299004">
                <a:tc>
                  <a:txBody>
                    <a:bodyPr/>
                    <a:lstStyle/>
                    <a:p>
                      <a:pPr algn="ctr" fontAlgn="ctr"/>
                      <a:r>
                        <a:rPr lang="en-US" altLang="zh-CN" sz="900" b="1" i="0" u="none" strike="noStrike" dirty="0">
                          <a:solidFill>
                            <a:srgbClr val="000000"/>
                          </a:solidFill>
                          <a:effectLst/>
                          <a:latin typeface="微软雅黑" panose="020B0503020204020204" pitchFamily="34" charset="-122"/>
                          <a:ea typeface="微软雅黑" panose="020B0503020204020204" pitchFamily="34" charset="-122"/>
                        </a:rPr>
                        <a:t>持平</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18880582"/>
                  </a:ext>
                </a:extLst>
              </a:tr>
            </a:tbl>
          </a:graphicData>
        </a:graphic>
      </p:graphicFrame>
      <p:sp>
        <p:nvSpPr>
          <p:cNvPr id="17" name="矩形 16"/>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当前大盘数据无法转化品牌市占率未能计算</a:t>
            </a:r>
            <a:endParaRPr lang="en-US" altLang="zh-CN" sz="1400" dirty="0">
              <a:solidFill>
                <a:schemeClr val="bg1"/>
              </a:solidFill>
            </a:endParaRPr>
          </a:p>
        </p:txBody>
      </p:sp>
    </p:spTree>
    <p:extLst>
      <p:ext uri="{BB962C8B-B14F-4D97-AF65-F5344CB8AC3E}">
        <p14:creationId xmlns:p14="http://schemas.microsoft.com/office/powerpoint/2010/main" val="2993801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10BF0-C36E-8B47-9B49-4D17DAE97241}"/>
              </a:ext>
            </a:extLst>
          </p:cNvPr>
          <p:cNvSpPr>
            <a:spLocks noGrp="1"/>
          </p:cNvSpPr>
          <p:nvPr>
            <p:ph type="title"/>
          </p:nvPr>
        </p:nvSpPr>
        <p:spPr/>
        <p:txBody>
          <a:bodyPr/>
          <a:lstStyle/>
          <a:p>
            <a:r>
              <a:rPr lang="x-none" altLang="zh-CN" dirty="0"/>
              <a:t>店铺整体生意表现</a:t>
            </a:r>
            <a:endParaRPr lang="x-none" dirty="0"/>
          </a:p>
        </p:txBody>
      </p:sp>
      <p:sp>
        <p:nvSpPr>
          <p:cNvPr id="3" name="Text Placeholder 2">
            <a:extLst>
              <a:ext uri="{FF2B5EF4-FFF2-40B4-BE49-F238E27FC236}">
                <a16:creationId xmlns:a16="http://schemas.microsoft.com/office/drawing/2014/main" id="{F3F2D9FB-DEFB-2A4B-9317-66AE5659D7BF}"/>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C2878A7D-0B67-AE48-A722-F8E53C502064}"/>
              </a:ext>
            </a:extLst>
          </p:cNvPr>
          <p:cNvSpPr>
            <a:spLocks noGrp="1"/>
          </p:cNvSpPr>
          <p:nvPr>
            <p:ph type="body" sz="quarter" idx="11"/>
          </p:nvPr>
        </p:nvSpPr>
        <p:spPr/>
        <p:txBody>
          <a:bodyPr/>
          <a:lstStyle/>
          <a:p>
            <a:r>
              <a:t>数据来源：生意参谋</a:t>
            </a:r>
          </a:p>
          <a:p>
            <a:r>
              <a:t>时间维度：2023.12</a:t>
            </a:r>
          </a:p>
        </p:txBody>
      </p:sp>
      <p:sp>
        <p:nvSpPr>
          <p:cNvPr id="32" name="矩形 11">
            <a:extLst>
              <a:ext uri="{FF2B5EF4-FFF2-40B4-BE49-F238E27FC236}">
                <a16:creationId xmlns:a16="http://schemas.microsoft.com/office/drawing/2014/main" id="{21211843-B7CF-5848-97B6-078F60081C81}"/>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3" name="矩形 31">
            <a:extLst>
              <a:ext uri="{FF2B5EF4-FFF2-40B4-BE49-F238E27FC236}">
                <a16:creationId xmlns:a16="http://schemas.microsoft.com/office/drawing/2014/main" id="{03763E72-DAFA-234F-BAE9-A8170460698E}"/>
              </a:ext>
            </a:extLst>
          </p:cNvPr>
          <p:cNvSpPr/>
          <p:nvPr/>
        </p:nvSpPr>
        <p:spPr>
          <a:xfrm>
            <a:off x="4932001" y="4874400"/>
            <a:ext cx="6897600" cy="1374772"/>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4" name="矩形 30">
            <a:extLst>
              <a:ext uri="{FF2B5EF4-FFF2-40B4-BE49-F238E27FC236}">
                <a16:creationId xmlns:a16="http://schemas.microsoft.com/office/drawing/2014/main" id="{20A61D70-FD55-934B-9477-CA762EF773ED}"/>
              </a:ext>
            </a:extLst>
          </p:cNvPr>
          <p:cNvSpPr/>
          <p:nvPr/>
        </p:nvSpPr>
        <p:spPr>
          <a:xfrm>
            <a:off x="4932000" y="1923693"/>
            <a:ext cx="6897600" cy="2785107"/>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35" name="图表 16">
            <a:extLst>
              <a:ext uri="{FF2B5EF4-FFF2-40B4-BE49-F238E27FC236}">
                <a16:creationId xmlns:a16="http://schemas.microsoft.com/office/drawing/2014/main" id="{7FB0119C-3585-624B-8BBF-3ABB03165294}"/>
              </a:ext>
            </a:extLst>
          </p:cNvPr>
          <p:cNvGraphicFramePr/>
          <p:nvPr>
            <p:extLst>
              <p:ext uri="{D42A27DB-BD31-4B8C-83A1-F6EECF244321}">
                <p14:modId xmlns:p14="http://schemas.microsoft.com/office/powerpoint/2010/main" val="3533173966"/>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36" name="iconfont-10796-5191319">
            <a:extLst>
              <a:ext uri="{FF2B5EF4-FFF2-40B4-BE49-F238E27FC236}">
                <a16:creationId xmlns:a16="http://schemas.microsoft.com/office/drawing/2014/main" id="{421E675C-9C01-3644-B04B-2E2B43BDD57D}"/>
              </a:ext>
            </a:extLst>
          </p:cNvPr>
          <p:cNvSpPr/>
          <p:nvPr/>
        </p:nvSpPr>
        <p:spPr>
          <a:xfrm>
            <a:off x="5238173" y="5217557"/>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37" name="iconfont-1016-791856">
            <a:extLst>
              <a:ext uri="{FF2B5EF4-FFF2-40B4-BE49-F238E27FC236}">
                <a16:creationId xmlns:a16="http://schemas.microsoft.com/office/drawing/2014/main" id="{BF9DA65A-89A9-CA4F-828E-5BDC66C3EF52}"/>
              </a:ext>
            </a:extLst>
          </p:cNvPr>
          <p:cNvSpPr/>
          <p:nvPr/>
        </p:nvSpPr>
        <p:spPr>
          <a:xfrm>
            <a:off x="5238173" y="3135371"/>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38" name="文本框 12">
            <a:extLst>
              <a:ext uri="{FF2B5EF4-FFF2-40B4-BE49-F238E27FC236}">
                <a16:creationId xmlns:a16="http://schemas.microsoft.com/office/drawing/2014/main" id="{6F10E6D3-1AC4-8F4B-AFD0-4089B02B032B}"/>
              </a:ext>
            </a:extLst>
          </p:cNvPr>
          <p:cNvSpPr txBox="1"/>
          <p:nvPr/>
        </p:nvSpPr>
        <p:spPr>
          <a:xfrm>
            <a:off x="697144" y="2270316"/>
            <a:ext cx="3645712" cy="96122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2023年12月 销售金额</a:t>
            </a:r>
            <a:endPar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RMB</a:t>
            </a:r>
          </a:p>
        </p:txBody>
      </p:sp>
      <p:sp>
        <p:nvSpPr>
          <p:cNvPr id="39" name="文本框 12">
            <a:extLst>
              <a:ext uri="{FF2B5EF4-FFF2-40B4-BE49-F238E27FC236}">
                <a16:creationId xmlns:a16="http://schemas.microsoft.com/office/drawing/2014/main" id="{11D257DE-3BB1-8445-9F57-7CACB6B31F8A}"/>
              </a:ext>
            </a:extLst>
          </p:cNvPr>
          <p:cNvSpPr txBox="1"/>
          <p:nvPr/>
        </p:nvSpPr>
        <p:spPr>
          <a:xfrm>
            <a:off x="6095999" y="2907639"/>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购买人数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0" name="文本框 12">
            <a:extLst>
              <a:ext uri="{FF2B5EF4-FFF2-40B4-BE49-F238E27FC236}">
                <a16:creationId xmlns:a16="http://schemas.microsoft.com/office/drawing/2014/main" id="{6B679DC8-605A-BB4A-940A-2564B96C83D3}"/>
              </a:ext>
            </a:extLst>
          </p:cNvPr>
          <p:cNvSpPr txBox="1"/>
          <p:nvPr/>
        </p:nvSpPr>
        <p:spPr>
          <a:xfrm>
            <a:off x="6095998" y="5001038"/>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1" name="文本框 12">
            <a:extLst>
              <a:ext uri="{FF2B5EF4-FFF2-40B4-BE49-F238E27FC236}">
                <a16:creationId xmlns:a16="http://schemas.microsoft.com/office/drawing/2014/main" id="{83B05AA2-EBA9-1A4E-B43C-0FFF9DF18037}"/>
              </a:ext>
            </a:extLst>
          </p:cNvPr>
          <p:cNvSpPr txBox="1"/>
          <p:nvPr/>
        </p:nvSpPr>
        <p:spPr>
          <a:xfrm>
            <a:off x="8822099" y="2270316"/>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访客人数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2" name="文本框 12">
            <a:extLst>
              <a:ext uri="{FF2B5EF4-FFF2-40B4-BE49-F238E27FC236}">
                <a16:creationId xmlns:a16="http://schemas.microsoft.com/office/drawing/2014/main" id="{9173F464-041A-DF47-A1B3-9453E8E399CE}"/>
              </a:ext>
            </a:extLst>
          </p:cNvPr>
          <p:cNvSpPr txBox="1"/>
          <p:nvPr/>
        </p:nvSpPr>
        <p:spPr>
          <a:xfrm>
            <a:off x="8822098" y="3478637"/>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支付转化率</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4" name="文本框 15">
            <a:extLst>
              <a:ext uri="{FF2B5EF4-FFF2-40B4-BE49-F238E27FC236}">
                <a16:creationId xmlns:a16="http://schemas.microsoft.com/office/drawing/2014/main" id="{4B501078-3B18-144B-8004-685EDB720395}"/>
              </a:ext>
            </a:extLst>
          </p:cNvPr>
          <p:cNvSpPr txBox="1"/>
          <p:nvPr/>
        </p:nvSpPr>
        <p:spPr>
          <a:xfrm flipH="1">
            <a:off x="3434622" y="2877474"/>
            <a:ext cx="1125016" cy="2951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5" name="箭头: 上 32">
            <a:extLst>
              <a:ext uri="{FF2B5EF4-FFF2-40B4-BE49-F238E27FC236}">
                <a16:creationId xmlns:a16="http://schemas.microsoft.com/office/drawing/2014/main" id="{8D908916-2ADE-BF44-B943-444E4287A621}"/>
              </a:ext>
            </a:extLst>
          </p:cNvPr>
          <p:cNvSpPr/>
          <p:nvPr/>
        </p:nvSpPr>
        <p:spPr>
          <a:xfrm rot="10800000">
            <a:off x="3751638" y="2347383"/>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6" name="文本框 12">
            <a:extLst>
              <a:ext uri="{FF2B5EF4-FFF2-40B4-BE49-F238E27FC236}">
                <a16:creationId xmlns:a16="http://schemas.microsoft.com/office/drawing/2014/main" id="{337ACC33-8D88-F643-B30C-A415ACA934EB}"/>
              </a:ext>
            </a:extLst>
          </p:cNvPr>
          <p:cNvSpPr txBox="1"/>
          <p:nvPr/>
        </p:nvSpPr>
        <p:spPr>
          <a:xfrm>
            <a:off x="1401892" y="2687197"/>
            <a:ext cx="2315559"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11,164,887</a:t>
            </a:r>
          </a:p>
        </p:txBody>
      </p:sp>
      <p:sp>
        <p:nvSpPr>
          <p:cNvPr id="47" name="文本框 12">
            <a:extLst>
              <a:ext uri="{FF2B5EF4-FFF2-40B4-BE49-F238E27FC236}">
                <a16:creationId xmlns:a16="http://schemas.microsoft.com/office/drawing/2014/main" id="{6EA052A3-39CB-774C-8F72-604D1CD3F7B9}"/>
              </a:ext>
            </a:extLst>
          </p:cNvPr>
          <p:cNvSpPr txBox="1"/>
          <p:nvPr/>
        </p:nvSpPr>
        <p:spPr>
          <a:xfrm>
            <a:off x="6095998" y="3366643"/>
            <a:ext cx="2315559"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20,865</a:t>
            </a:r>
          </a:p>
        </p:txBody>
      </p:sp>
      <p:sp>
        <p:nvSpPr>
          <p:cNvPr id="48" name="文本框 12">
            <a:extLst>
              <a:ext uri="{FF2B5EF4-FFF2-40B4-BE49-F238E27FC236}">
                <a16:creationId xmlns:a16="http://schemas.microsoft.com/office/drawing/2014/main" id="{BEA9A92F-5778-F645-88EA-FD931F8708A5}"/>
              </a:ext>
            </a:extLst>
          </p:cNvPr>
          <p:cNvSpPr txBox="1"/>
          <p:nvPr/>
        </p:nvSpPr>
        <p:spPr>
          <a:xfrm>
            <a:off x="8822098" y="2724107"/>
            <a:ext cx="2315559"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584,789</a:t>
            </a:r>
          </a:p>
        </p:txBody>
      </p:sp>
      <p:sp>
        <p:nvSpPr>
          <p:cNvPr id="49" name="文本框 12">
            <a:extLst>
              <a:ext uri="{FF2B5EF4-FFF2-40B4-BE49-F238E27FC236}">
                <a16:creationId xmlns:a16="http://schemas.microsoft.com/office/drawing/2014/main" id="{590602DF-50AD-6646-8464-50B9920CFE7E}"/>
              </a:ext>
            </a:extLst>
          </p:cNvPr>
          <p:cNvSpPr txBox="1"/>
          <p:nvPr/>
        </p:nvSpPr>
        <p:spPr>
          <a:xfrm>
            <a:off x="8847432" y="3938974"/>
            <a:ext cx="2315559"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4%</a:t>
            </a:r>
          </a:p>
        </p:txBody>
      </p:sp>
      <p:sp>
        <p:nvSpPr>
          <p:cNvPr id="50" name="文本框 12">
            <a:extLst>
              <a:ext uri="{FF2B5EF4-FFF2-40B4-BE49-F238E27FC236}">
                <a16:creationId xmlns:a16="http://schemas.microsoft.com/office/drawing/2014/main" id="{D26E562A-D589-A04C-B0D7-8A28221A8E24}"/>
              </a:ext>
            </a:extLst>
          </p:cNvPr>
          <p:cNvSpPr txBox="1"/>
          <p:nvPr/>
        </p:nvSpPr>
        <p:spPr>
          <a:xfrm>
            <a:off x="6095058" y="5457042"/>
            <a:ext cx="2315559"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535</a:t>
            </a:r>
          </a:p>
        </p:txBody>
      </p:sp>
      <p:sp>
        <p:nvSpPr>
          <p:cNvPr id="52" name="文本框 15">
            <a:extLst>
              <a:ext uri="{FF2B5EF4-FFF2-40B4-BE49-F238E27FC236}">
                <a16:creationId xmlns:a16="http://schemas.microsoft.com/office/drawing/2014/main" id="{F47D0953-0BCF-4D43-B976-89D1D384DB9E}"/>
              </a:ext>
            </a:extLst>
          </p:cNvPr>
          <p:cNvSpPr txBox="1"/>
          <p:nvPr/>
        </p:nvSpPr>
        <p:spPr>
          <a:xfrm flipH="1">
            <a:off x="7468747" y="3535721"/>
            <a:ext cx="1125016" cy="5167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53" name="箭头: 上 32">
            <a:extLst>
              <a:ext uri="{FF2B5EF4-FFF2-40B4-BE49-F238E27FC236}">
                <a16:creationId xmlns:a16="http://schemas.microsoft.com/office/drawing/2014/main" id="{8D873CB4-DE38-1349-B932-38C3684C5A84}"/>
              </a:ext>
            </a:extLst>
          </p:cNvPr>
          <p:cNvSpPr/>
          <p:nvPr/>
        </p:nvSpPr>
        <p:spPr>
          <a:xfrm rot="10800000">
            <a:off x="7785763" y="3005630"/>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5" name="文本框 15">
            <a:extLst>
              <a:ext uri="{FF2B5EF4-FFF2-40B4-BE49-F238E27FC236}">
                <a16:creationId xmlns:a16="http://schemas.microsoft.com/office/drawing/2014/main" id="{61BBF472-779C-2E4A-9D0B-B6F13EF9CDE5}"/>
              </a:ext>
            </a:extLst>
          </p:cNvPr>
          <p:cNvSpPr txBox="1"/>
          <p:nvPr/>
        </p:nvSpPr>
        <p:spPr>
          <a:xfrm flipH="1">
            <a:off x="10179169" y="2874580"/>
            <a:ext cx="1125016" cy="2951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6" name="箭头: 上 32">
            <a:extLst>
              <a:ext uri="{FF2B5EF4-FFF2-40B4-BE49-F238E27FC236}">
                <a16:creationId xmlns:a16="http://schemas.microsoft.com/office/drawing/2014/main" id="{17649F71-4400-D44C-9052-73FB71CABB30}"/>
              </a:ext>
            </a:extLst>
          </p:cNvPr>
          <p:cNvSpPr/>
          <p:nvPr/>
        </p:nvSpPr>
        <p:spPr>
          <a:xfrm rot="10800000">
            <a:off x="10496185" y="2344489"/>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8" name="文本框 15">
            <a:extLst>
              <a:ext uri="{FF2B5EF4-FFF2-40B4-BE49-F238E27FC236}">
                <a16:creationId xmlns:a16="http://schemas.microsoft.com/office/drawing/2014/main" id="{182F1719-6061-7A43-8277-C47508B4C237}"/>
              </a:ext>
            </a:extLst>
          </p:cNvPr>
          <p:cNvSpPr txBox="1"/>
          <p:nvPr/>
        </p:nvSpPr>
        <p:spPr>
          <a:xfrm flipH="1">
            <a:off x="10179169" y="4065111"/>
            <a:ext cx="1125016" cy="2951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9" name="箭头: 上 32">
            <a:extLst>
              <a:ext uri="{FF2B5EF4-FFF2-40B4-BE49-F238E27FC236}">
                <a16:creationId xmlns:a16="http://schemas.microsoft.com/office/drawing/2014/main" id="{66D95A46-0389-BC49-8CE7-930007B966E3}"/>
              </a:ext>
            </a:extLst>
          </p:cNvPr>
          <p:cNvSpPr/>
          <p:nvPr/>
        </p:nvSpPr>
        <p:spPr>
          <a:xfrm rot="10800000">
            <a:off x="10496185" y="3535020"/>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1" name="文本框 15">
            <a:extLst>
              <a:ext uri="{FF2B5EF4-FFF2-40B4-BE49-F238E27FC236}">
                <a16:creationId xmlns:a16="http://schemas.microsoft.com/office/drawing/2014/main" id="{52C11BF9-C31B-1D4B-B035-74437BAFDC27}"/>
              </a:ext>
            </a:extLst>
          </p:cNvPr>
          <p:cNvSpPr txBox="1"/>
          <p:nvPr/>
        </p:nvSpPr>
        <p:spPr>
          <a:xfrm flipH="1">
            <a:off x="7465576" y="5637967"/>
            <a:ext cx="1125016" cy="2951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2" name="箭头: 上 32">
            <a:extLst>
              <a:ext uri="{FF2B5EF4-FFF2-40B4-BE49-F238E27FC236}">
                <a16:creationId xmlns:a16="http://schemas.microsoft.com/office/drawing/2014/main" id="{963211D2-FD5A-DB4C-95C7-E14E25BB8BC1}"/>
              </a:ext>
            </a:extLst>
          </p:cNvPr>
          <p:cNvSpPr/>
          <p:nvPr/>
        </p:nvSpPr>
        <p:spPr>
          <a:xfrm rot="10800000">
            <a:off x="7785763" y="5069403"/>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3" name="文本框 15">
            <a:extLst>
              <a:ext uri="{FF2B5EF4-FFF2-40B4-BE49-F238E27FC236}">
                <a16:creationId xmlns:a16="http://schemas.microsoft.com/office/drawing/2014/main" id="{E77F1687-CEB9-7C40-BBAD-8501D0E5C08A}"/>
              </a:ext>
            </a:extLst>
          </p:cNvPr>
          <p:cNvSpPr txBox="1"/>
          <p:nvPr/>
        </p:nvSpPr>
        <p:spPr>
          <a:xfrm flipH="1">
            <a:off x="3870997" y="2897769"/>
            <a:ext cx="72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-53%</a:t>
            </a:r>
          </a:p>
        </p:txBody>
      </p:sp>
      <p:sp>
        <p:nvSpPr>
          <p:cNvPr id="64" name="文本框 15">
            <a:extLst>
              <a:ext uri="{FF2B5EF4-FFF2-40B4-BE49-F238E27FC236}">
                <a16:creationId xmlns:a16="http://schemas.microsoft.com/office/drawing/2014/main" id="{6EACC05C-6AA0-6F46-9CC5-B12BAB2B7B9B}"/>
              </a:ext>
            </a:extLst>
          </p:cNvPr>
          <p:cNvSpPr txBox="1"/>
          <p:nvPr/>
        </p:nvSpPr>
        <p:spPr>
          <a:xfrm flipH="1">
            <a:off x="7920000" y="3538958"/>
            <a:ext cx="72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-46%</a:t>
            </a:r>
          </a:p>
        </p:txBody>
      </p:sp>
      <p:sp>
        <p:nvSpPr>
          <p:cNvPr id="65" name="文本框 15">
            <a:extLst>
              <a:ext uri="{FF2B5EF4-FFF2-40B4-BE49-F238E27FC236}">
                <a16:creationId xmlns:a16="http://schemas.microsoft.com/office/drawing/2014/main" id="{9514C4C0-844B-4E4B-BE61-AC8711F8F5B8}"/>
              </a:ext>
            </a:extLst>
          </p:cNvPr>
          <p:cNvSpPr txBox="1"/>
          <p:nvPr/>
        </p:nvSpPr>
        <p:spPr>
          <a:xfrm flipH="1">
            <a:off x="10620000" y="2876915"/>
            <a:ext cx="72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-40%</a:t>
            </a:r>
          </a:p>
        </p:txBody>
      </p:sp>
      <p:sp>
        <p:nvSpPr>
          <p:cNvPr id="66" name="文本框 15">
            <a:extLst>
              <a:ext uri="{FF2B5EF4-FFF2-40B4-BE49-F238E27FC236}">
                <a16:creationId xmlns:a16="http://schemas.microsoft.com/office/drawing/2014/main" id="{2480B9F8-E438-174D-B277-D0CDB0AF529B}"/>
              </a:ext>
            </a:extLst>
          </p:cNvPr>
          <p:cNvSpPr txBox="1"/>
          <p:nvPr/>
        </p:nvSpPr>
        <p:spPr>
          <a:xfrm flipH="1">
            <a:off x="10620000" y="4065110"/>
            <a:ext cx="72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-0.4pp</a:t>
            </a:r>
          </a:p>
        </p:txBody>
      </p:sp>
      <p:sp>
        <p:nvSpPr>
          <p:cNvPr id="67" name="文本框 15">
            <a:extLst>
              <a:ext uri="{FF2B5EF4-FFF2-40B4-BE49-F238E27FC236}">
                <a16:creationId xmlns:a16="http://schemas.microsoft.com/office/drawing/2014/main" id="{9CC03938-D515-274F-A1E1-C079E49E9AB8}"/>
              </a:ext>
            </a:extLst>
          </p:cNvPr>
          <p:cNvSpPr txBox="1"/>
          <p:nvPr/>
        </p:nvSpPr>
        <p:spPr>
          <a:xfrm flipH="1">
            <a:off x="7870592" y="5686345"/>
            <a:ext cx="720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-13%</a:t>
            </a:r>
          </a:p>
        </p:txBody>
      </p:sp>
    </p:spTree>
    <p:extLst>
      <p:ext uri="{BB962C8B-B14F-4D97-AF65-F5344CB8AC3E}">
        <p14:creationId xmlns:p14="http://schemas.microsoft.com/office/powerpoint/2010/main" val="39279676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6C276-6C15-2A40-ACDA-DC14D7C7D4E4}"/>
              </a:ext>
            </a:extLst>
          </p:cNvPr>
          <p:cNvSpPr>
            <a:spLocks noGrp="1"/>
          </p:cNvSpPr>
          <p:nvPr>
            <p:ph type="title"/>
          </p:nvPr>
        </p:nvSpPr>
        <p:spPr/>
        <p:txBody>
          <a:bodyPr/>
          <a:lstStyle/>
          <a:p>
            <a:r>
              <a:rPr lang="x-none" dirty="0"/>
              <a:t>胶囊咖啡市场品牌分销情况</a:t>
            </a:r>
          </a:p>
        </p:txBody>
      </p:sp>
      <p:sp>
        <p:nvSpPr>
          <p:cNvPr id="3" name="Text Placeholder 2">
            <a:extLst>
              <a:ext uri="{FF2B5EF4-FFF2-40B4-BE49-F238E27FC236}">
                <a16:creationId xmlns:a16="http://schemas.microsoft.com/office/drawing/2014/main" id="{B2707D17-0BB5-5545-953C-1C484A578276}"/>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F4A85B6B-18D4-BA4E-BFD6-AD7D2E3A1613}"/>
              </a:ext>
            </a:extLst>
          </p:cNvPr>
          <p:cNvSpPr>
            <a:spLocks noGrp="1"/>
          </p:cNvSpPr>
          <p:nvPr>
            <p:ph type="body" sz="quarter" idx="11"/>
          </p:nvPr>
        </p:nvSpPr>
        <p:spPr/>
        <p:txBody>
          <a:bodyPr/>
          <a:lstStyle/>
          <a:p>
            <a:r>
              <a:t>数据来源：生意参谋</a:t>
            </a:r>
          </a:p>
          <a:p>
            <a:r>
              <a:t>时间维度：2023.12</a:t>
            </a:r>
          </a:p>
        </p:txBody>
      </p:sp>
      <p:graphicFrame>
        <p:nvGraphicFramePr>
          <p:cNvPr id="5" name="图表 4">
            <a:extLst>
              <a:ext uri="{FF2B5EF4-FFF2-40B4-BE49-F238E27FC236}">
                <a16:creationId xmlns:a16="http://schemas.microsoft.com/office/drawing/2014/main" id="{B82DAD0B-CC85-8D4F-9297-57AB1D2F64C3}"/>
              </a:ext>
            </a:extLst>
          </p:cNvPr>
          <p:cNvGraphicFramePr/>
          <p:nvPr>
            <p:extLst>
              <p:ext uri="{D42A27DB-BD31-4B8C-83A1-F6EECF244321}">
                <p14:modId xmlns:p14="http://schemas.microsoft.com/office/powerpoint/2010/main" val="2948789018"/>
              </p:ext>
            </p:extLst>
          </p:nvPr>
        </p:nvGraphicFramePr>
        <p:xfrm>
          <a:off x="282372" y="1872077"/>
          <a:ext cx="7200000" cy="45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7">
            <a:extLst>
              <a:ext uri="{FF2B5EF4-FFF2-40B4-BE49-F238E27FC236}">
                <a16:creationId xmlns:a16="http://schemas.microsoft.com/office/drawing/2014/main" id="{E2E40CA6-0A29-D244-A84B-A5683C9513EA}"/>
              </a:ext>
            </a:extLst>
          </p:cNvPr>
          <p:cNvGraphicFramePr>
            <a:graphicFrameLocks noGrp="1"/>
          </p:cNvGraphicFramePr>
          <p:nvPr>
            <p:extLst>
              <p:ext uri="{D42A27DB-BD31-4B8C-83A1-F6EECF244321}">
                <p14:modId xmlns:p14="http://schemas.microsoft.com/office/powerpoint/2010/main" val="1906113090"/>
              </p:ext>
            </p:extLst>
          </p:nvPr>
        </p:nvGraphicFramePr>
        <p:xfrm>
          <a:off x="6095999" y="2004945"/>
          <a:ext cx="5513600" cy="4234264"/>
        </p:xfrm>
        <a:graphic>
          <a:graphicData uri="http://schemas.openxmlformats.org/drawingml/2006/table">
            <a:tbl>
              <a:tblPr>
                <a:tableStyleId>{3B4B98B0-60AC-42C2-AFA5-B58CD77FA1E5}</a:tableStyleId>
              </a:tblPr>
              <a:tblGrid>
                <a:gridCol w="1927688">
                  <a:extLst>
                    <a:ext uri="{9D8B030D-6E8A-4147-A177-3AD203B41FA5}">
                      <a16:colId xmlns:a16="http://schemas.microsoft.com/office/drawing/2014/main" val="3168515012"/>
                    </a:ext>
                  </a:extLst>
                </a:gridCol>
                <a:gridCol w="1195304">
                  <a:extLst>
                    <a:ext uri="{9D8B030D-6E8A-4147-A177-3AD203B41FA5}">
                      <a16:colId xmlns:a16="http://schemas.microsoft.com/office/drawing/2014/main" val="388719687"/>
                    </a:ext>
                  </a:extLst>
                </a:gridCol>
                <a:gridCol w="1195304">
                  <a:extLst>
                    <a:ext uri="{9D8B030D-6E8A-4147-A177-3AD203B41FA5}">
                      <a16:colId xmlns:a16="http://schemas.microsoft.com/office/drawing/2014/main" val="4108624380"/>
                    </a:ext>
                  </a:extLst>
                </a:gridCol>
                <a:gridCol w="1195304">
                  <a:extLst>
                    <a:ext uri="{9D8B030D-6E8A-4147-A177-3AD203B41FA5}">
                      <a16:colId xmlns:a16="http://schemas.microsoft.com/office/drawing/2014/main" val="1741716450"/>
                    </a:ext>
                  </a:extLst>
                </a:gridCol>
              </a:tblGrid>
              <a:tr h="310589">
                <a:tc gridSpan="4">
                  <a:txBody>
                    <a:bodyPr/>
                    <a:lstStyle/>
                    <a:p>
                      <a:pPr algn="ctr" fontAlgn="ctr"/>
                      <a:r>
                        <a:rPr lang="zh-CN" altLang="en-US" sz="1200" b="1" i="0" u="none" strike="noStrike" dirty="0">
                          <a:solidFill>
                            <a:srgbClr val="000000"/>
                          </a:solidFill>
                          <a:effectLst/>
                          <a:latin typeface="+mn-ea"/>
                          <a:ea typeface="+mn-ea"/>
                        </a:rPr>
                        <a:t>胶囊咖啡品牌官旗</a:t>
                      </a:r>
                      <a:r>
                        <a:rPr lang="en-US" altLang="zh-CN" sz="1200" b="1" i="0" u="none" strike="noStrike" dirty="0">
                          <a:solidFill>
                            <a:srgbClr val="000000"/>
                          </a:solidFill>
                          <a:effectLst/>
                          <a:latin typeface="+mn-ea"/>
                          <a:ea typeface="+mn-ea"/>
                        </a:rPr>
                        <a:t>&amp;</a:t>
                      </a:r>
                      <a:r>
                        <a:rPr lang="zh-CN" altLang="en-US" sz="1200" b="1" i="0" u="none" strike="noStrike" dirty="0">
                          <a:solidFill>
                            <a:srgbClr val="000000"/>
                          </a:solidFill>
                          <a:effectLst/>
                          <a:latin typeface="+mn-ea"/>
                          <a:ea typeface="+mn-ea"/>
                        </a:rPr>
                        <a:t>分销增长情况</a:t>
                      </a:r>
                      <a:endParaRPr lang="zh-CN" altLang="en-US" sz="11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ctr"/>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b"/>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tc hMerge="1">
                  <a:txBody>
                    <a:bodyPr/>
                    <a:lstStyle/>
                    <a:p>
                      <a:pPr algn="ctr" fontAlgn="ctr"/>
                      <a:endParaRPr lang="zh-CN" altLang="en-US" sz="1000" b="1" i="0" u="none" strike="noStrike" dirty="0">
                        <a:solidFill>
                          <a:srgbClr val="000000"/>
                        </a:solidFill>
                        <a:effectLst/>
                        <a:latin typeface="+mn-ea"/>
                        <a:ea typeface="+mn-ea"/>
                      </a:endParaRPr>
                    </a:p>
                  </a:txBody>
                  <a:tcPr marL="9525" marR="9525" marT="9525" marB="0" anchor="ctr">
                    <a:solidFill>
                      <a:schemeClr val="accent2">
                        <a:lumMod val="40000"/>
                        <a:lumOff val="60000"/>
                      </a:schemeClr>
                    </a:solidFill>
                  </a:tcPr>
                </a:tc>
                <a:extLst>
                  <a:ext uri="{0D108BD9-81ED-4DB2-BD59-A6C34878D82A}">
                    <a16:rowId xmlns:a16="http://schemas.microsoft.com/office/drawing/2014/main" val="2371241369"/>
                  </a:ext>
                </a:extLst>
              </a:tr>
              <a:tr h="306735">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品牌名</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品牌</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官旗</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tc>
                  <a:txBody>
                    <a:bodyPr/>
                    <a:lstStyle/>
                    <a:p>
                      <a:pPr algn="ctr"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非官旗</a:t>
                      </a:r>
                      <a:r>
                        <a:rPr lang="en-US" sz="1000" b="1" i="0" u="none" strike="noStrike" dirty="0">
                          <a:solidFill>
                            <a:srgbClr val="000000"/>
                          </a:solidFill>
                          <a:effectLst/>
                          <a:latin typeface="微软雅黑" panose="020B0503020204020204" pitchFamily="34" charset="-122"/>
                          <a:ea typeface="微软雅黑" panose="020B0503020204020204" pitchFamily="34" charset="-122"/>
                        </a:rPr>
                        <a:t>GMV</a:t>
                      </a: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同比</a:t>
                      </a:r>
                    </a:p>
                  </a:txBody>
                  <a:tcPr marL="9525" marR="9525" marT="9525" marB="0" anchor="ctr">
                    <a:solidFill>
                      <a:schemeClr val="accent2">
                        <a:lumMod val="40000"/>
                        <a:lumOff val="60000"/>
                      </a:schemeClr>
                    </a:solidFill>
                  </a:tcPr>
                </a:tc>
                <a:extLst>
                  <a:ext uri="{0D108BD9-81ED-4DB2-BD59-A6C34878D82A}">
                    <a16:rowId xmlns:a16="http://schemas.microsoft.com/office/drawing/2014/main" val="2658797863"/>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NESPRESSO/奈斯派索</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-56%</a:t>
                      </a:r>
                    </a:p>
                  </a:txBody>
                  <a:tcPr marL="7620" marR="7620" marT="7620" marB="0" anchor="c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-56%</a:t>
                      </a:r>
                    </a:p>
                  </a:txBody>
                  <a:tcPr marL="7620" marR="7620" marT="7620" marB="0" anchor="ctr">
                    <a:noFill/>
                  </a:tcPr>
                </a:tc>
                <a:tc>
                  <a:txBody>
                    <a:bodyPr/>
                    <a:lstStyle/>
                    <a:p>
                      <a:pPr marL="0" algn="ctr" defTabSz="914400" rtl="0" eaLnBrk="1" fontAlgn="ctr" latinLnBrk="0" hangingPunct="1"/>
                      <a:r>
                        <a:rPr lang="en-US" altLang="zh-CN" sz="1100" b="0" i="0" u="none" strike="noStrike" kern="1200" dirty="0">
                          <a:solidFill>
                            <a:srgbClr val="C00000"/>
                          </a:solidFill>
                          <a:effectLst/>
                          <a:latin typeface="微软雅黑" panose="020B0503020204020204" pitchFamily="34" charset="-122"/>
                          <a:ea typeface="微软雅黑" panose="020B0503020204020204" pitchFamily="34" charset="-122"/>
                          <a:cs typeface="+mn-cs"/>
                        </a:rPr>
                        <a:t>&lt;-999%</a:t>
                      </a: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noFill/>
                  </a:tcPr>
                </a:tc>
                <a:extLst>
                  <a:ext uri="{0D108BD9-81ED-4DB2-BD59-A6C34878D82A}">
                    <a16:rowId xmlns:a16="http://schemas.microsoft.com/office/drawing/2014/main" val="3092878343"/>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starbucks/星巴克</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-39%</a:t>
                      </a: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-72%</a:t>
                      </a: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-18%</a:t>
                      </a:r>
                    </a:p>
                  </a:txBody>
                  <a:tcPr marL="7620" marR="7620" marT="7620" marB="0" anchor="ctr">
                    <a:noFill/>
                  </a:tcPr>
                </a:tc>
                <a:extLst>
                  <a:ext uri="{0D108BD9-81ED-4DB2-BD59-A6C34878D82A}">
                    <a16:rowId xmlns:a16="http://schemas.microsoft.com/office/drawing/2014/main" val="2579914887"/>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Nestle/雀巢</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-7%</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-7%</a:t>
                      </a:r>
                    </a:p>
                  </a:txBody>
                  <a:tcPr marL="7620" marR="7620" marT="7620" marB="0" anchor="ctr">
                    <a:noFill/>
                  </a:tcPr>
                </a:tc>
                <a:extLst>
                  <a:ext uri="{0D108BD9-81ED-4DB2-BD59-A6C34878D82A}">
                    <a16:rowId xmlns:a16="http://schemas.microsoft.com/office/drawing/2014/main" val="1860775186"/>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Peet's</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22%</a:t>
                      </a:r>
                    </a:p>
                  </a:txBody>
                  <a:tcPr marL="7620" marR="7620" marT="762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11%</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&lt;-999%</a:t>
                      </a:r>
                    </a:p>
                  </a:txBody>
                  <a:tcPr marL="7620" marR="7620" marT="7620" marB="0" anchor="ctr">
                    <a:noFill/>
                  </a:tcPr>
                </a:tc>
                <a:extLst>
                  <a:ext uri="{0D108BD9-81ED-4DB2-BD59-A6C34878D82A}">
                    <a16:rowId xmlns:a16="http://schemas.microsoft.com/office/drawing/2014/main" val="2023475566"/>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DOLCEGUSTO</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-50%</a:t>
                      </a: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-55%</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-40%</a:t>
                      </a:r>
                    </a:p>
                  </a:txBody>
                  <a:tcPr marL="7620" marR="7620" marT="7620" marB="0" anchor="ctr">
                    <a:noFill/>
                  </a:tcPr>
                </a:tc>
                <a:extLst>
                  <a:ext uri="{0D108BD9-81ED-4DB2-BD59-A6C34878D82A}">
                    <a16:rowId xmlns:a16="http://schemas.microsoft.com/office/drawing/2014/main" val="129168455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Illy</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-16%</a:t>
                      </a: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-8%</a:t>
                      </a: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-27%</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254130026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TASOGARE/隅田川</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&gt;999%</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7620" marR="7620" marT="762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1.2%</a:t>
                      </a:r>
                    </a:p>
                  </a:txBody>
                  <a:tcPr marL="7620" marR="7620" marT="7620" marB="0" anchor="ctr">
                    <a:noFill/>
                  </a:tcPr>
                </a:tc>
                <a:extLst>
                  <a:ext uri="{0D108BD9-81ED-4DB2-BD59-A6C34878D82A}">
                    <a16:rowId xmlns:a16="http://schemas.microsoft.com/office/drawing/2014/main" val="1256034274"/>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L'OR（法国）</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a:solidFill>
                            <a:srgbClr val="C00000"/>
                          </a:solidFill>
                          <a:effectLst/>
                          <a:latin typeface="微软雅黑" panose="020B0503020204020204" pitchFamily="34" charset="-122"/>
                          <a:ea typeface="微软雅黑" panose="020B0503020204020204" pitchFamily="34" charset="-122"/>
                        </a:rPr>
                        <a:t>-48%</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-36%</a:t>
                      </a:r>
                    </a:p>
                  </a:txBody>
                  <a:tcPr marL="7620" marR="7620" marT="7620" marB="0" anchor="ctr">
                    <a:noFill/>
                  </a:tcPr>
                </a:tc>
                <a:tc>
                  <a:txBody>
                    <a:bodyPr/>
                    <a:lstStyle/>
                    <a:p>
                      <a:pPr algn="ctr" fontAlgn="ctr"/>
                      <a:r>
                        <a:rPr lang="en-US" altLang="zh-CN" sz="1100" b="0" i="0" u="none" strike="noStrike" dirty="0">
                          <a:solidFill>
                            <a:srgbClr val="C00000"/>
                          </a:solidFill>
                          <a:effectLst/>
                          <a:latin typeface="微软雅黑" panose="020B0503020204020204" pitchFamily="34" charset="-122"/>
                          <a:ea typeface="微软雅黑" panose="020B0503020204020204" pitchFamily="34" charset="-122"/>
                        </a:rPr>
                        <a:t>-53%</a:t>
                      </a:r>
                    </a:p>
                  </a:txBody>
                  <a:tcPr marL="7620" marR="7620" marT="7620" marB="0" anchor="ctr">
                    <a:noFill/>
                  </a:tcPr>
                </a:tc>
                <a:extLst>
                  <a:ext uri="{0D108BD9-81ED-4DB2-BD59-A6C34878D82A}">
                    <a16:rowId xmlns:a16="http://schemas.microsoft.com/office/drawing/2014/main" val="3150763522"/>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agf</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a:solidFill>
                            <a:srgbClr val="49711E"/>
                          </a:solidFill>
                          <a:effectLst/>
                          <a:latin typeface="微软雅黑" panose="020B0503020204020204" pitchFamily="34" charset="-122"/>
                          <a:ea typeface="微软雅黑" panose="020B0503020204020204" pitchFamily="34" charset="-122"/>
                        </a:rPr>
                        <a:t>11%</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7620" marR="7620" marT="762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11%</a:t>
                      </a:r>
                    </a:p>
                  </a:txBody>
                  <a:tcPr marL="7620" marR="7620" marT="7620" marB="0" anchor="ctr">
                    <a:noFill/>
                  </a:tcPr>
                </a:tc>
                <a:extLst>
                  <a:ext uri="{0D108BD9-81ED-4DB2-BD59-A6C34878D82A}">
                    <a16:rowId xmlns:a16="http://schemas.microsoft.com/office/drawing/2014/main" val="3762893160"/>
                  </a:ext>
                </a:extLst>
              </a:tr>
              <a:tr h="361694">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Nescafe/雀巢咖啡</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10%</a:t>
                      </a:r>
                    </a:p>
                  </a:txBody>
                  <a:tcPr marL="7620" marR="7620" marT="7620" marB="0" anchor="c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en-US" altLang="zh-CN" sz="1100" b="0" i="0" u="none" strike="noStrike" dirty="0">
                          <a:solidFill>
                            <a:srgbClr val="49711E"/>
                          </a:solidFill>
                          <a:effectLst/>
                          <a:latin typeface="微软雅黑" panose="020B0503020204020204" pitchFamily="34" charset="-122"/>
                          <a:ea typeface="微软雅黑" panose="020B0503020204020204" pitchFamily="34" charset="-122"/>
                        </a:rPr>
                        <a:t>10%</a:t>
                      </a:r>
                    </a:p>
                  </a:txBody>
                  <a:tcPr marL="7620" marR="7620" marT="7620" marB="0" anchor="ctr">
                    <a:noFill/>
                  </a:tcPr>
                </a:tc>
                <a:extLst>
                  <a:ext uri="{0D108BD9-81ED-4DB2-BD59-A6C34878D82A}">
                    <a16:rowId xmlns:a16="http://schemas.microsoft.com/office/drawing/2014/main" val="1074129609"/>
                  </a:ext>
                </a:extLst>
              </a:tr>
            </a:tbl>
          </a:graphicData>
        </a:graphic>
      </p:graphicFrame>
    </p:spTree>
    <p:extLst>
      <p:ext uri="{BB962C8B-B14F-4D97-AF65-F5344CB8AC3E}">
        <p14:creationId xmlns:p14="http://schemas.microsoft.com/office/powerpoint/2010/main" val="447636351"/>
      </p:ext>
    </p:extLst>
  </p:cSld>
  <p:clrMapOvr>
    <a:masterClrMapping/>
  </p:clrMapOvr>
  <p:extLst>
    <p:ext uri="{6950BFC3-D8DA-4A85-94F7-54DA5524770B}">
      <p188:commentRel xmlns:p188="http://schemas.microsoft.com/office/powerpoint/2018/8/main" xmlns="" r:id="rId3"/>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10BF0-C36E-8B47-9B49-4D17DAE97241}"/>
              </a:ext>
            </a:extLst>
          </p:cNvPr>
          <p:cNvSpPr>
            <a:spLocks noGrp="1"/>
          </p:cNvSpPr>
          <p:nvPr>
            <p:ph type="title"/>
          </p:nvPr>
        </p:nvSpPr>
        <p:spPr/>
        <p:txBody>
          <a:bodyPr/>
          <a:lstStyle/>
          <a:p>
            <a:r>
              <a:rPr lang="x-none" dirty="0"/>
              <a:t>Nespresso</a:t>
            </a:r>
            <a:r>
              <a:rPr lang="en-US" dirty="0" err="1"/>
              <a:t>官旗胶囊咖啡数据</a:t>
            </a:r>
            <a:endParaRPr lang="x-none" dirty="0"/>
          </a:p>
        </p:txBody>
      </p:sp>
      <p:sp>
        <p:nvSpPr>
          <p:cNvPr id="3" name="Text Placeholder 2">
            <a:extLst>
              <a:ext uri="{FF2B5EF4-FFF2-40B4-BE49-F238E27FC236}">
                <a16:creationId xmlns:a16="http://schemas.microsoft.com/office/drawing/2014/main" id="{F3F2D9FB-DEFB-2A4B-9317-66AE5659D7BF}"/>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C2878A7D-0B67-AE48-A722-F8E53C502064}"/>
              </a:ext>
            </a:extLst>
          </p:cNvPr>
          <p:cNvSpPr>
            <a:spLocks noGrp="1"/>
          </p:cNvSpPr>
          <p:nvPr>
            <p:ph type="body" sz="quarter" idx="11"/>
          </p:nvPr>
        </p:nvSpPr>
        <p:spPr/>
        <p:txBody>
          <a:bodyPr/>
          <a:lstStyle/>
          <a:p>
            <a:r>
              <a:t>数据来源：生意参谋</a:t>
            </a:r>
          </a:p>
          <a:p>
            <a:r>
              <a:t>时间维度：2023.12</a:t>
            </a:r>
          </a:p>
        </p:txBody>
      </p:sp>
      <p:sp>
        <p:nvSpPr>
          <p:cNvPr id="32" name="矩形 11">
            <a:extLst>
              <a:ext uri="{FF2B5EF4-FFF2-40B4-BE49-F238E27FC236}">
                <a16:creationId xmlns:a16="http://schemas.microsoft.com/office/drawing/2014/main" id="{21211843-B7CF-5848-97B6-078F60081C81}"/>
              </a:ext>
            </a:extLst>
          </p:cNvPr>
          <p:cNvSpPr/>
          <p:nvPr/>
        </p:nvSpPr>
        <p:spPr>
          <a:xfrm>
            <a:off x="360000" y="1929172"/>
            <a:ext cx="4320000" cy="432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3" name="矩形 31">
            <a:extLst>
              <a:ext uri="{FF2B5EF4-FFF2-40B4-BE49-F238E27FC236}">
                <a16:creationId xmlns:a16="http://schemas.microsoft.com/office/drawing/2014/main" id="{03763E72-DAFA-234F-BAE9-A8170460698E}"/>
              </a:ext>
            </a:extLst>
          </p:cNvPr>
          <p:cNvSpPr/>
          <p:nvPr/>
        </p:nvSpPr>
        <p:spPr>
          <a:xfrm>
            <a:off x="4932000" y="4874400"/>
            <a:ext cx="6897600" cy="1296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34" name="矩形 30">
            <a:extLst>
              <a:ext uri="{FF2B5EF4-FFF2-40B4-BE49-F238E27FC236}">
                <a16:creationId xmlns:a16="http://schemas.microsoft.com/office/drawing/2014/main" id="{20A61D70-FD55-934B-9477-CA762EF773ED}"/>
              </a:ext>
            </a:extLst>
          </p:cNvPr>
          <p:cNvSpPr/>
          <p:nvPr/>
        </p:nvSpPr>
        <p:spPr>
          <a:xfrm>
            <a:off x="4932000" y="2008800"/>
            <a:ext cx="6897600" cy="270000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35" name="图表 16">
            <a:extLst>
              <a:ext uri="{FF2B5EF4-FFF2-40B4-BE49-F238E27FC236}">
                <a16:creationId xmlns:a16="http://schemas.microsoft.com/office/drawing/2014/main" id="{7FB0119C-3585-624B-8BBF-3ABB03165294}"/>
              </a:ext>
            </a:extLst>
          </p:cNvPr>
          <p:cNvGraphicFramePr/>
          <p:nvPr>
            <p:extLst>
              <p:ext uri="{D42A27DB-BD31-4B8C-83A1-F6EECF244321}">
                <p14:modId xmlns:p14="http://schemas.microsoft.com/office/powerpoint/2010/main" val="3364294385"/>
              </p:ext>
            </p:extLst>
          </p:nvPr>
        </p:nvGraphicFramePr>
        <p:xfrm>
          <a:off x="360000" y="3657172"/>
          <a:ext cx="4320000" cy="2592000"/>
        </p:xfrm>
        <a:graphic>
          <a:graphicData uri="http://schemas.openxmlformats.org/drawingml/2006/chart">
            <c:chart xmlns:c="http://schemas.openxmlformats.org/drawingml/2006/chart" xmlns:r="http://schemas.openxmlformats.org/officeDocument/2006/relationships" r:id="rId2"/>
          </a:graphicData>
        </a:graphic>
      </p:graphicFrame>
      <p:sp>
        <p:nvSpPr>
          <p:cNvPr id="36" name="iconfont-10796-5191319">
            <a:extLst>
              <a:ext uri="{FF2B5EF4-FFF2-40B4-BE49-F238E27FC236}">
                <a16:creationId xmlns:a16="http://schemas.microsoft.com/office/drawing/2014/main" id="{421E675C-9C01-3644-B04B-2E2B43BDD57D}"/>
              </a:ext>
            </a:extLst>
          </p:cNvPr>
          <p:cNvSpPr/>
          <p:nvPr/>
        </p:nvSpPr>
        <p:spPr>
          <a:xfrm>
            <a:off x="5238173" y="5217557"/>
            <a:ext cx="609685" cy="609685"/>
          </a:xfrm>
          <a:custGeom>
            <a:avLst/>
            <a:gdLst>
              <a:gd name="T0" fmla="*/ 3413 w 7680"/>
              <a:gd name="T1" fmla="*/ 4267 h 7680"/>
              <a:gd name="T2" fmla="*/ 3413 w 7680"/>
              <a:gd name="T3" fmla="*/ 4693 h 7680"/>
              <a:gd name="T4" fmla="*/ 2559 w 7680"/>
              <a:gd name="T5" fmla="*/ 4693 h 7680"/>
              <a:gd name="T6" fmla="*/ 2133 w 7680"/>
              <a:gd name="T7" fmla="*/ 5120 h 7680"/>
              <a:gd name="T8" fmla="*/ 2559 w 7680"/>
              <a:gd name="T9" fmla="*/ 5547 h 7680"/>
              <a:gd name="T10" fmla="*/ 3413 w 7680"/>
              <a:gd name="T11" fmla="*/ 5547 h 7680"/>
              <a:gd name="T12" fmla="*/ 3413 w 7680"/>
              <a:gd name="T13" fmla="*/ 5972 h 7680"/>
              <a:gd name="T14" fmla="*/ 3840 w 7680"/>
              <a:gd name="T15" fmla="*/ 6400 h 7680"/>
              <a:gd name="T16" fmla="*/ 4267 w 7680"/>
              <a:gd name="T17" fmla="*/ 5972 h 7680"/>
              <a:gd name="T18" fmla="*/ 4267 w 7680"/>
              <a:gd name="T19" fmla="*/ 5547 h 7680"/>
              <a:gd name="T20" fmla="*/ 5121 w 7680"/>
              <a:gd name="T21" fmla="*/ 5547 h 7680"/>
              <a:gd name="T22" fmla="*/ 5547 w 7680"/>
              <a:gd name="T23" fmla="*/ 5120 h 7680"/>
              <a:gd name="T24" fmla="*/ 5121 w 7680"/>
              <a:gd name="T25" fmla="*/ 4693 h 7680"/>
              <a:gd name="T26" fmla="*/ 4267 w 7680"/>
              <a:gd name="T27" fmla="*/ 4693 h 7680"/>
              <a:gd name="T28" fmla="*/ 4267 w 7680"/>
              <a:gd name="T29" fmla="*/ 4267 h 7680"/>
              <a:gd name="T30" fmla="*/ 5121 w 7680"/>
              <a:gd name="T31" fmla="*/ 4267 h 7680"/>
              <a:gd name="T32" fmla="*/ 5547 w 7680"/>
              <a:gd name="T33" fmla="*/ 3840 h 7680"/>
              <a:gd name="T34" fmla="*/ 5121 w 7680"/>
              <a:gd name="T35" fmla="*/ 3413 h 7680"/>
              <a:gd name="T36" fmla="*/ 4456 w 7680"/>
              <a:gd name="T37" fmla="*/ 3413 h 7680"/>
              <a:gd name="T38" fmla="*/ 5419 w 7680"/>
              <a:gd name="T39" fmla="*/ 2459 h 7680"/>
              <a:gd name="T40" fmla="*/ 5416 w 7680"/>
              <a:gd name="T41" fmla="*/ 1837 h 7680"/>
              <a:gd name="T42" fmla="*/ 4789 w 7680"/>
              <a:gd name="T43" fmla="*/ 1834 h 7680"/>
              <a:gd name="T44" fmla="*/ 3841 w 7680"/>
              <a:gd name="T45" fmla="*/ 2774 h 7680"/>
              <a:gd name="T46" fmla="*/ 2892 w 7680"/>
              <a:gd name="T47" fmla="*/ 1834 h 7680"/>
              <a:gd name="T48" fmla="*/ 2265 w 7680"/>
              <a:gd name="T49" fmla="*/ 1837 h 7680"/>
              <a:gd name="T50" fmla="*/ 2262 w 7680"/>
              <a:gd name="T51" fmla="*/ 2459 h 7680"/>
              <a:gd name="T52" fmla="*/ 3226 w 7680"/>
              <a:gd name="T53" fmla="*/ 3413 h 7680"/>
              <a:gd name="T54" fmla="*/ 2559 w 7680"/>
              <a:gd name="T55" fmla="*/ 3413 h 7680"/>
              <a:gd name="T56" fmla="*/ 2133 w 7680"/>
              <a:gd name="T57" fmla="*/ 3840 h 7680"/>
              <a:gd name="T58" fmla="*/ 2559 w 7680"/>
              <a:gd name="T59" fmla="*/ 4267 h 7680"/>
              <a:gd name="T60" fmla="*/ 3413 w 7680"/>
              <a:gd name="T61" fmla="*/ 4267 h 7680"/>
              <a:gd name="T62" fmla="*/ 0 w 7680"/>
              <a:gd name="T63" fmla="*/ 851 h 7680"/>
              <a:gd name="T64" fmla="*/ 851 w 7680"/>
              <a:gd name="T65" fmla="*/ 0 h 7680"/>
              <a:gd name="T66" fmla="*/ 6829 w 7680"/>
              <a:gd name="T67" fmla="*/ 0 h 7680"/>
              <a:gd name="T68" fmla="*/ 7680 w 7680"/>
              <a:gd name="T69" fmla="*/ 851 h 7680"/>
              <a:gd name="T70" fmla="*/ 7680 w 7680"/>
              <a:gd name="T71" fmla="*/ 6829 h 7680"/>
              <a:gd name="T72" fmla="*/ 6829 w 7680"/>
              <a:gd name="T73" fmla="*/ 7680 h 7680"/>
              <a:gd name="T74" fmla="*/ 851 w 7680"/>
              <a:gd name="T75" fmla="*/ 7680 h 7680"/>
              <a:gd name="T76" fmla="*/ 0 w 7680"/>
              <a:gd name="T77" fmla="*/ 6829 h 7680"/>
              <a:gd name="T78" fmla="*/ 0 w 7680"/>
              <a:gd name="T79" fmla="*/ 851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0" h="7680">
                <a:moveTo>
                  <a:pt x="3413" y="4267"/>
                </a:moveTo>
                <a:lnTo>
                  <a:pt x="3413" y="4693"/>
                </a:lnTo>
                <a:lnTo>
                  <a:pt x="2559" y="4693"/>
                </a:lnTo>
                <a:cubicBezTo>
                  <a:pt x="2327" y="4693"/>
                  <a:pt x="2133" y="4884"/>
                  <a:pt x="2133" y="5120"/>
                </a:cubicBezTo>
                <a:cubicBezTo>
                  <a:pt x="2133" y="5357"/>
                  <a:pt x="2324" y="5547"/>
                  <a:pt x="2559" y="5547"/>
                </a:cubicBezTo>
                <a:lnTo>
                  <a:pt x="3413" y="5547"/>
                </a:lnTo>
                <a:lnTo>
                  <a:pt x="3413" y="5972"/>
                </a:lnTo>
                <a:cubicBezTo>
                  <a:pt x="3411" y="6209"/>
                  <a:pt x="3603" y="6401"/>
                  <a:pt x="3840" y="6400"/>
                </a:cubicBezTo>
                <a:cubicBezTo>
                  <a:pt x="4077" y="6400"/>
                  <a:pt x="4267" y="6208"/>
                  <a:pt x="4267" y="5972"/>
                </a:cubicBezTo>
                <a:lnTo>
                  <a:pt x="4267" y="5547"/>
                </a:lnTo>
                <a:lnTo>
                  <a:pt x="5121" y="5547"/>
                </a:lnTo>
                <a:cubicBezTo>
                  <a:pt x="5353" y="5547"/>
                  <a:pt x="5547" y="5356"/>
                  <a:pt x="5547" y="5120"/>
                </a:cubicBezTo>
                <a:cubicBezTo>
                  <a:pt x="5547" y="4883"/>
                  <a:pt x="5356" y="4693"/>
                  <a:pt x="5121" y="4693"/>
                </a:cubicBezTo>
                <a:lnTo>
                  <a:pt x="4267" y="4693"/>
                </a:lnTo>
                <a:lnTo>
                  <a:pt x="4267" y="4267"/>
                </a:lnTo>
                <a:lnTo>
                  <a:pt x="5121" y="4267"/>
                </a:lnTo>
                <a:cubicBezTo>
                  <a:pt x="5353" y="4267"/>
                  <a:pt x="5547" y="4076"/>
                  <a:pt x="5547" y="3840"/>
                </a:cubicBezTo>
                <a:cubicBezTo>
                  <a:pt x="5547" y="3603"/>
                  <a:pt x="5356" y="3413"/>
                  <a:pt x="5121" y="3413"/>
                </a:cubicBezTo>
                <a:lnTo>
                  <a:pt x="4456" y="3413"/>
                </a:lnTo>
                <a:lnTo>
                  <a:pt x="5419" y="2459"/>
                </a:lnTo>
                <a:cubicBezTo>
                  <a:pt x="5590" y="2287"/>
                  <a:pt x="5589" y="2008"/>
                  <a:pt x="5416" y="1837"/>
                </a:cubicBezTo>
                <a:cubicBezTo>
                  <a:pt x="5243" y="1664"/>
                  <a:pt x="4963" y="1663"/>
                  <a:pt x="4789" y="1834"/>
                </a:cubicBezTo>
                <a:lnTo>
                  <a:pt x="3841" y="2774"/>
                </a:lnTo>
                <a:lnTo>
                  <a:pt x="2892" y="1834"/>
                </a:lnTo>
                <a:cubicBezTo>
                  <a:pt x="2717" y="1665"/>
                  <a:pt x="2439" y="1666"/>
                  <a:pt x="2265" y="1837"/>
                </a:cubicBezTo>
                <a:cubicBezTo>
                  <a:pt x="2090" y="2007"/>
                  <a:pt x="2089" y="2287"/>
                  <a:pt x="2262" y="2459"/>
                </a:cubicBezTo>
                <a:lnTo>
                  <a:pt x="3226" y="3413"/>
                </a:lnTo>
                <a:lnTo>
                  <a:pt x="2559" y="3413"/>
                </a:lnTo>
                <a:cubicBezTo>
                  <a:pt x="2327" y="3413"/>
                  <a:pt x="2133" y="3604"/>
                  <a:pt x="2133" y="3840"/>
                </a:cubicBezTo>
                <a:cubicBezTo>
                  <a:pt x="2133" y="4077"/>
                  <a:pt x="2324" y="4267"/>
                  <a:pt x="2559" y="4267"/>
                </a:cubicBezTo>
                <a:lnTo>
                  <a:pt x="3413" y="4267"/>
                </a:lnTo>
                <a:close/>
                <a:moveTo>
                  <a:pt x="0" y="851"/>
                </a:moveTo>
                <a:cubicBezTo>
                  <a:pt x="0" y="381"/>
                  <a:pt x="381" y="0"/>
                  <a:pt x="851" y="0"/>
                </a:cubicBezTo>
                <a:lnTo>
                  <a:pt x="6829" y="0"/>
                </a:lnTo>
                <a:cubicBezTo>
                  <a:pt x="7299" y="0"/>
                  <a:pt x="7680" y="381"/>
                  <a:pt x="7680" y="851"/>
                </a:cubicBezTo>
                <a:lnTo>
                  <a:pt x="7680" y="6829"/>
                </a:lnTo>
                <a:cubicBezTo>
                  <a:pt x="7680" y="7299"/>
                  <a:pt x="7299" y="7680"/>
                  <a:pt x="6829" y="7680"/>
                </a:cubicBezTo>
                <a:lnTo>
                  <a:pt x="851" y="7680"/>
                </a:lnTo>
                <a:cubicBezTo>
                  <a:pt x="381" y="7680"/>
                  <a:pt x="0" y="7299"/>
                  <a:pt x="0" y="6829"/>
                </a:cubicBezTo>
                <a:lnTo>
                  <a:pt x="0" y="8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37" name="iconfont-1016-791856">
            <a:extLst>
              <a:ext uri="{FF2B5EF4-FFF2-40B4-BE49-F238E27FC236}">
                <a16:creationId xmlns:a16="http://schemas.microsoft.com/office/drawing/2014/main" id="{BF9DA65A-89A9-CA4F-828E-5BDC66C3EF52}"/>
              </a:ext>
            </a:extLst>
          </p:cNvPr>
          <p:cNvSpPr/>
          <p:nvPr/>
        </p:nvSpPr>
        <p:spPr>
          <a:xfrm>
            <a:off x="5238173" y="3135371"/>
            <a:ext cx="609685" cy="587258"/>
          </a:xfrm>
          <a:custGeom>
            <a:avLst/>
            <a:gdLst>
              <a:gd name="T0" fmla="*/ 4658 w 12912"/>
              <a:gd name="T1" fmla="*/ 6919 h 12436"/>
              <a:gd name="T2" fmla="*/ 5030 w 12912"/>
              <a:gd name="T3" fmla="*/ 6982 h 12436"/>
              <a:gd name="T4" fmla="*/ 9165 w 12912"/>
              <a:gd name="T5" fmla="*/ 6982 h 12436"/>
              <a:gd name="T6" fmla="*/ 10444 w 12912"/>
              <a:gd name="T7" fmla="*/ 6207 h 12436"/>
              <a:gd name="T8" fmla="*/ 12683 w 12912"/>
              <a:gd name="T9" fmla="*/ 2011 h 12436"/>
              <a:gd name="T10" fmla="*/ 12216 w 12912"/>
              <a:gd name="T11" fmla="*/ 1236 h 12436"/>
              <a:gd name="T12" fmla="*/ 2958 w 12912"/>
              <a:gd name="T13" fmla="*/ 1236 h 12436"/>
              <a:gd name="T14" fmla="*/ 2255 w 12912"/>
              <a:gd name="T15" fmla="*/ 0 h 12436"/>
              <a:gd name="T16" fmla="*/ 0 w 12912"/>
              <a:gd name="T17" fmla="*/ 0 h 12436"/>
              <a:gd name="T18" fmla="*/ 0 w 12912"/>
              <a:gd name="T19" fmla="*/ 1114 h 12436"/>
              <a:gd name="T20" fmla="*/ 1301 w 12912"/>
              <a:gd name="T21" fmla="*/ 1114 h 12436"/>
              <a:gd name="T22" fmla="*/ 1389 w 12912"/>
              <a:gd name="T23" fmla="*/ 1236 h 12436"/>
              <a:gd name="T24" fmla="*/ 1389 w 12912"/>
              <a:gd name="T25" fmla="*/ 1236 h 12436"/>
              <a:gd name="T26" fmla="*/ 1376 w 12912"/>
              <a:gd name="T27" fmla="*/ 1236 h 12436"/>
              <a:gd name="T28" fmla="*/ 3728 w 12912"/>
              <a:gd name="T29" fmla="*/ 6082 h 12436"/>
              <a:gd name="T30" fmla="*/ 2804 w 12912"/>
              <a:gd name="T31" fmla="*/ 7731 h 12436"/>
              <a:gd name="T32" fmla="*/ 3473 w 12912"/>
              <a:gd name="T33" fmla="*/ 9307 h 12436"/>
              <a:gd name="T34" fmla="*/ 11491 w 12912"/>
              <a:gd name="T35" fmla="*/ 9307 h 12436"/>
              <a:gd name="T36" fmla="*/ 11491 w 12912"/>
              <a:gd name="T37" fmla="*/ 8147 h 12436"/>
              <a:gd name="T38" fmla="*/ 4135 w 12912"/>
              <a:gd name="T39" fmla="*/ 8147 h 12436"/>
              <a:gd name="T40" fmla="*/ 4026 w 12912"/>
              <a:gd name="T41" fmla="*/ 7965 h 12436"/>
              <a:gd name="T42" fmla="*/ 4658 w 12912"/>
              <a:gd name="T43" fmla="*/ 6919 h 12436"/>
              <a:gd name="T44" fmla="*/ 3964 w 12912"/>
              <a:gd name="T45" fmla="*/ 12436 h 12436"/>
              <a:gd name="T46" fmla="*/ 5309 w 12912"/>
              <a:gd name="T47" fmla="*/ 11091 h 12436"/>
              <a:gd name="T48" fmla="*/ 3964 w 12912"/>
              <a:gd name="T49" fmla="*/ 9745 h 12436"/>
              <a:gd name="T50" fmla="*/ 2618 w 12912"/>
              <a:gd name="T51" fmla="*/ 11091 h 12436"/>
              <a:gd name="T52" fmla="*/ 3964 w 12912"/>
              <a:gd name="T53" fmla="*/ 12436 h 12436"/>
              <a:gd name="T54" fmla="*/ 10145 w 12912"/>
              <a:gd name="T55" fmla="*/ 12436 h 12436"/>
              <a:gd name="T56" fmla="*/ 11491 w 12912"/>
              <a:gd name="T57" fmla="*/ 11091 h 12436"/>
              <a:gd name="T58" fmla="*/ 10145 w 12912"/>
              <a:gd name="T59" fmla="*/ 9745 h 12436"/>
              <a:gd name="T60" fmla="*/ 8800 w 12912"/>
              <a:gd name="T61" fmla="*/ 11091 h 12436"/>
              <a:gd name="T62" fmla="*/ 10145 w 12912"/>
              <a:gd name="T63" fmla="*/ 12436 h 1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2" h="12436">
                <a:moveTo>
                  <a:pt x="4658" y="6919"/>
                </a:moveTo>
                <a:cubicBezTo>
                  <a:pt x="4782" y="6959"/>
                  <a:pt x="4909" y="6982"/>
                  <a:pt x="5030" y="6982"/>
                </a:cubicBezTo>
                <a:lnTo>
                  <a:pt x="9165" y="6982"/>
                </a:lnTo>
                <a:cubicBezTo>
                  <a:pt x="9643" y="6982"/>
                  <a:pt x="10213" y="6640"/>
                  <a:pt x="10444" y="6207"/>
                </a:cubicBezTo>
                <a:lnTo>
                  <a:pt x="12683" y="2011"/>
                </a:lnTo>
                <a:cubicBezTo>
                  <a:pt x="12912" y="1583"/>
                  <a:pt x="12707" y="1236"/>
                  <a:pt x="12216" y="1236"/>
                </a:cubicBezTo>
                <a:lnTo>
                  <a:pt x="2958" y="1236"/>
                </a:lnTo>
                <a:lnTo>
                  <a:pt x="2255" y="0"/>
                </a:lnTo>
                <a:lnTo>
                  <a:pt x="0" y="0"/>
                </a:lnTo>
                <a:lnTo>
                  <a:pt x="0" y="1114"/>
                </a:lnTo>
                <a:lnTo>
                  <a:pt x="1301" y="1114"/>
                </a:lnTo>
                <a:lnTo>
                  <a:pt x="1389" y="1236"/>
                </a:lnTo>
                <a:lnTo>
                  <a:pt x="1389" y="1236"/>
                </a:lnTo>
                <a:lnTo>
                  <a:pt x="1376" y="1236"/>
                </a:lnTo>
                <a:lnTo>
                  <a:pt x="3728" y="6082"/>
                </a:lnTo>
                <a:lnTo>
                  <a:pt x="2804" y="7731"/>
                </a:lnTo>
                <a:cubicBezTo>
                  <a:pt x="2360" y="8522"/>
                  <a:pt x="2737" y="9235"/>
                  <a:pt x="3473" y="9307"/>
                </a:cubicBezTo>
                <a:lnTo>
                  <a:pt x="11491" y="9307"/>
                </a:lnTo>
                <a:lnTo>
                  <a:pt x="11491" y="8147"/>
                </a:lnTo>
                <a:lnTo>
                  <a:pt x="4135" y="8147"/>
                </a:lnTo>
                <a:cubicBezTo>
                  <a:pt x="4014" y="8147"/>
                  <a:pt x="3968" y="8061"/>
                  <a:pt x="4026" y="7965"/>
                </a:cubicBezTo>
                <a:lnTo>
                  <a:pt x="4658" y="6919"/>
                </a:lnTo>
                <a:close/>
                <a:moveTo>
                  <a:pt x="3964" y="12436"/>
                </a:moveTo>
                <a:cubicBezTo>
                  <a:pt x="4707" y="12436"/>
                  <a:pt x="5309" y="11834"/>
                  <a:pt x="5309" y="11091"/>
                </a:cubicBezTo>
                <a:cubicBezTo>
                  <a:pt x="5309" y="10348"/>
                  <a:pt x="4707" y="9745"/>
                  <a:pt x="3964" y="9745"/>
                </a:cubicBezTo>
                <a:cubicBezTo>
                  <a:pt x="3221" y="9745"/>
                  <a:pt x="2618" y="10348"/>
                  <a:pt x="2618" y="11091"/>
                </a:cubicBezTo>
                <a:cubicBezTo>
                  <a:pt x="2618" y="11834"/>
                  <a:pt x="3221" y="12436"/>
                  <a:pt x="3964" y="12436"/>
                </a:cubicBezTo>
                <a:close/>
                <a:moveTo>
                  <a:pt x="10145" y="12436"/>
                </a:moveTo>
                <a:cubicBezTo>
                  <a:pt x="10889" y="12436"/>
                  <a:pt x="11491" y="11834"/>
                  <a:pt x="11491" y="11091"/>
                </a:cubicBezTo>
                <a:cubicBezTo>
                  <a:pt x="11491" y="10348"/>
                  <a:pt x="10889" y="9745"/>
                  <a:pt x="10145" y="9745"/>
                </a:cubicBezTo>
                <a:cubicBezTo>
                  <a:pt x="9402" y="9745"/>
                  <a:pt x="8800" y="10348"/>
                  <a:pt x="8800" y="11091"/>
                </a:cubicBezTo>
                <a:cubicBezTo>
                  <a:pt x="8800" y="11834"/>
                  <a:pt x="9402" y="12436"/>
                  <a:pt x="10145" y="124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YaHei UI"/>
              <a:ea typeface="微软雅黑"/>
              <a:cs typeface="+mn-cs"/>
            </a:endParaRPr>
          </a:p>
        </p:txBody>
      </p:sp>
      <p:sp>
        <p:nvSpPr>
          <p:cNvPr id="38" name="文本框 12">
            <a:extLst>
              <a:ext uri="{FF2B5EF4-FFF2-40B4-BE49-F238E27FC236}">
                <a16:creationId xmlns:a16="http://schemas.microsoft.com/office/drawing/2014/main" id="{6F10E6D3-1AC4-8F4B-AFD0-4089B02B032B}"/>
              </a:ext>
            </a:extLst>
          </p:cNvPr>
          <p:cNvSpPr txBox="1"/>
          <p:nvPr/>
        </p:nvSpPr>
        <p:spPr>
          <a:xfrm>
            <a:off x="697144" y="2270316"/>
            <a:ext cx="3645712" cy="961225"/>
          </a:xfrm>
          <a:prstGeom prst="rect">
            <a:avLst/>
          </a:prstGeom>
          <a:noFill/>
        </p:spPr>
        <p:txBody>
          <a:bodyPr wrap="square" rtlCol="0">
            <a:spAutoFit/>
          </a:bodyPr>
          <a:lstStyle/>
          <a:p>
            <a:pPr lvl="0">
              <a:lnSpc>
                <a:spcPct val="150000"/>
              </a:lnSpc>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2023年12月 销售金额</a:t>
            </a:r>
            <a:endPar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RMB</a:t>
            </a:r>
            <a:endParaRPr lang="en-US" altLang="zh-CN" sz="2000" b="1" dirty="0">
              <a:solidFill>
                <a:srgbClr val="B1A190">
                  <a:lumMod val="75000"/>
                </a:srgbClr>
              </a:solidFill>
              <a:latin typeface="微软雅黑" panose="020B0503020204020204" pitchFamily="34" charset="-122"/>
              <a:ea typeface="微软雅黑"/>
            </a:endParaRPr>
          </a:p>
        </p:txBody>
      </p:sp>
      <p:sp>
        <p:nvSpPr>
          <p:cNvPr id="39" name="文本框 12">
            <a:extLst>
              <a:ext uri="{FF2B5EF4-FFF2-40B4-BE49-F238E27FC236}">
                <a16:creationId xmlns:a16="http://schemas.microsoft.com/office/drawing/2014/main" id="{11D257DE-3BB1-8445-9F57-7CACB6B31F8A}"/>
              </a:ext>
            </a:extLst>
          </p:cNvPr>
          <p:cNvSpPr txBox="1"/>
          <p:nvPr/>
        </p:nvSpPr>
        <p:spPr>
          <a:xfrm>
            <a:off x="6095999" y="2907639"/>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0000"/>
                </a:solidFill>
                <a:latin typeface="微软雅黑" panose="020B0503020204020204" pitchFamily="34" charset="-122"/>
                <a:ea typeface="微软雅黑"/>
              </a:rPr>
              <a:t>购买人数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0" name="文本框 12">
            <a:extLst>
              <a:ext uri="{FF2B5EF4-FFF2-40B4-BE49-F238E27FC236}">
                <a16:creationId xmlns:a16="http://schemas.microsoft.com/office/drawing/2014/main" id="{6B679DC8-605A-BB4A-940A-2564B96C83D3}"/>
              </a:ext>
            </a:extLst>
          </p:cNvPr>
          <p:cNvSpPr txBox="1"/>
          <p:nvPr/>
        </p:nvSpPr>
        <p:spPr>
          <a:xfrm>
            <a:off x="6095998" y="5001038"/>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1" name="文本框 12">
            <a:extLst>
              <a:ext uri="{FF2B5EF4-FFF2-40B4-BE49-F238E27FC236}">
                <a16:creationId xmlns:a16="http://schemas.microsoft.com/office/drawing/2014/main" id="{83B05AA2-EBA9-1A4E-B43C-0FFF9DF18037}"/>
              </a:ext>
            </a:extLst>
          </p:cNvPr>
          <p:cNvSpPr txBox="1"/>
          <p:nvPr/>
        </p:nvSpPr>
        <p:spPr>
          <a:xfrm>
            <a:off x="8822099" y="2270316"/>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0000"/>
                </a:solidFill>
                <a:latin typeface="微软雅黑" panose="020B0503020204020204" pitchFamily="34" charset="-122"/>
                <a:ea typeface="微软雅黑"/>
              </a:rPr>
              <a:t>访客人数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2" name="文本框 12">
            <a:extLst>
              <a:ext uri="{FF2B5EF4-FFF2-40B4-BE49-F238E27FC236}">
                <a16:creationId xmlns:a16="http://schemas.microsoft.com/office/drawing/2014/main" id="{9173F464-041A-DF47-A1B3-9453E8E399CE}"/>
              </a:ext>
            </a:extLst>
          </p:cNvPr>
          <p:cNvSpPr txBox="1"/>
          <p:nvPr/>
        </p:nvSpPr>
        <p:spPr>
          <a:xfrm>
            <a:off x="8822098" y="3478637"/>
            <a:ext cx="1562101"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a:cs typeface="+mn-cs"/>
              </a:rPr>
              <a:t>支付转化率</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4" name="文本框 15">
            <a:extLst>
              <a:ext uri="{FF2B5EF4-FFF2-40B4-BE49-F238E27FC236}">
                <a16:creationId xmlns:a16="http://schemas.microsoft.com/office/drawing/2014/main" id="{4B501078-3B18-144B-8004-685EDB720395}"/>
              </a:ext>
            </a:extLst>
          </p:cNvPr>
          <p:cNvSpPr txBox="1"/>
          <p:nvPr/>
        </p:nvSpPr>
        <p:spPr>
          <a:xfrm flipH="1">
            <a:off x="3434622" y="2877474"/>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r>
              <a:rPr lang="zh-CN" altLang="en-US" sz="1200" dirty="0">
                <a:solidFill>
                  <a:prstClr val="black"/>
                </a:solidFill>
                <a:latin typeface="微软雅黑" panose="020B0503020204020204" pitchFamily="34" charset="-122"/>
                <a:ea typeface="微软雅黑" panose="020B0503020204020204" pitchFamily="34" charset="-122"/>
              </a:rPr>
              <a:t>大盘：</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5" name="箭头: 上 32">
            <a:extLst>
              <a:ext uri="{FF2B5EF4-FFF2-40B4-BE49-F238E27FC236}">
                <a16:creationId xmlns:a16="http://schemas.microsoft.com/office/drawing/2014/main" id="{8D908916-2ADE-BF44-B943-444E4287A621}"/>
              </a:ext>
            </a:extLst>
          </p:cNvPr>
          <p:cNvSpPr/>
          <p:nvPr/>
        </p:nvSpPr>
        <p:spPr>
          <a:xfrm rot="10800000">
            <a:off x="3751638" y="2347383"/>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6" name="文本框 12">
            <a:extLst>
              <a:ext uri="{FF2B5EF4-FFF2-40B4-BE49-F238E27FC236}">
                <a16:creationId xmlns:a16="http://schemas.microsoft.com/office/drawing/2014/main" id="{337ACC33-8D88-F643-B30C-A415ACA934EB}"/>
              </a:ext>
            </a:extLst>
          </p:cNvPr>
          <p:cNvSpPr txBox="1"/>
          <p:nvPr/>
        </p:nvSpPr>
        <p:spPr>
          <a:xfrm>
            <a:off x="1401892" y="2687197"/>
            <a:ext cx="2315559" cy="581057"/>
          </a:xfrm>
          <a:prstGeom prst="rect">
            <a:avLst/>
          </a:prstGeom>
          <a:noFill/>
        </p:spPr>
        <p:txBody>
          <a:bodyPr wrap="square" rtlCol="0">
            <a:spAutoFit/>
          </a:bodyPr>
          <a:lstStyle/>
          <a:p>
            <a:pPr lvl="0">
              <a:lnSpc>
                <a:spcPct val="150000"/>
              </a:lnSpc>
              <a:defRPr/>
            </a:pPr>
            <a:r>
              <a:rPr lang="en-US" altLang="zh-CN" sz="2400" b="1" dirty="0">
                <a:solidFill>
                  <a:srgbClr val="B1A190">
                    <a:lumMod val="75000"/>
                  </a:srgbClr>
                </a:solidFill>
                <a:latin typeface="微软雅黑" panose="020B0503020204020204" pitchFamily="34" charset="-122"/>
                <a:ea typeface="微软雅黑"/>
              </a:rPr>
              <a:t>6,229,678</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endParaRPr>
          </a:p>
        </p:txBody>
      </p:sp>
      <p:sp>
        <p:nvSpPr>
          <p:cNvPr id="47" name="文本框 12">
            <a:extLst>
              <a:ext uri="{FF2B5EF4-FFF2-40B4-BE49-F238E27FC236}">
                <a16:creationId xmlns:a16="http://schemas.microsoft.com/office/drawing/2014/main" id="{6EA052A3-39CB-774C-8F72-604D1CD3F7B9}"/>
              </a:ext>
            </a:extLst>
          </p:cNvPr>
          <p:cNvSpPr txBox="1"/>
          <p:nvPr/>
        </p:nvSpPr>
        <p:spPr>
          <a:xfrm>
            <a:off x="6095998" y="3366643"/>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17,756</a:t>
            </a:r>
          </a:p>
        </p:txBody>
      </p:sp>
      <p:sp>
        <p:nvSpPr>
          <p:cNvPr id="48" name="文本框 12">
            <a:extLst>
              <a:ext uri="{FF2B5EF4-FFF2-40B4-BE49-F238E27FC236}">
                <a16:creationId xmlns:a16="http://schemas.microsoft.com/office/drawing/2014/main" id="{BEA9A92F-5778-F645-88EA-FD931F8708A5}"/>
              </a:ext>
            </a:extLst>
          </p:cNvPr>
          <p:cNvSpPr txBox="1"/>
          <p:nvPr/>
        </p:nvSpPr>
        <p:spPr>
          <a:xfrm>
            <a:off x="8822098" y="2724107"/>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229,011</a:t>
            </a:r>
          </a:p>
        </p:txBody>
      </p:sp>
      <p:sp>
        <p:nvSpPr>
          <p:cNvPr id="49" name="文本框 12">
            <a:extLst>
              <a:ext uri="{FF2B5EF4-FFF2-40B4-BE49-F238E27FC236}">
                <a16:creationId xmlns:a16="http://schemas.microsoft.com/office/drawing/2014/main" id="{590602DF-50AD-6646-8464-50B9920CFE7E}"/>
              </a:ext>
            </a:extLst>
          </p:cNvPr>
          <p:cNvSpPr txBox="1"/>
          <p:nvPr/>
        </p:nvSpPr>
        <p:spPr>
          <a:xfrm>
            <a:off x="8847432" y="3938974"/>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8%</a:t>
            </a:r>
          </a:p>
        </p:txBody>
      </p:sp>
      <p:sp>
        <p:nvSpPr>
          <p:cNvPr id="50" name="文本框 12">
            <a:extLst>
              <a:ext uri="{FF2B5EF4-FFF2-40B4-BE49-F238E27FC236}">
                <a16:creationId xmlns:a16="http://schemas.microsoft.com/office/drawing/2014/main" id="{D26E562A-D589-A04C-B0D7-8A28221A8E24}"/>
              </a:ext>
            </a:extLst>
          </p:cNvPr>
          <p:cNvSpPr txBox="1"/>
          <p:nvPr/>
        </p:nvSpPr>
        <p:spPr>
          <a:xfrm>
            <a:off x="6095058" y="5457042"/>
            <a:ext cx="2315559" cy="499560"/>
          </a:xfrm>
          <a:prstGeom prst="rect">
            <a:avLst/>
          </a:prstGeom>
          <a:noFill/>
        </p:spPr>
        <p:txBody>
          <a:bodyPr wrap="square" rtlCol="0">
            <a:spAutoFit/>
          </a:bodyPr>
          <a:lstStyle/>
          <a:p>
            <a:pPr lvl="0">
              <a:lnSpc>
                <a:spcPct val="150000"/>
              </a:lnSpc>
              <a:defRPr/>
            </a:pPr>
            <a:r>
              <a:rPr kumimoji="0" lang="en-US" altLang="zh-CN" sz="2000" b="1" i="0" u="none" strike="noStrike" kern="1200" cap="none" spc="0" normalizeH="0" baseline="0" noProof="0" dirty="0">
                <a:ln>
                  <a:noFill/>
                </a:ln>
                <a:solidFill>
                  <a:srgbClr val="B1A190">
                    <a:lumMod val="75000"/>
                  </a:srgbClr>
                </a:solidFill>
                <a:effectLst/>
                <a:uLnTx/>
                <a:uFillTx/>
                <a:latin typeface="微软雅黑" panose="020B0503020204020204" pitchFamily="34" charset="-122"/>
                <a:ea typeface="微软雅黑"/>
                <a:cs typeface="+mn-cs"/>
              </a:rPr>
              <a:t>351</a:t>
            </a:r>
          </a:p>
        </p:txBody>
      </p:sp>
      <p:sp>
        <p:nvSpPr>
          <p:cNvPr id="52" name="文本框 15">
            <a:extLst>
              <a:ext uri="{FF2B5EF4-FFF2-40B4-BE49-F238E27FC236}">
                <a16:creationId xmlns:a16="http://schemas.microsoft.com/office/drawing/2014/main" id="{F47D0953-0BCF-4D43-B976-89D1D384DB9E}"/>
              </a:ext>
            </a:extLst>
          </p:cNvPr>
          <p:cNvSpPr txBox="1"/>
          <p:nvPr/>
        </p:nvSpPr>
        <p:spPr>
          <a:xfrm flipH="1">
            <a:off x="7468747" y="3535721"/>
            <a:ext cx="1125016" cy="5167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lnSpc>
                <a:spcPct val="120000"/>
              </a:lnSpc>
              <a:defRPr/>
            </a:pPr>
            <a:r>
              <a:rPr lang="zh-CN" altLang="en-US" sz="1200" dirty="0">
                <a:solidFill>
                  <a:prstClr val="black"/>
                </a:solidFill>
                <a:latin typeface="微软雅黑" panose="020B0503020204020204" pitchFamily="34" charset="-122"/>
                <a:ea typeface="微软雅黑" panose="020B0503020204020204" pitchFamily="34" charset="-122"/>
              </a:rPr>
              <a:t>大盘：</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53" name="箭头: 上 32">
            <a:extLst>
              <a:ext uri="{FF2B5EF4-FFF2-40B4-BE49-F238E27FC236}">
                <a16:creationId xmlns:a16="http://schemas.microsoft.com/office/drawing/2014/main" id="{8D873CB4-DE38-1349-B932-38C3684C5A84}"/>
              </a:ext>
            </a:extLst>
          </p:cNvPr>
          <p:cNvSpPr/>
          <p:nvPr/>
        </p:nvSpPr>
        <p:spPr>
          <a:xfrm rot="10800000">
            <a:off x="7785763" y="3005630"/>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5" name="文本框 15">
            <a:extLst>
              <a:ext uri="{FF2B5EF4-FFF2-40B4-BE49-F238E27FC236}">
                <a16:creationId xmlns:a16="http://schemas.microsoft.com/office/drawing/2014/main" id="{61BBF472-779C-2E4A-9D0B-B6F13EF9CDE5}"/>
              </a:ext>
            </a:extLst>
          </p:cNvPr>
          <p:cNvSpPr txBox="1"/>
          <p:nvPr/>
        </p:nvSpPr>
        <p:spPr>
          <a:xfrm flipH="1">
            <a:off x="10179169" y="2874580"/>
            <a:ext cx="1125016" cy="2951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6" name="箭头: 上 32">
            <a:extLst>
              <a:ext uri="{FF2B5EF4-FFF2-40B4-BE49-F238E27FC236}">
                <a16:creationId xmlns:a16="http://schemas.microsoft.com/office/drawing/2014/main" id="{17649F71-4400-D44C-9052-73FB71CABB30}"/>
              </a:ext>
            </a:extLst>
          </p:cNvPr>
          <p:cNvSpPr/>
          <p:nvPr/>
        </p:nvSpPr>
        <p:spPr>
          <a:xfrm rot="10800000">
            <a:off x="10496185" y="2344489"/>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8" name="文本框 15">
            <a:extLst>
              <a:ext uri="{FF2B5EF4-FFF2-40B4-BE49-F238E27FC236}">
                <a16:creationId xmlns:a16="http://schemas.microsoft.com/office/drawing/2014/main" id="{182F1719-6061-7A43-8277-C47508B4C237}"/>
              </a:ext>
            </a:extLst>
          </p:cNvPr>
          <p:cNvSpPr txBox="1"/>
          <p:nvPr/>
        </p:nvSpPr>
        <p:spPr>
          <a:xfrm flipH="1">
            <a:off x="10179169" y="4065111"/>
            <a:ext cx="1125016" cy="2951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9" name="箭头: 上 32">
            <a:extLst>
              <a:ext uri="{FF2B5EF4-FFF2-40B4-BE49-F238E27FC236}">
                <a16:creationId xmlns:a16="http://schemas.microsoft.com/office/drawing/2014/main" id="{66D95A46-0389-BC49-8CE7-930007B966E3}"/>
              </a:ext>
            </a:extLst>
          </p:cNvPr>
          <p:cNvSpPr/>
          <p:nvPr/>
        </p:nvSpPr>
        <p:spPr>
          <a:xfrm>
            <a:off x="10496185" y="3535020"/>
            <a:ext cx="323220" cy="476069"/>
          </a:xfrm>
          <a:prstGeom prst="upArrow">
            <a:avLst/>
          </a:prstGeom>
          <a:solidFill>
            <a:srgbClr val="4971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1" name="文本框 15">
            <a:extLst>
              <a:ext uri="{FF2B5EF4-FFF2-40B4-BE49-F238E27FC236}">
                <a16:creationId xmlns:a16="http://schemas.microsoft.com/office/drawing/2014/main" id="{52C11BF9-C31B-1D4B-B035-74437BAFDC27}"/>
              </a:ext>
            </a:extLst>
          </p:cNvPr>
          <p:cNvSpPr txBox="1"/>
          <p:nvPr/>
        </p:nvSpPr>
        <p:spPr>
          <a:xfrm flipH="1">
            <a:off x="6983967" y="5663544"/>
            <a:ext cx="1125016" cy="295145"/>
          </a:xfrm>
          <a:prstGeom prst="rect">
            <a:avLst/>
          </a:prstGeom>
          <a:noFill/>
        </p:spPr>
        <p:txBody>
          <a:bodyPr wrap="square" rtlCol="0">
            <a:spAutoFit/>
          </a:bodyPr>
          <a:lstStyle/>
          <a:p>
            <a:pPr lvl="0">
              <a:lnSpc>
                <a:spcPct val="120000"/>
              </a:lnSpc>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2" name="箭头: 上 32">
            <a:extLst>
              <a:ext uri="{FF2B5EF4-FFF2-40B4-BE49-F238E27FC236}">
                <a16:creationId xmlns:a16="http://schemas.microsoft.com/office/drawing/2014/main" id="{963211D2-FD5A-DB4C-95C7-E14E25BB8BC1}"/>
              </a:ext>
            </a:extLst>
          </p:cNvPr>
          <p:cNvSpPr/>
          <p:nvPr/>
        </p:nvSpPr>
        <p:spPr>
          <a:xfrm rot="10800000">
            <a:off x="7300983" y="5133453"/>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63" name="文本框 15">
            <a:extLst>
              <a:ext uri="{FF2B5EF4-FFF2-40B4-BE49-F238E27FC236}">
                <a16:creationId xmlns:a16="http://schemas.microsoft.com/office/drawing/2014/main" id="{E77F1687-CEB9-7C40-BBAD-8501D0E5C08A}"/>
              </a:ext>
            </a:extLst>
          </p:cNvPr>
          <p:cNvSpPr txBox="1"/>
          <p:nvPr/>
        </p:nvSpPr>
        <p:spPr>
          <a:xfrm flipH="1">
            <a:off x="3888000" y="2875331"/>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-56%</a:t>
            </a:r>
          </a:p>
        </p:txBody>
      </p:sp>
      <p:sp>
        <p:nvSpPr>
          <p:cNvPr id="64" name="文本框 15">
            <a:extLst>
              <a:ext uri="{FF2B5EF4-FFF2-40B4-BE49-F238E27FC236}">
                <a16:creationId xmlns:a16="http://schemas.microsoft.com/office/drawing/2014/main" id="{6EACC05C-6AA0-6F46-9CC5-B12BAB2B7B9B}"/>
              </a:ext>
            </a:extLst>
          </p:cNvPr>
          <p:cNvSpPr txBox="1"/>
          <p:nvPr/>
        </p:nvSpPr>
        <p:spPr>
          <a:xfrm flipH="1">
            <a:off x="7920000" y="3538958"/>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-45%</a:t>
            </a:r>
          </a:p>
        </p:txBody>
      </p:sp>
      <p:sp>
        <p:nvSpPr>
          <p:cNvPr id="65" name="文本框 15">
            <a:extLst>
              <a:ext uri="{FF2B5EF4-FFF2-40B4-BE49-F238E27FC236}">
                <a16:creationId xmlns:a16="http://schemas.microsoft.com/office/drawing/2014/main" id="{9514C4C0-844B-4E4B-BE61-AC8711F8F5B8}"/>
              </a:ext>
            </a:extLst>
          </p:cNvPr>
          <p:cNvSpPr txBox="1"/>
          <p:nvPr/>
        </p:nvSpPr>
        <p:spPr>
          <a:xfrm flipH="1">
            <a:off x="10620000" y="2876915"/>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-49%</a:t>
            </a:r>
          </a:p>
        </p:txBody>
      </p:sp>
      <p:sp>
        <p:nvSpPr>
          <p:cNvPr id="66" name="文本框 15">
            <a:extLst>
              <a:ext uri="{FF2B5EF4-FFF2-40B4-BE49-F238E27FC236}">
                <a16:creationId xmlns:a16="http://schemas.microsoft.com/office/drawing/2014/main" id="{2480B9F8-E438-174D-B277-D0CDB0AF529B}"/>
              </a:ext>
            </a:extLst>
          </p:cNvPr>
          <p:cNvSpPr txBox="1"/>
          <p:nvPr/>
        </p:nvSpPr>
        <p:spPr>
          <a:xfrm flipH="1">
            <a:off x="10620000" y="4065110"/>
            <a:ext cx="720000" cy="276999"/>
          </a:xfrm>
          <a:prstGeom prst="rect">
            <a:avLst/>
          </a:prstGeom>
          <a:noFill/>
        </p:spPr>
        <p:txBody>
          <a:bodyPr wrap="square" rtlCol="0">
            <a:spAutoFit/>
          </a:bodyPr>
          <a:lstStyle/>
          <a:p>
            <a:pPr lvl="0" algn="ctr">
              <a:defRPr/>
            </a:pPr>
            <a:r>
              <a:rPr lang="en-US" altLang="zh-CN" sz="1200" dirty="0">
                <a:solidFill>
                  <a:srgbClr val="49711E"/>
                </a:solidFill>
                <a:latin typeface="微软雅黑" panose="020B0503020204020204" pitchFamily="34" charset="-122"/>
                <a:ea typeface="微软雅黑" panose="020B0503020204020204" pitchFamily="34" charset="-122"/>
              </a:rPr>
              <a:t>+0.6pp</a:t>
            </a:r>
          </a:p>
        </p:txBody>
      </p:sp>
      <p:sp>
        <p:nvSpPr>
          <p:cNvPr id="67" name="文本框 15">
            <a:extLst>
              <a:ext uri="{FF2B5EF4-FFF2-40B4-BE49-F238E27FC236}">
                <a16:creationId xmlns:a16="http://schemas.microsoft.com/office/drawing/2014/main" id="{9CC03938-D515-274F-A1E1-C079E49E9AB8}"/>
              </a:ext>
            </a:extLst>
          </p:cNvPr>
          <p:cNvSpPr txBox="1"/>
          <p:nvPr/>
        </p:nvSpPr>
        <p:spPr>
          <a:xfrm flipH="1">
            <a:off x="7560000" y="5692087"/>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-21%</a:t>
            </a:r>
          </a:p>
        </p:txBody>
      </p:sp>
      <p:sp>
        <p:nvSpPr>
          <p:cNvPr id="68" name="文本框 15">
            <a:extLst>
              <a:ext uri="{FF2B5EF4-FFF2-40B4-BE49-F238E27FC236}">
                <a16:creationId xmlns:a16="http://schemas.microsoft.com/office/drawing/2014/main" id="{667BC192-022E-4840-BE5F-3CB83C5B22F9}"/>
              </a:ext>
            </a:extLst>
          </p:cNvPr>
          <p:cNvSpPr txBox="1"/>
          <p:nvPr/>
        </p:nvSpPr>
        <p:spPr>
          <a:xfrm flipH="1">
            <a:off x="3887999" y="3093041"/>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-30%</a:t>
            </a:r>
          </a:p>
        </p:txBody>
      </p:sp>
      <p:sp>
        <p:nvSpPr>
          <p:cNvPr id="69" name="文本框 15">
            <a:extLst>
              <a:ext uri="{FF2B5EF4-FFF2-40B4-BE49-F238E27FC236}">
                <a16:creationId xmlns:a16="http://schemas.microsoft.com/office/drawing/2014/main" id="{1B9A024E-1BA9-374D-8433-55E26EE41C8D}"/>
              </a:ext>
            </a:extLst>
          </p:cNvPr>
          <p:cNvSpPr txBox="1"/>
          <p:nvPr/>
        </p:nvSpPr>
        <p:spPr>
          <a:xfrm flipH="1">
            <a:off x="7919892" y="3760289"/>
            <a:ext cx="720000"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-9%</a:t>
            </a:r>
          </a:p>
        </p:txBody>
      </p:sp>
    </p:spTree>
    <p:extLst>
      <p:ext uri="{BB962C8B-B14F-4D97-AF65-F5344CB8AC3E}">
        <p14:creationId xmlns:p14="http://schemas.microsoft.com/office/powerpoint/2010/main" val="18400701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569E719-9E68-764C-B6EC-C8ECD2EB4407}"/>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人</a:t>
            </a:r>
          </a:p>
        </p:txBody>
      </p:sp>
    </p:spTree>
    <p:extLst>
      <p:ext uri="{BB962C8B-B14F-4D97-AF65-F5344CB8AC3E}">
        <p14:creationId xmlns:p14="http://schemas.microsoft.com/office/powerpoint/2010/main" val="5745421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E6997-9377-7243-9C24-AA1D7471F35D}"/>
              </a:ext>
            </a:extLst>
          </p:cNvPr>
          <p:cNvSpPr>
            <a:spLocks noGrp="1"/>
          </p:cNvSpPr>
          <p:nvPr>
            <p:ph type="title"/>
          </p:nvPr>
        </p:nvSpPr>
        <p:spPr/>
        <p:txBody>
          <a:bodyPr/>
          <a:lstStyle/>
          <a:p>
            <a:r>
              <a:rPr lang="x-none" dirty="0"/>
              <a:t>胶囊咖啡人群变化</a:t>
            </a:r>
          </a:p>
        </p:txBody>
      </p:sp>
      <p:sp>
        <p:nvSpPr>
          <p:cNvPr id="3" name="Text Placeholder 2">
            <a:extLst>
              <a:ext uri="{FF2B5EF4-FFF2-40B4-BE49-F238E27FC236}">
                <a16:creationId xmlns:a16="http://schemas.microsoft.com/office/drawing/2014/main" id="{68D5D68A-090D-DF4A-83B0-8FD78D03B6FB}"/>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59620CDE-C02A-F948-9DA2-28C0402053A3}"/>
              </a:ext>
            </a:extLst>
          </p:cNvPr>
          <p:cNvSpPr>
            <a:spLocks noGrp="1"/>
          </p:cNvSpPr>
          <p:nvPr>
            <p:ph type="body" sz="quarter" idx="11"/>
          </p:nvPr>
        </p:nvSpPr>
        <p:spPr/>
        <p:txBody>
          <a:bodyPr/>
          <a:lstStyle/>
          <a:p>
            <a:r>
              <a:t>数据来源：策略中心</a:t>
            </a:r>
          </a:p>
          <a:p>
            <a:r>
              <a:t>时间维度：2023.12</a:t>
            </a:r>
          </a:p>
        </p:txBody>
      </p:sp>
      <p:graphicFrame>
        <p:nvGraphicFramePr>
          <p:cNvPr id="6" name="图表 6">
            <a:extLst>
              <a:ext uri="{FF2B5EF4-FFF2-40B4-BE49-F238E27FC236}">
                <a16:creationId xmlns:a16="http://schemas.microsoft.com/office/drawing/2014/main" id="{61735449-7A46-F746-A2CD-2714EE7EE6AE}"/>
              </a:ext>
            </a:extLst>
          </p:cNvPr>
          <p:cNvGraphicFramePr/>
          <p:nvPr>
            <p:extLst>
              <p:ext uri="{D42A27DB-BD31-4B8C-83A1-F6EECF244321}">
                <p14:modId xmlns:p14="http://schemas.microsoft.com/office/powerpoint/2010/main" val="1324187459"/>
              </p:ext>
            </p:extLst>
          </p:nvPr>
        </p:nvGraphicFramePr>
        <p:xfrm>
          <a:off x="695999" y="1797055"/>
          <a:ext cx="10800000" cy="393328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表格 9">
            <a:extLst>
              <a:ext uri="{FF2B5EF4-FFF2-40B4-BE49-F238E27FC236}">
                <a16:creationId xmlns:a16="http://schemas.microsoft.com/office/drawing/2014/main" id="{8170269F-1607-AF4D-9CFF-F230412E7535}"/>
              </a:ext>
            </a:extLst>
          </p:cNvPr>
          <p:cNvGraphicFramePr>
            <a:graphicFrameLocks noGrp="1"/>
          </p:cNvGraphicFramePr>
          <p:nvPr>
            <p:extLst>
              <p:ext uri="{D42A27DB-BD31-4B8C-83A1-F6EECF244321}">
                <p14:modId xmlns:p14="http://schemas.microsoft.com/office/powerpoint/2010/main" val="3168112183"/>
              </p:ext>
            </p:extLst>
          </p:nvPr>
        </p:nvGraphicFramePr>
        <p:xfrm>
          <a:off x="282371" y="5765718"/>
          <a:ext cx="10800003" cy="449506"/>
        </p:xfrm>
        <a:graphic>
          <a:graphicData uri="http://schemas.openxmlformats.org/drawingml/2006/table">
            <a:tbl>
              <a:tblPr firstRow="1" bandRow="1">
                <a:tableStyleId>{5C22544A-7EE6-4342-B048-85BDC9FD1C3A}</a:tableStyleId>
              </a:tblPr>
              <a:tblGrid>
                <a:gridCol w="414221">
                  <a:extLst>
                    <a:ext uri="{9D8B030D-6E8A-4147-A177-3AD203B41FA5}">
                      <a16:colId xmlns:a16="http://schemas.microsoft.com/office/drawing/2014/main" val="3571041192"/>
                    </a:ext>
                  </a:extLst>
                </a:gridCol>
                <a:gridCol w="420142">
                  <a:extLst>
                    <a:ext uri="{9D8B030D-6E8A-4147-A177-3AD203B41FA5}">
                      <a16:colId xmlns:a16="http://schemas.microsoft.com/office/drawing/2014/main" val="260454174"/>
                    </a:ext>
                  </a:extLst>
                </a:gridCol>
                <a:gridCol w="498282">
                  <a:extLst>
                    <a:ext uri="{9D8B030D-6E8A-4147-A177-3AD203B41FA5}">
                      <a16:colId xmlns:a16="http://schemas.microsoft.com/office/drawing/2014/main" val="3847526139"/>
                    </a:ext>
                  </a:extLst>
                </a:gridCol>
                <a:gridCol w="498282">
                  <a:extLst>
                    <a:ext uri="{9D8B030D-6E8A-4147-A177-3AD203B41FA5}">
                      <a16:colId xmlns:a16="http://schemas.microsoft.com/office/drawing/2014/main" val="3751921421"/>
                    </a:ext>
                  </a:extLst>
                </a:gridCol>
                <a:gridCol w="498282">
                  <a:extLst>
                    <a:ext uri="{9D8B030D-6E8A-4147-A177-3AD203B41FA5}">
                      <a16:colId xmlns:a16="http://schemas.microsoft.com/office/drawing/2014/main" val="3349848825"/>
                    </a:ext>
                  </a:extLst>
                </a:gridCol>
                <a:gridCol w="498282">
                  <a:extLst>
                    <a:ext uri="{9D8B030D-6E8A-4147-A177-3AD203B41FA5}">
                      <a16:colId xmlns:a16="http://schemas.microsoft.com/office/drawing/2014/main" val="567222659"/>
                    </a:ext>
                  </a:extLst>
                </a:gridCol>
                <a:gridCol w="498282">
                  <a:extLst>
                    <a:ext uri="{9D8B030D-6E8A-4147-A177-3AD203B41FA5}">
                      <a16:colId xmlns:a16="http://schemas.microsoft.com/office/drawing/2014/main" val="2391516373"/>
                    </a:ext>
                  </a:extLst>
                </a:gridCol>
                <a:gridCol w="498282">
                  <a:extLst>
                    <a:ext uri="{9D8B030D-6E8A-4147-A177-3AD203B41FA5}">
                      <a16:colId xmlns:a16="http://schemas.microsoft.com/office/drawing/2014/main" val="3028846577"/>
                    </a:ext>
                  </a:extLst>
                </a:gridCol>
                <a:gridCol w="498282">
                  <a:extLst>
                    <a:ext uri="{9D8B030D-6E8A-4147-A177-3AD203B41FA5}">
                      <a16:colId xmlns:a16="http://schemas.microsoft.com/office/drawing/2014/main" val="3405185712"/>
                    </a:ext>
                  </a:extLst>
                </a:gridCol>
                <a:gridCol w="498282">
                  <a:extLst>
                    <a:ext uri="{9D8B030D-6E8A-4147-A177-3AD203B41FA5}">
                      <a16:colId xmlns:a16="http://schemas.microsoft.com/office/drawing/2014/main" val="2230875991"/>
                    </a:ext>
                  </a:extLst>
                </a:gridCol>
                <a:gridCol w="498282">
                  <a:extLst>
                    <a:ext uri="{9D8B030D-6E8A-4147-A177-3AD203B41FA5}">
                      <a16:colId xmlns:a16="http://schemas.microsoft.com/office/drawing/2014/main" val="2489983346"/>
                    </a:ext>
                  </a:extLst>
                </a:gridCol>
                <a:gridCol w="498282">
                  <a:extLst>
                    <a:ext uri="{9D8B030D-6E8A-4147-A177-3AD203B41FA5}">
                      <a16:colId xmlns:a16="http://schemas.microsoft.com/office/drawing/2014/main" val="2453806218"/>
                    </a:ext>
                  </a:extLst>
                </a:gridCol>
                <a:gridCol w="498282">
                  <a:extLst>
                    <a:ext uri="{9D8B030D-6E8A-4147-A177-3AD203B41FA5}">
                      <a16:colId xmlns:a16="http://schemas.microsoft.com/office/drawing/2014/main" val="3521635278"/>
                    </a:ext>
                  </a:extLst>
                </a:gridCol>
                <a:gridCol w="498282">
                  <a:extLst>
                    <a:ext uri="{9D8B030D-6E8A-4147-A177-3AD203B41FA5}">
                      <a16:colId xmlns:a16="http://schemas.microsoft.com/office/drawing/2014/main" val="3185571266"/>
                    </a:ext>
                  </a:extLst>
                </a:gridCol>
                <a:gridCol w="498282">
                  <a:extLst>
                    <a:ext uri="{9D8B030D-6E8A-4147-A177-3AD203B41FA5}">
                      <a16:colId xmlns:a16="http://schemas.microsoft.com/office/drawing/2014/main" val="1407159555"/>
                    </a:ext>
                  </a:extLst>
                </a:gridCol>
                <a:gridCol w="498282">
                  <a:extLst>
                    <a:ext uri="{9D8B030D-6E8A-4147-A177-3AD203B41FA5}">
                      <a16:colId xmlns:a16="http://schemas.microsoft.com/office/drawing/2014/main" val="416460474"/>
                    </a:ext>
                  </a:extLst>
                </a:gridCol>
                <a:gridCol w="498282">
                  <a:extLst>
                    <a:ext uri="{9D8B030D-6E8A-4147-A177-3AD203B41FA5}">
                      <a16:colId xmlns:a16="http://schemas.microsoft.com/office/drawing/2014/main" val="1911168994"/>
                    </a:ext>
                  </a:extLst>
                </a:gridCol>
                <a:gridCol w="498282">
                  <a:extLst>
                    <a:ext uri="{9D8B030D-6E8A-4147-A177-3AD203B41FA5}">
                      <a16:colId xmlns:a16="http://schemas.microsoft.com/office/drawing/2014/main" val="1344619508"/>
                    </a:ext>
                  </a:extLst>
                </a:gridCol>
                <a:gridCol w="498282">
                  <a:extLst>
                    <a:ext uri="{9D8B030D-6E8A-4147-A177-3AD203B41FA5}">
                      <a16:colId xmlns:a16="http://schemas.microsoft.com/office/drawing/2014/main" val="1908247079"/>
                    </a:ext>
                  </a:extLst>
                </a:gridCol>
                <a:gridCol w="498282">
                  <a:extLst>
                    <a:ext uri="{9D8B030D-6E8A-4147-A177-3AD203B41FA5}">
                      <a16:colId xmlns:a16="http://schemas.microsoft.com/office/drawing/2014/main" val="4122920119"/>
                    </a:ext>
                  </a:extLst>
                </a:gridCol>
                <a:gridCol w="498282">
                  <a:extLst>
                    <a:ext uri="{9D8B030D-6E8A-4147-A177-3AD203B41FA5}">
                      <a16:colId xmlns:a16="http://schemas.microsoft.com/office/drawing/2014/main" val="193981616"/>
                    </a:ext>
                  </a:extLst>
                </a:gridCol>
                <a:gridCol w="498282">
                  <a:extLst>
                    <a:ext uri="{9D8B030D-6E8A-4147-A177-3AD203B41FA5}">
                      <a16:colId xmlns:a16="http://schemas.microsoft.com/office/drawing/2014/main" val="59175416"/>
                    </a:ext>
                  </a:extLst>
                </a:gridCol>
              </a:tblGrid>
              <a:tr h="224753">
                <a:tc rowSpan="2">
                  <a:txBody>
                    <a:bodyPr/>
                    <a:lstStyle/>
                    <a:p>
                      <a:pPr algn="ctr"/>
                      <a:r>
                        <a:rPr lang="zh-CN" altLang="en-US" sz="800" b="1" dirty="0">
                          <a:solidFill>
                            <a:schemeClr val="tx1"/>
                          </a:solidFill>
                          <a:latin typeface="+mn-ea"/>
                          <a:ea typeface="+mn-ea"/>
                        </a:rPr>
                        <a:t>人数</a:t>
                      </a:r>
                      <a:endParaRPr lang="en-US" altLang="zh-CN" sz="800" b="1" dirty="0">
                        <a:solidFill>
                          <a:schemeClr val="tx1"/>
                        </a:solidFill>
                        <a:latin typeface="+mn-ea"/>
                        <a:ea typeface="+mn-ea"/>
                      </a:endParaRPr>
                    </a:p>
                    <a:p>
                      <a:pPr algn="ctr"/>
                      <a:r>
                        <a:rPr lang="zh-CN" altLang="en-US" sz="8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800" b="1" dirty="0">
                          <a:solidFill>
                            <a:schemeClr val="tx1"/>
                          </a:solidFill>
                          <a:latin typeface="+mn-ea"/>
                          <a:ea typeface="+mn-ea"/>
                        </a:rPr>
                        <a:t>店铺</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-39%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-40%</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-44%</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dirty="0">
                          <a:solidFill>
                            <a:srgbClr val="C00000"/>
                          </a:solidFill>
                          <a:effectLst/>
                          <a:latin typeface="+mn-ea"/>
                          <a:ea typeface="+mn-ea"/>
                        </a:rPr>
                        <a:t>-41%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-45%</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-43%</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-42%</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-37%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-51%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-43%</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224753">
                <a:tc vMerge="1">
                  <a:txBody>
                    <a:bodyPr/>
                    <a:lstStyle/>
                    <a:p>
                      <a:pPr algn="ctr"/>
                      <a:endParaRPr lang="zh-CN" altLang="en-US" sz="1000" b="1" dirty="0">
                        <a:solidFill>
                          <a:schemeClr val="tx1"/>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800" b="1" dirty="0">
                          <a:solidFill>
                            <a:schemeClr val="tx1"/>
                          </a:solidFill>
                          <a:latin typeface="+mn-ea"/>
                          <a:ea typeface="+mn-ea"/>
                        </a:rPr>
                        <a:t>行业</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-7%</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49711E"/>
                          </a:solidFill>
                          <a:effectLst/>
                          <a:latin typeface="+mn-ea"/>
                          <a:ea typeface="+mn-ea"/>
                          <a:cs typeface="+mn-cs"/>
                        </a:rPr>
                        <a:t>70%</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-3%</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-15%</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-12%</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dirty="0">
                          <a:solidFill>
                            <a:srgbClr val="C00000"/>
                          </a:solidFill>
                          <a:effectLst/>
                          <a:latin typeface="+mn-ea"/>
                          <a:ea typeface="+mn-ea"/>
                        </a:rPr>
                        <a:t>-4%</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-3%</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-0.4%</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49711E"/>
                          </a:solidFill>
                          <a:effectLst/>
                          <a:latin typeface="+mn-ea"/>
                          <a:ea typeface="+mn-ea"/>
                          <a:cs typeface="+mn-cs"/>
                        </a:rPr>
                        <a:t>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49711E"/>
                          </a:solidFill>
                          <a:effectLst/>
                          <a:latin typeface="+mn-ea"/>
                          <a:ea typeface="+mn-ea"/>
                          <a:cs typeface="+mn-cs"/>
                        </a:rPr>
                        <a:t>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49711E"/>
                          </a:solidFill>
                          <a:effectLst/>
                          <a:latin typeface="+mn-ea"/>
                          <a:ea typeface="+mn-ea"/>
                          <a:cs typeface="+mn-cs"/>
                        </a:rPr>
                        <a:t>1.1%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49711E"/>
                          </a:solidFill>
                          <a:effectLst/>
                          <a:latin typeface="+mn-ea"/>
                          <a:ea typeface="+mn-ea"/>
                          <a:cs typeface="+mn-cs"/>
                        </a:rPr>
                        <a:t>103%</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49711E"/>
                          </a:solidFill>
                          <a:effectLst/>
                          <a:latin typeface="+mn-ea"/>
                          <a:ea typeface="+mn-ea"/>
                          <a:cs typeface="+mn-cs"/>
                        </a:rPr>
                        <a:t>30%</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49711E"/>
                          </a:solidFill>
                          <a:effectLst/>
                          <a:latin typeface="+mn-ea"/>
                          <a:ea typeface="+mn-ea"/>
                          <a:cs typeface="+mn-cs"/>
                        </a:rPr>
                        <a:t>4%</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-11%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-21%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386514957"/>
                  </a:ext>
                </a:extLst>
              </a:tr>
            </a:tbl>
          </a:graphicData>
        </a:graphic>
      </p:graphicFrame>
    </p:spTree>
    <p:extLst>
      <p:ext uri="{BB962C8B-B14F-4D97-AF65-F5344CB8AC3E}">
        <p14:creationId xmlns:p14="http://schemas.microsoft.com/office/powerpoint/2010/main" val="6885510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6D73B-539D-F048-B066-A98C3253329E}"/>
              </a:ext>
            </a:extLst>
          </p:cNvPr>
          <p:cNvSpPr>
            <a:spLocks noGrp="1"/>
          </p:cNvSpPr>
          <p:nvPr>
            <p:ph type="title"/>
          </p:nvPr>
        </p:nvSpPr>
        <p:spPr/>
        <p:txBody>
          <a:bodyPr/>
          <a:lstStyle/>
          <a:p>
            <a:r>
              <a:rPr lang="x-none" dirty="0"/>
              <a:t>胶囊咖啡新老客购买人群画像</a:t>
            </a:r>
          </a:p>
        </p:txBody>
      </p:sp>
      <p:sp>
        <p:nvSpPr>
          <p:cNvPr id="3" name="Text Placeholder 2">
            <a:extLst>
              <a:ext uri="{FF2B5EF4-FFF2-40B4-BE49-F238E27FC236}">
                <a16:creationId xmlns:a16="http://schemas.microsoft.com/office/drawing/2014/main" id="{87B34A74-ABD9-854B-A398-A8D53190EA4D}"/>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17AF4E41-BBFE-B242-8362-3C40566E0E13}"/>
              </a:ext>
            </a:extLst>
          </p:cNvPr>
          <p:cNvSpPr>
            <a:spLocks noGrp="1"/>
          </p:cNvSpPr>
          <p:nvPr>
            <p:ph type="body" sz="quarter" idx="11"/>
          </p:nvPr>
        </p:nvSpPr>
        <p:spPr/>
        <p:txBody>
          <a:bodyPr/>
          <a:lstStyle/>
          <a:p>
            <a:r>
              <a:t>数据来源：策略中心</a:t>
            </a:r>
          </a:p>
          <a:p>
            <a:r>
              <a:t>时间维度：2023.12</a:t>
            </a:r>
          </a:p>
          <a:p>
            <a:r>
              <a:t>*店铺胶囊咖啡品牌新客-当月购买店铺胶囊咖啡差前365天购买品牌产品；</a:t>
            </a:r>
          </a:p>
          <a:p>
            <a:r>
              <a:t>店铺胶囊咖啡品牌老客-当月购买店铺胶囊咖啡交前365天购买品牌产品</a:t>
            </a:r>
          </a:p>
        </p:txBody>
      </p:sp>
      <p:graphicFrame>
        <p:nvGraphicFramePr>
          <p:cNvPr id="6" name="图表 4">
            <a:extLst>
              <a:ext uri="{FF2B5EF4-FFF2-40B4-BE49-F238E27FC236}">
                <a16:creationId xmlns:a16="http://schemas.microsoft.com/office/drawing/2014/main" id="{2762C67C-28AA-3446-A65D-C5C872A7921D}"/>
              </a:ext>
            </a:extLst>
          </p:cNvPr>
          <p:cNvGraphicFramePr/>
          <p:nvPr>
            <p:extLst>
              <p:ext uri="{D42A27DB-BD31-4B8C-83A1-F6EECF244321}">
                <p14:modId xmlns:p14="http://schemas.microsoft.com/office/powerpoint/2010/main" val="1552176308"/>
              </p:ext>
            </p:extLst>
          </p:nvPr>
        </p:nvGraphicFramePr>
        <p:xfrm>
          <a:off x="335999" y="1950341"/>
          <a:ext cx="11520000" cy="432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273726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B3034-CB85-4C4F-9BFB-538D4D49EF28}"/>
              </a:ext>
            </a:extLst>
          </p:cNvPr>
          <p:cNvSpPr>
            <a:spLocks noGrp="1"/>
          </p:cNvSpPr>
          <p:nvPr>
            <p:ph type="title"/>
          </p:nvPr>
        </p:nvSpPr>
        <p:spPr/>
        <p:txBody>
          <a:bodyPr/>
          <a:lstStyle/>
          <a:p>
            <a:r>
              <a:rPr lang="x-none" dirty="0"/>
              <a:t>店铺胶囊咖啡品牌新客来源</a:t>
            </a:r>
          </a:p>
        </p:txBody>
      </p:sp>
      <p:sp>
        <p:nvSpPr>
          <p:cNvPr id="3" name="Text Placeholder 2">
            <a:extLst>
              <a:ext uri="{FF2B5EF4-FFF2-40B4-BE49-F238E27FC236}">
                <a16:creationId xmlns:a16="http://schemas.microsoft.com/office/drawing/2014/main" id="{34745029-ED81-0640-85E1-F73B8F22BEBE}"/>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250509ED-06B4-8A49-9109-670E40841379}"/>
              </a:ext>
            </a:extLst>
          </p:cNvPr>
          <p:cNvSpPr>
            <a:spLocks noGrp="1"/>
          </p:cNvSpPr>
          <p:nvPr>
            <p:ph type="body" sz="quarter" idx="11"/>
          </p:nvPr>
        </p:nvSpPr>
        <p:spPr/>
        <p:txBody>
          <a:bodyPr/>
          <a:lstStyle/>
          <a:p>
            <a:r>
              <a:t>数据来源：策略中心</a:t>
            </a:r>
          </a:p>
          <a:p>
            <a:r>
              <a:t>时间维度：2023.12</a:t>
            </a:r>
          </a:p>
          <a:p>
            <a:r>
              <a:t>*新客来源：近180d店铺胶囊咖啡品牌新客在前一个周期产生的购买行为；排名为占比超过20%类目按照TGI排序得到</a:t>
            </a:r>
          </a:p>
        </p:txBody>
      </p:sp>
      <p:graphicFrame>
        <p:nvGraphicFramePr>
          <p:cNvPr id="5" name="图表 8">
            <a:extLst>
              <a:ext uri="{FF2B5EF4-FFF2-40B4-BE49-F238E27FC236}">
                <a16:creationId xmlns:a16="http://schemas.microsoft.com/office/drawing/2014/main" id="{F10990B5-FFFE-BA4A-AEA5-B7AF7FAAC223}"/>
              </a:ext>
            </a:extLst>
          </p:cNvPr>
          <p:cNvGraphicFramePr/>
          <p:nvPr>
            <p:extLst>
              <p:ext uri="{D42A27DB-BD31-4B8C-83A1-F6EECF244321}">
                <p14:modId xmlns:p14="http://schemas.microsoft.com/office/powerpoint/2010/main" val="991022657"/>
              </p:ext>
            </p:extLst>
          </p:nvPr>
        </p:nvGraphicFramePr>
        <p:xfrm>
          <a:off x="3208436" y="2397747"/>
          <a:ext cx="620927" cy="349949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11">
            <a:extLst>
              <a:ext uri="{FF2B5EF4-FFF2-40B4-BE49-F238E27FC236}">
                <a16:creationId xmlns:a16="http://schemas.microsoft.com/office/drawing/2014/main" id="{F122541B-8C2A-0641-B7B1-ADFC10E639A5}"/>
              </a:ext>
            </a:extLst>
          </p:cNvPr>
          <p:cNvGraphicFramePr>
            <a:graphicFrameLocks noGrp="1"/>
          </p:cNvGraphicFramePr>
          <p:nvPr>
            <p:extLst>
              <p:ext uri="{D42A27DB-BD31-4B8C-83A1-F6EECF244321}">
                <p14:modId xmlns:p14="http://schemas.microsoft.com/office/powerpoint/2010/main" val="1038034185"/>
              </p:ext>
            </p:extLst>
          </p:nvPr>
        </p:nvGraphicFramePr>
        <p:xfrm>
          <a:off x="975219" y="1777832"/>
          <a:ext cx="10241560" cy="4057524"/>
        </p:xfrm>
        <a:graphic>
          <a:graphicData uri="http://schemas.openxmlformats.org/drawingml/2006/table">
            <a:tbl>
              <a:tblPr/>
              <a:tblGrid>
                <a:gridCol w="2270203">
                  <a:extLst>
                    <a:ext uri="{9D8B030D-6E8A-4147-A177-3AD203B41FA5}">
                      <a16:colId xmlns:a16="http://schemas.microsoft.com/office/drawing/2014/main" val="1043342360"/>
                    </a:ext>
                  </a:extLst>
                </a:gridCol>
                <a:gridCol w="952171">
                  <a:extLst>
                    <a:ext uri="{9D8B030D-6E8A-4147-A177-3AD203B41FA5}">
                      <a16:colId xmlns:a16="http://schemas.microsoft.com/office/drawing/2014/main" val="1524946126"/>
                    </a:ext>
                  </a:extLst>
                </a:gridCol>
                <a:gridCol w="1051240">
                  <a:extLst>
                    <a:ext uri="{9D8B030D-6E8A-4147-A177-3AD203B41FA5}">
                      <a16:colId xmlns:a16="http://schemas.microsoft.com/office/drawing/2014/main" val="1644432214"/>
                    </a:ext>
                  </a:extLst>
                </a:gridCol>
                <a:gridCol w="1902953">
                  <a:extLst>
                    <a:ext uri="{9D8B030D-6E8A-4147-A177-3AD203B41FA5}">
                      <a16:colId xmlns:a16="http://schemas.microsoft.com/office/drawing/2014/main" val="2063711748"/>
                    </a:ext>
                  </a:extLst>
                </a:gridCol>
                <a:gridCol w="4064993">
                  <a:extLst>
                    <a:ext uri="{9D8B030D-6E8A-4147-A177-3AD203B41FA5}">
                      <a16:colId xmlns:a16="http://schemas.microsoft.com/office/drawing/2014/main" val="3962573347"/>
                    </a:ext>
                  </a:extLst>
                </a:gridCol>
              </a:tblGrid>
              <a:tr h="338127">
                <a:tc gridSpan="5">
                  <a:txBody>
                    <a:bodyPr/>
                    <a:lstStyle/>
                    <a:p>
                      <a:pPr algn="ctr" fontAlgn="ctr" latinLnBrk="0"/>
                      <a:r>
                        <a:rPr lang="zh-CN" altLang="en-US" sz="1100" b="1" i="0" dirty="0">
                          <a:solidFill>
                            <a:schemeClr val="bg1"/>
                          </a:solidFill>
                          <a:effectLst/>
                          <a:latin typeface="+mn-ea"/>
                          <a:ea typeface="+mn-ea"/>
                        </a:rPr>
                        <a:t>近半年胶囊咖啡品牌新客来源（按</a:t>
                      </a:r>
                      <a:r>
                        <a:rPr lang="en-US" altLang="zh-CN" sz="1100" b="1" i="0" dirty="0">
                          <a:solidFill>
                            <a:schemeClr val="bg1"/>
                          </a:solidFill>
                          <a:effectLst/>
                          <a:latin typeface="+mn-ea"/>
                          <a:ea typeface="+mn-ea"/>
                        </a:rPr>
                        <a:t>TGI</a:t>
                      </a:r>
                      <a:r>
                        <a:rPr lang="zh-CN" altLang="en-US" sz="1100" b="1" i="0" dirty="0">
                          <a:solidFill>
                            <a:schemeClr val="bg1"/>
                          </a:solidFill>
                          <a:effectLst/>
                          <a:latin typeface="+mn-ea"/>
                          <a:ea typeface="+mn-ea"/>
                        </a:rPr>
                        <a:t>排序）</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zh-CN" altLang="en-US"/>
                    </a:p>
                  </a:txBody>
                  <a:tcPr>
                    <a:lnL w="12700" cmpd="sng">
                      <a:noFill/>
                      <a:prstDash val="solid"/>
                    </a:lnL>
                  </a:tcPr>
                </a:tc>
                <a:tc hMerge="1">
                  <a:txBody>
                    <a:bodyPr/>
                    <a:lstStyle/>
                    <a:p>
                      <a:endParaRPr lang="zh-CN" altLang="en-US"/>
                    </a:p>
                  </a:txBody>
                  <a:tcPr/>
                </a:tc>
                <a:tc hMerge="1">
                  <a:txBody>
                    <a:bodyPr/>
                    <a:lstStyle/>
                    <a:p>
                      <a:pPr algn="ctr" fontAlgn="ctr" latinLnBrk="0"/>
                      <a:endParaRPr lang="zh-CN" altLang="en-US" sz="1100" b="1" i="0" dirty="0">
                        <a:solidFill>
                          <a:schemeClr val="bg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fontAlgn="ctr" latinLnBrk="0"/>
                      <a:endParaRPr lang="zh-CN" altLang="en-US" sz="1100" b="1" i="0" dirty="0">
                        <a:solidFill>
                          <a:schemeClr val="bg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654339556"/>
                  </a:ext>
                </a:extLst>
              </a:tr>
              <a:tr h="338127">
                <a:tc>
                  <a:txBody>
                    <a:bodyPr/>
                    <a:lstStyle/>
                    <a:p>
                      <a:pPr algn="l" fontAlgn="ctr" latinLnBrk="0"/>
                      <a:r>
                        <a:rPr lang="zh-CN" altLang="en-US" sz="1100" b="1" i="0" dirty="0">
                          <a:effectLst/>
                          <a:latin typeface="+mn-ea"/>
                          <a:ea typeface="+mn-ea"/>
                        </a:rPr>
                        <a:t>一级类目购买偏好</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l" fontAlgn="ctr" latinLnBrk="0"/>
                      <a:r>
                        <a:rPr lang="zh-CN" altLang="en-US" sz="1100" b="1" i="0" dirty="0">
                          <a:effectLst/>
                          <a:latin typeface="+mn-ea"/>
                          <a:ea typeface="+mn-ea"/>
                        </a:rPr>
                        <a:t>占比</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prstDash val="soli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l" fontAlgn="ctr" latinLnBrk="0"/>
                      <a:r>
                        <a:rPr lang="en-US" sz="1100" b="1" i="0" dirty="0">
                          <a:effectLst/>
                          <a:latin typeface="+mn-ea"/>
                          <a:ea typeface="+mn-ea"/>
                        </a:rPr>
                        <a:t>TGI</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100" b="1" i="0" dirty="0">
                          <a:solidFill>
                            <a:schemeClr val="tx1"/>
                          </a:solidFill>
                          <a:effectLst/>
                          <a:latin typeface="+mn-ea"/>
                          <a:ea typeface="+mn-ea"/>
                        </a:rPr>
                        <a:t>叶子类目</a:t>
                      </a:r>
                      <a:r>
                        <a:rPr lang="en-US" altLang="zh-CN" sz="1100" b="1" i="0" dirty="0">
                          <a:solidFill>
                            <a:schemeClr val="tx1"/>
                          </a:solidFill>
                          <a:effectLst/>
                          <a:latin typeface="+mn-ea"/>
                          <a:ea typeface="+mn-ea"/>
                        </a:rPr>
                        <a:t>Top1</a:t>
                      </a:r>
                      <a:endParaRPr lang="zh-CN" altLang="en-US" sz="1100" b="1" i="0" dirty="0">
                        <a:solidFill>
                          <a:schemeClr val="tx1"/>
                        </a:solidFill>
                        <a:effectLst/>
                        <a:latin typeface="+mn-ea"/>
                        <a:ea typeface="+mn-ea"/>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100" b="1" i="0" dirty="0">
                          <a:solidFill>
                            <a:schemeClr val="tx1"/>
                          </a:solidFill>
                          <a:effectLst/>
                          <a:latin typeface="+mn-ea"/>
                          <a:ea typeface="+mn-ea"/>
                        </a:rPr>
                        <a:t>偏好购买品牌</a:t>
                      </a:r>
                      <a:r>
                        <a:rPr lang="en-US" altLang="zh-CN" sz="1100" b="1" i="0" dirty="0">
                          <a:solidFill>
                            <a:schemeClr val="tx1"/>
                          </a:solidFill>
                          <a:effectLst/>
                          <a:latin typeface="+mn-ea"/>
                          <a:ea typeface="+mn-ea"/>
                        </a:rPr>
                        <a:t>Top5</a:t>
                      </a:r>
                      <a:r>
                        <a:rPr lang="zh-CN" altLang="en-US" sz="1100" b="1" i="0" dirty="0">
                          <a:solidFill>
                            <a:schemeClr val="tx1"/>
                          </a:solidFill>
                          <a:effectLst/>
                          <a:latin typeface="+mn-ea"/>
                          <a:ea typeface="+mn-ea"/>
                        </a:rPr>
                        <a:t>（按</a:t>
                      </a:r>
                      <a:r>
                        <a:rPr lang="en-US" altLang="zh-CN" sz="1100" b="1" i="0" dirty="0">
                          <a:solidFill>
                            <a:schemeClr val="tx1"/>
                          </a:solidFill>
                          <a:effectLst/>
                          <a:latin typeface="+mn-ea"/>
                          <a:ea typeface="+mn-ea"/>
                        </a:rPr>
                        <a:t>TGI</a:t>
                      </a:r>
                      <a:r>
                        <a:rPr lang="zh-CN" altLang="en-US" sz="1100" b="1" i="0" dirty="0">
                          <a:solidFill>
                            <a:schemeClr val="tx1"/>
                          </a:solidFill>
                          <a:effectLst/>
                          <a:latin typeface="+mn-ea"/>
                          <a:ea typeface="+mn-ea"/>
                        </a:rPr>
                        <a:t>排序）</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4190053233"/>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酒类</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40%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300-350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sz="105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咖啡机</a:t>
                      </a:r>
                      <a:endParaRPr 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Nespresso、摩飞电器、米家、碧然德、飞利浦</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7832389"/>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美容美体仪器</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22%</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300-350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潮玩盲盒</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宝可梦、泡泡玛特、迪士尼、DIY、万代</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3785821"/>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厨房电器</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33%</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280-300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花瓶</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ZARA HOME、点意、宜家、野兽派、朗格</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1826706"/>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运动服</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休闲服装</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26%</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280-300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吸尘器</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米家、小米、戴森、松下、飞利浦</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6875551"/>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模玩</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动漫</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周边</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娃圈三坑</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桌游</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34%</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260-280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角几/边几</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宜家、源氏木语、林氏家居、SAMEDREAM、木马人</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6387290"/>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茶</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41%</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240-260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瑜伽长裤</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sz="105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lululemon、速比涛、威尔胜、pgm、阿瑞娜</a:t>
                      </a:r>
                      <a:endParaRPr 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3640693"/>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运动包</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户外包</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配件</a:t>
                      </a:r>
                    </a:p>
                  </a:txBody>
                  <a:tcPr marL="7620" marR="7620" marT="7620" marB="0" anchor="ctr">
                    <a:lnL w="12700" cap="flat" cmpd="sng" algn="ctr">
                      <a:noFill/>
                      <a:prstDash val="sysDash"/>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29%</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240-260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饮水器</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小佩、原始猎食渴望、POPOCOLA、ZIWI、ZEZE</a:t>
                      </a:r>
                    </a:p>
                  </a:txBody>
                  <a:tcPr marL="7620" marR="7620" marT="7620" marB="0" anchor="ctr">
                    <a:lnL w="9525"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7733377"/>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保健食品</a:t>
                      </a:r>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膳食营养补充食品</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26%</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240-260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复合维生素/矿物质</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sz="1050" b="0" i="0" u="none" strike="noStrike" kern="1200" dirty="0" err="1">
                          <a:solidFill>
                            <a:srgbClr val="000000"/>
                          </a:solidFill>
                          <a:effectLst/>
                          <a:latin typeface="微软雅黑" panose="020B0503020204020204" pitchFamily="34" charset="-122"/>
                          <a:ea typeface="微软雅黑" panose="020B0503020204020204" pitchFamily="34" charset="-122"/>
                          <a:cs typeface="+mn-cs"/>
                        </a:rPr>
                        <a:t>FANCL、天维美、Myprotein、奥普帝蒙、健安喜</a:t>
                      </a:r>
                      <a:endParaRPr 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2895123"/>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家居饰品</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23%</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240-260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家居日用</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5584226"/>
                  </a:ext>
                </a:extLst>
              </a:tr>
              <a:tr h="338127">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自用闲置转让</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gn="l"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58%</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220-240</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咖啡杯</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6000" algn="l"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川鸟屋、nespresso、Bin Coo、宜家、Cliton</a:t>
                      </a:r>
                    </a:p>
                  </a:txBody>
                  <a:tcPr marL="7620" marR="7620" marT="762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8028265"/>
                  </a:ext>
                </a:extLst>
              </a:tr>
            </a:tbl>
          </a:graphicData>
        </a:graphic>
      </p:graphicFrame>
      <p:sp>
        <p:nvSpPr>
          <p:cNvPr id="7" name="文本框 7">
            <a:extLst>
              <a:ext uri="{FF2B5EF4-FFF2-40B4-BE49-F238E27FC236}">
                <a16:creationId xmlns:a16="http://schemas.microsoft.com/office/drawing/2014/main" id="{F90C9264-8289-B34D-BB2A-663A445198BD}"/>
              </a:ext>
            </a:extLst>
          </p:cNvPr>
          <p:cNvSpPr txBox="1"/>
          <p:nvPr/>
        </p:nvSpPr>
        <p:spPr>
          <a:xfrm>
            <a:off x="694719" y="6018824"/>
            <a:ext cx="319905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a:t>
            </a:r>
            <a:r>
              <a:rPr kumimoji="0" lang="zh-CN" altLang="en-US"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标绿类目为与</a:t>
            </a:r>
            <a:r>
              <a:rPr kumimoji="0" lang="en-US" altLang="zh-CN"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8</a:t>
            </a:r>
            <a:r>
              <a:rPr kumimoji="0" lang="zh-CN" altLang="en-US" sz="900" b="0" i="1" u="none" strike="noStrike" kern="1200" cap="none" spc="0" normalizeH="0" baseline="0" noProof="0" dirty="0">
                <a:ln>
                  <a:noFill/>
                </a:ln>
                <a:solidFill>
                  <a:srgbClr val="000000">
                    <a:lumMod val="50000"/>
                    <a:lumOff val="50000"/>
                  </a:srgbClr>
                </a:solidFill>
                <a:effectLst/>
                <a:uLnTx/>
                <a:uFillTx/>
                <a:latin typeface="Microsoft YaHei UI"/>
                <a:ea typeface="微软雅黑"/>
                <a:cs typeface="+mn-cs"/>
              </a:rPr>
              <a:t>月新客来源不同类目</a:t>
            </a:r>
          </a:p>
        </p:txBody>
      </p:sp>
      <p:sp>
        <p:nvSpPr>
          <p:cNvPr id="9" name="矩形 8"/>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人工更新：对比上月新增类目标绿</a:t>
            </a:r>
            <a:endParaRPr lang="en-US" altLang="zh-CN" sz="1400" dirty="0">
              <a:solidFill>
                <a:schemeClr val="bg1"/>
              </a:solidFill>
            </a:endParaRPr>
          </a:p>
        </p:txBody>
      </p:sp>
    </p:spTree>
    <p:extLst>
      <p:ext uri="{BB962C8B-B14F-4D97-AF65-F5344CB8AC3E}">
        <p14:creationId xmlns:p14="http://schemas.microsoft.com/office/powerpoint/2010/main" val="2759549400"/>
      </p:ext>
    </p:extLst>
  </p:cSld>
  <p:clrMapOvr>
    <a:masterClrMapping/>
  </p:clrMapOvr>
  <p:extLst mod="1">
    <p:ext uri="{6950BFC3-D8DA-4A85-94F7-54DA5524770B}">
      <p188:commentRel xmlns:p188="http://schemas.microsoft.com/office/powerpoint/2018/8/main" xmlns="" r:id="rId3"/>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E16BB-843A-FE46-A6B4-60EF8319E270}"/>
              </a:ext>
            </a:extLst>
          </p:cNvPr>
          <p:cNvSpPr>
            <a:spLocks noGrp="1"/>
          </p:cNvSpPr>
          <p:nvPr>
            <p:ph type="title"/>
          </p:nvPr>
        </p:nvSpPr>
        <p:spPr/>
        <p:txBody>
          <a:bodyPr/>
          <a:lstStyle/>
          <a:p>
            <a:r>
              <a:rPr lang="x-none" dirty="0"/>
              <a:t>胶囊咖啡兴趣客竞争力分析</a:t>
            </a:r>
          </a:p>
        </p:txBody>
      </p:sp>
      <p:sp>
        <p:nvSpPr>
          <p:cNvPr id="3" name="Text Placeholder 2">
            <a:extLst>
              <a:ext uri="{FF2B5EF4-FFF2-40B4-BE49-F238E27FC236}">
                <a16:creationId xmlns:a16="http://schemas.microsoft.com/office/drawing/2014/main" id="{FA6495AD-4A0F-D743-80D6-6F7113ED5C7F}"/>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5617EC71-AB13-A24A-BAB2-592A81EA1408}"/>
              </a:ext>
            </a:extLst>
          </p:cNvPr>
          <p:cNvSpPr>
            <a:spLocks noGrp="1"/>
          </p:cNvSpPr>
          <p:nvPr>
            <p:ph type="body" sz="quarter" idx="11"/>
          </p:nvPr>
        </p:nvSpPr>
        <p:spPr/>
        <p:txBody>
          <a:bodyPr/>
          <a:lstStyle/>
          <a:p>
            <a:r>
              <a:t>数据来源：策略中心</a:t>
            </a:r>
          </a:p>
          <a:p>
            <a:r>
              <a:t>时间维度：2023.12</a:t>
            </a:r>
          </a:p>
          <a:p>
            <a:r>
              <a:t>*本品/竞品购买率：在近90天同时浏览本品&amp;竞品胶囊咖啡类目后在近90天有该类目购买行为的人群在同时浏览人群中的占比</a:t>
            </a:r>
          </a:p>
        </p:txBody>
      </p:sp>
      <p:graphicFrame>
        <p:nvGraphicFramePr>
          <p:cNvPr id="5" name="表格 5">
            <a:extLst>
              <a:ext uri="{FF2B5EF4-FFF2-40B4-BE49-F238E27FC236}">
                <a16:creationId xmlns:a16="http://schemas.microsoft.com/office/drawing/2014/main" id="{91E63859-6D13-894C-B5C2-F1C5988DA052}"/>
              </a:ext>
            </a:extLst>
          </p:cNvPr>
          <p:cNvGraphicFramePr>
            <a:graphicFrameLocks noGrp="1"/>
          </p:cNvGraphicFramePr>
          <p:nvPr>
            <p:extLst>
              <p:ext uri="{D42A27DB-BD31-4B8C-83A1-F6EECF244321}">
                <p14:modId xmlns:p14="http://schemas.microsoft.com/office/powerpoint/2010/main" val="2746687892"/>
              </p:ext>
            </p:extLst>
          </p:nvPr>
        </p:nvGraphicFramePr>
        <p:xfrm>
          <a:off x="2200026" y="2182194"/>
          <a:ext cx="7791946" cy="3879765"/>
        </p:xfrm>
        <a:graphic>
          <a:graphicData uri="http://schemas.openxmlformats.org/drawingml/2006/table">
            <a:tbl>
              <a:tblPr firstRow="1" bandRow="1">
                <a:tableStyleId>{72833802-FEF1-4C79-8D5D-14CF1EAF98D9}</a:tableStyleId>
              </a:tblPr>
              <a:tblGrid>
                <a:gridCol w="1082928">
                  <a:extLst>
                    <a:ext uri="{9D8B030D-6E8A-4147-A177-3AD203B41FA5}">
                      <a16:colId xmlns:a16="http://schemas.microsoft.com/office/drawing/2014/main" val="2535998435"/>
                    </a:ext>
                  </a:extLst>
                </a:gridCol>
                <a:gridCol w="1082928">
                  <a:extLst>
                    <a:ext uri="{9D8B030D-6E8A-4147-A177-3AD203B41FA5}">
                      <a16:colId xmlns:a16="http://schemas.microsoft.com/office/drawing/2014/main" val="3295630535"/>
                    </a:ext>
                  </a:extLst>
                </a:gridCol>
                <a:gridCol w="1082928">
                  <a:extLst>
                    <a:ext uri="{9D8B030D-6E8A-4147-A177-3AD203B41FA5}">
                      <a16:colId xmlns:a16="http://schemas.microsoft.com/office/drawing/2014/main" val="1182148839"/>
                    </a:ext>
                  </a:extLst>
                </a:gridCol>
                <a:gridCol w="1082928">
                  <a:extLst>
                    <a:ext uri="{9D8B030D-6E8A-4147-A177-3AD203B41FA5}">
                      <a16:colId xmlns:a16="http://schemas.microsoft.com/office/drawing/2014/main" val="3842980275"/>
                    </a:ext>
                  </a:extLst>
                </a:gridCol>
                <a:gridCol w="1082928">
                  <a:extLst>
                    <a:ext uri="{9D8B030D-6E8A-4147-A177-3AD203B41FA5}">
                      <a16:colId xmlns:a16="http://schemas.microsoft.com/office/drawing/2014/main" val="3939250942"/>
                    </a:ext>
                  </a:extLst>
                </a:gridCol>
                <a:gridCol w="1294378">
                  <a:extLst>
                    <a:ext uri="{9D8B030D-6E8A-4147-A177-3AD203B41FA5}">
                      <a16:colId xmlns:a16="http://schemas.microsoft.com/office/drawing/2014/main" val="784388727"/>
                    </a:ext>
                  </a:extLst>
                </a:gridCol>
                <a:gridCol w="1082928">
                  <a:extLst>
                    <a:ext uri="{9D8B030D-6E8A-4147-A177-3AD203B41FA5}">
                      <a16:colId xmlns:a16="http://schemas.microsoft.com/office/drawing/2014/main" val="3578917409"/>
                    </a:ext>
                  </a:extLst>
                </a:gridCol>
              </a:tblGrid>
              <a:tr h="498412">
                <a:tc gridSpan="7">
                  <a:txBody>
                    <a:bodyPr/>
                    <a:lstStyle/>
                    <a:p>
                      <a:pPr algn="ctr" fontAlgn="ctr"/>
                      <a:r>
                        <a:rPr lang="en-US" altLang="zh-CN" sz="1200" b="1" i="0" u="none" strike="noStrike" dirty="0">
                          <a:solidFill>
                            <a:schemeClr val="tx1"/>
                          </a:solidFill>
                          <a:effectLst/>
                          <a:latin typeface="微软雅黑" panose="020B0503020204020204" pitchFamily="34" charset="-122"/>
                          <a:ea typeface="微软雅黑" panose="020B0503020204020204" pitchFamily="34" charset="-122"/>
                        </a:rPr>
                        <a:t>Nespresso</a:t>
                      </a:r>
                      <a:r>
                        <a:rPr lang="zh-CN" altLang="en-US" sz="1200" b="1" i="0" u="none" strike="noStrike" dirty="0">
                          <a:solidFill>
                            <a:schemeClr val="tx1"/>
                          </a:solidFill>
                          <a:effectLst/>
                          <a:latin typeface="微软雅黑" panose="020B0503020204020204" pitchFamily="34" charset="-122"/>
                          <a:ea typeface="微软雅黑" panose="020B0503020204020204" pitchFamily="34" charset="-122"/>
                        </a:rPr>
                        <a:t>近</a:t>
                      </a:r>
                      <a:r>
                        <a:rPr lang="en-US" altLang="zh-CN" sz="1200" b="1" i="0" u="none" strike="noStrike" dirty="0">
                          <a:solidFill>
                            <a:schemeClr val="tx1"/>
                          </a:solidFill>
                          <a:effectLst/>
                          <a:latin typeface="微软雅黑" panose="020B0503020204020204" pitchFamily="34" charset="-122"/>
                          <a:ea typeface="微软雅黑" panose="020B0503020204020204" pitchFamily="34" charset="-122"/>
                        </a:rPr>
                        <a:t>90</a:t>
                      </a:r>
                      <a:r>
                        <a:rPr lang="zh-CN" altLang="en-US" sz="1200" b="1" i="0" u="none" strike="noStrike" dirty="0">
                          <a:solidFill>
                            <a:schemeClr val="tx1"/>
                          </a:solidFill>
                          <a:effectLst/>
                          <a:latin typeface="微软雅黑" panose="020B0503020204020204" pitchFamily="34" charset="-122"/>
                          <a:ea typeface="微软雅黑" panose="020B0503020204020204" pitchFamily="34" charset="-122"/>
                        </a:rPr>
                        <a:t>天胶囊咖啡市场兴趣客抢夺率</a:t>
                      </a:r>
                    </a:p>
                  </a:txBody>
                  <a:tcPr marL="9525" marR="9525" marT="9525" marB="0" anchor="ctr">
                    <a:lnB w="9525" cap="flat" cmpd="sng" algn="ctr">
                      <a:solidFill>
                        <a:schemeClr val="accent2">
                          <a:lumMod val="20000"/>
                          <a:lumOff val="80000"/>
                        </a:schemeClr>
                      </a:solidFill>
                      <a:prstDash val="solid"/>
                      <a:round/>
                      <a:headEnd type="none" w="med" len="med"/>
                      <a:tailEnd type="none" w="med" len="med"/>
                    </a:lnB>
                    <a:solidFill>
                      <a:schemeClr val="accent2"/>
                    </a:solidFill>
                  </a:tcPr>
                </a:tc>
                <a:tc hMerge="1">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tc hMerge="1">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pPr algn="ctr" fontAlgn="b"/>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5"/>
                    </a:solidFill>
                  </a:tcPr>
                </a:tc>
                <a:extLst>
                  <a:ext uri="{0D108BD9-81ED-4DB2-BD59-A6C34878D82A}">
                    <a16:rowId xmlns:a16="http://schemas.microsoft.com/office/drawing/2014/main" val="2100232753"/>
                  </a:ext>
                </a:extLst>
              </a:tr>
              <a:tr h="667025">
                <a:tc>
                  <a:txBody>
                    <a:bodyPr/>
                    <a:lstStyle/>
                    <a:p>
                      <a:pPr algn="ctr" fontAlgn="ctr"/>
                      <a:r>
                        <a:rPr lang="zh-CN" altLang="en-US" sz="1100" u="none" strike="noStrike" dirty="0">
                          <a:solidFill>
                            <a:schemeClr val="tx1"/>
                          </a:solidFill>
                          <a:effectLst/>
                          <a:latin typeface="微软雅黑" panose="020B0503020204020204" pitchFamily="34" charset="-122"/>
                          <a:ea typeface="微软雅黑" panose="020B0503020204020204" pitchFamily="34" charset="-122"/>
                        </a:rPr>
                        <a:t>品牌</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algn="ctr" fontAlgn="ctr"/>
                      <a:r>
                        <a:rPr lang="zh-CN" altLang="en-US" sz="1100" u="none" strike="noStrike" dirty="0">
                          <a:solidFill>
                            <a:schemeClr val="tx1"/>
                          </a:solidFill>
                          <a:effectLst/>
                          <a:latin typeface="微软雅黑" panose="020B0503020204020204" pitchFamily="34" charset="-122"/>
                          <a:ea typeface="微软雅黑" panose="020B0503020204020204" pitchFamily="34" charset="-122"/>
                        </a:rPr>
                        <a:t>浏览</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algn="ctr" fontAlgn="ctr"/>
                      <a:r>
                        <a:rPr lang="zh-CN" altLang="en-US" sz="1100" u="none" strike="noStrike" dirty="0">
                          <a:solidFill>
                            <a:schemeClr val="tx1"/>
                          </a:solidFill>
                          <a:effectLst/>
                          <a:latin typeface="微软雅黑" panose="020B0503020204020204" pitchFamily="34" charset="-122"/>
                          <a:ea typeface="微软雅黑" panose="020B0503020204020204" pitchFamily="34" charset="-122"/>
                        </a:rPr>
                        <a:t>同时浏览</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algn="ctr" fontAlgn="b"/>
                      <a:r>
                        <a:rPr lang="zh-CN" altLang="en-US" sz="1100" b="0" i="0" u="none" strike="noStrike" dirty="0">
                          <a:solidFill>
                            <a:schemeClr val="tx1"/>
                          </a:solidFill>
                          <a:effectLst/>
                          <a:latin typeface="微软雅黑" panose="020B0503020204020204" pitchFamily="34" charset="-122"/>
                          <a:ea typeface="微软雅黑" panose="020B0503020204020204" pitchFamily="34" charset="-122"/>
                        </a:rPr>
                        <a:t>本品购买人数</a:t>
                      </a:r>
                    </a:p>
                  </a:txBody>
                  <a:tcPr marL="9525" marR="9525" marT="9525"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algn="ctr" fontAlgn="b"/>
                      <a:r>
                        <a:rPr lang="zh-CN" altLang="en-US" sz="1100" b="0" i="0" u="none" strike="noStrike" dirty="0">
                          <a:solidFill>
                            <a:schemeClr val="tx1"/>
                          </a:solidFill>
                          <a:effectLst/>
                          <a:latin typeface="微软雅黑" panose="020B0503020204020204" pitchFamily="34" charset="-122"/>
                          <a:ea typeface="微软雅黑" panose="020B0503020204020204" pitchFamily="34" charset="-122"/>
                        </a:rPr>
                        <a:t>竞品购买人数</a:t>
                      </a:r>
                    </a:p>
                  </a:txBody>
                  <a:tcPr marL="9525" marR="9525" marT="9525"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购买率</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本品</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vs.</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竞品</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solidFill>
                      <a:schemeClr val="accent2"/>
                    </a:solidFill>
                  </a:tcPr>
                </a:tc>
                <a:tc>
                  <a:txBody>
                    <a:bodyPr/>
                    <a:lstStyle/>
                    <a:p>
                      <a:pPr algn="ctr" fontAlgn="b"/>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本品竞争力</a:t>
                      </a:r>
                    </a:p>
                  </a:txBody>
                  <a:tcPr marL="7620" marR="7620" marT="7620" marB="0" anchor="ctr">
                    <a:lnL w="9525" cap="flat" cmpd="sng" algn="ctr">
                      <a:solidFill>
                        <a:schemeClr val="accent2">
                          <a:lumMod val="20000"/>
                          <a:lumOff val="80000"/>
                        </a:schemeClr>
                      </a:solidFill>
                      <a:prstDash val="solid"/>
                      <a:round/>
                      <a:headEnd type="none" w="med" len="med"/>
                      <a:tailEnd type="none" w="med" len="med"/>
                    </a:lnL>
                    <a:lnT w="9525" cap="flat" cmpd="sng" algn="ctr">
                      <a:solidFill>
                        <a:schemeClr val="accent2">
                          <a:lumMod val="20000"/>
                          <a:lumOff val="80000"/>
                        </a:schemeClr>
                      </a:solidFill>
                      <a:prstDash val="solid"/>
                      <a:round/>
                      <a:headEnd type="none" w="med" len="med"/>
                      <a:tailEnd type="none" w="med" len="med"/>
                    </a:lnT>
                    <a:solidFill>
                      <a:schemeClr val="accent2"/>
                    </a:solidFill>
                  </a:tcPr>
                </a:tc>
                <a:extLst>
                  <a:ext uri="{0D108BD9-81ED-4DB2-BD59-A6C34878D82A}">
                    <a16:rowId xmlns:a16="http://schemas.microsoft.com/office/drawing/2014/main" val="3953570508"/>
                  </a:ext>
                </a:extLst>
              </a:tr>
              <a:tr h="904776">
                <a:tc>
                  <a:txBody>
                    <a:bodyPr/>
                    <a:lstStyle/>
                    <a:p>
                      <a:pPr marL="0" algn="ctr" defTabSz="914400" rtl="0" eaLnBrk="1" fontAlgn="ctr" latinLnBrk="0" hangingPunct="1"/>
                      <a:r>
                        <a:rPr lang="zh-CN" alt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星巴克</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900,000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80,000</a:t>
                      </a:r>
                    </a:p>
                  </a:txBody>
                  <a:tcPr marL="7620" marR="7620" marT="7620" marB="0" anchor="ctr"/>
                </a:tc>
                <a:tc>
                  <a:txBody>
                    <a:bodyPr/>
                    <a:lstStyle/>
                    <a:p>
                      <a:pPr marL="0" algn="ctr" defTabSz="914400" rtl="0" eaLnBrk="1" fontAlgn="ctr" latinLnBrk="0" hangingPunct="1"/>
                      <a:r>
                        <a:rPr lang="en-US" altLang="zh-CN" sz="1200" b="0" i="0" u="none" strike="noStrike" kern="1200">
                          <a:solidFill>
                            <a:schemeClr val="tx1">
                              <a:lumMod val="65000"/>
                              <a:lumOff val="35000"/>
                            </a:schemeClr>
                          </a:solidFill>
                          <a:effectLst/>
                          <a:latin typeface="微软雅黑" panose="020B0503020204020204" pitchFamily="34" charset="-122"/>
                          <a:ea typeface="微软雅黑" panose="020B0503020204020204" pitchFamily="34" charset="-122"/>
                          <a:cs typeface="+mn-cs"/>
                        </a:rPr>
                        <a:t>9,000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15,000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11% vs. 19%</a:t>
                      </a:r>
                      <a:endPar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endParaRPr>
                    </a:p>
                  </a:txBody>
                  <a:tcPr marL="7620" marR="7620" marT="7620" marB="0" anchor="ctr"/>
                </a:tc>
                <a:tc>
                  <a:txBody>
                    <a:bodyPr/>
                    <a:lstStyle/>
                    <a:p>
                      <a:pPr marL="0" algn="ctr" defTabSz="914400" rtl="0" eaLnBrk="1" fontAlgn="ctr" latinLnBrk="0" hangingPunct="1"/>
                      <a:r>
                        <a:rPr lang="zh-CN" altLang="en-US" sz="1200" b="1" i="0" u="none" strike="noStrike" kern="1200" dirty="0">
                          <a:solidFill>
                            <a:srgbClr val="C00000"/>
                          </a:solidFill>
                          <a:effectLst/>
                          <a:latin typeface="微软雅黑" panose="020B0503020204020204" pitchFamily="34" charset="-122"/>
                          <a:ea typeface="微软雅黑" panose="020B0503020204020204" pitchFamily="34" charset="-122"/>
                          <a:cs typeface="+mn-cs"/>
                        </a:rPr>
                        <a:t>低于竞品</a:t>
                      </a:r>
                    </a:p>
                  </a:txBody>
                  <a:tcPr marL="7620" marR="7620" marT="7620" marB="0" anchor="ctr"/>
                </a:tc>
                <a:extLst>
                  <a:ext uri="{0D108BD9-81ED-4DB2-BD59-A6C34878D82A}">
                    <a16:rowId xmlns:a16="http://schemas.microsoft.com/office/drawing/2014/main" val="1104712564"/>
                  </a:ext>
                </a:extLst>
              </a:tr>
              <a:tr h="904776">
                <a:tc>
                  <a:txBody>
                    <a:bodyPr/>
                    <a:lstStyle/>
                    <a:p>
                      <a:pPr marL="0" algn="ctr" defTabSz="914400" rtl="0" eaLnBrk="1" fontAlgn="ctr" latinLnBrk="0" hangingPunct="1"/>
                      <a:r>
                        <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Peet's</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180,000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41,000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5,000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6,000</a:t>
                      </a: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12% vs. 15%</a:t>
                      </a:r>
                      <a:endPar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endParaRPr>
                    </a:p>
                  </a:txBody>
                  <a:tcPr marL="7620" marR="7620" marT="7620" marB="0" anchor="ctr"/>
                </a:tc>
                <a:tc>
                  <a:txBody>
                    <a:bodyPr/>
                    <a:lstStyle/>
                    <a:p>
                      <a:pPr marL="0" algn="ctr" defTabSz="914400" rtl="0" eaLnBrk="1" fontAlgn="ctr" latinLnBrk="0" hangingPunct="1"/>
                      <a:r>
                        <a:rPr lang="zh-CN" altLang="en-US" sz="1200" b="1" i="0" u="none" strike="noStrike" kern="1200" dirty="0">
                          <a:solidFill>
                            <a:srgbClr val="C00000"/>
                          </a:solidFill>
                          <a:effectLst/>
                          <a:latin typeface="微软雅黑" panose="020B0503020204020204" pitchFamily="34" charset="-122"/>
                          <a:ea typeface="微软雅黑" panose="020B0503020204020204" pitchFamily="34" charset="-122"/>
                          <a:cs typeface="+mn-cs"/>
                        </a:rPr>
                        <a:t>低于竞品</a:t>
                      </a:r>
                    </a:p>
                  </a:txBody>
                  <a:tcPr marL="7620" marR="7620" marT="7620" marB="0" anchor="ctr"/>
                </a:tc>
                <a:extLst>
                  <a:ext uri="{0D108BD9-81ED-4DB2-BD59-A6C34878D82A}">
                    <a16:rowId xmlns:a16="http://schemas.microsoft.com/office/drawing/2014/main" val="2527372451"/>
                  </a:ext>
                </a:extLst>
              </a:tr>
              <a:tr h="904776">
                <a:tc>
                  <a:txBody>
                    <a:bodyPr/>
                    <a:lstStyle/>
                    <a:p>
                      <a:pPr marL="0" algn="ctr" defTabSz="914400" rtl="0" eaLnBrk="1" fontAlgn="ctr" latinLnBrk="0" hangingPunct="1"/>
                      <a:r>
                        <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Illy</a:t>
                      </a:r>
                    </a:p>
                  </a:txBody>
                  <a:tcPr marL="7620" marR="7620" marT="7620" marB="0" anchor="ctr"/>
                </a:tc>
                <a:tc>
                  <a:txBody>
                    <a:bodyPr/>
                    <a:lstStyle/>
                    <a:p>
                      <a:pPr marL="0" algn="ctr" defTabSz="914400" rtl="0" eaLnBrk="1" fontAlgn="ctr" latinLnBrk="0" hangingPunct="1"/>
                      <a:r>
                        <a:rPr lang="en-US" altLang="zh-CN" sz="1200" b="0" i="0" u="none" strike="noStrike" kern="1200">
                          <a:solidFill>
                            <a:schemeClr val="tx1">
                              <a:lumMod val="65000"/>
                              <a:lumOff val="35000"/>
                            </a:schemeClr>
                          </a:solidFill>
                          <a:effectLst/>
                          <a:latin typeface="微软雅黑" panose="020B0503020204020204" pitchFamily="34" charset="-122"/>
                          <a:ea typeface="微软雅黑" panose="020B0503020204020204" pitchFamily="34" charset="-122"/>
                          <a:cs typeface="+mn-cs"/>
                        </a:rPr>
                        <a:t>90,000</a:t>
                      </a:r>
                    </a:p>
                  </a:txBody>
                  <a:tcPr marL="7620" marR="7620" marT="7620" marB="0" anchor="ctr"/>
                </a:tc>
                <a:tc>
                  <a:txBody>
                    <a:bodyPr/>
                    <a:lstStyle/>
                    <a:p>
                      <a:pPr marL="0" algn="ctr" defTabSz="914400" rtl="0" eaLnBrk="1" fontAlgn="ctr" latinLnBrk="0" hangingPunct="1"/>
                      <a:r>
                        <a:rPr lang="en-US" altLang="zh-CN" sz="1200" b="0" i="0" u="none" strike="noStrike" kern="1200">
                          <a:solidFill>
                            <a:schemeClr val="tx1">
                              <a:lumMod val="65000"/>
                              <a:lumOff val="35000"/>
                            </a:schemeClr>
                          </a:solidFill>
                          <a:effectLst/>
                          <a:latin typeface="微软雅黑" panose="020B0503020204020204" pitchFamily="34" charset="-122"/>
                          <a:ea typeface="微软雅黑" panose="020B0503020204020204" pitchFamily="34" charset="-122"/>
                          <a:cs typeface="+mn-cs"/>
                        </a:rPr>
                        <a:t>20,000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2,000</a:t>
                      </a:r>
                    </a:p>
                  </a:txBody>
                  <a:tcPr marL="7620" marR="7620" marT="7620" marB="0" anchor="ctr"/>
                </a:tc>
                <a:tc>
                  <a:txBody>
                    <a:bodyPr/>
                    <a:lstStyle/>
                    <a:p>
                      <a:pPr marL="0" algn="ctr" defTabSz="914400" rtl="0" eaLnBrk="1" fontAlgn="ctr" latinLnBrk="0" hangingPunct="1"/>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2,000</a:t>
                      </a: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rPr>
                        <a:t>10% vs. 10%</a:t>
                      </a:r>
                      <a:endParaRPr lang="en-US" sz="1200" b="0" i="0" u="none" strike="noStrike"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endParaRPr>
                    </a:p>
                  </a:txBody>
                  <a:tcPr marL="7620" marR="7620" marT="7620" marB="0" anchor="ctr"/>
                </a:tc>
                <a:tc>
                  <a:txBody>
                    <a:bodyPr/>
                    <a:lstStyle/>
                    <a:p>
                      <a:pPr marL="0" algn="ctr" defTabSz="914400" rtl="0" eaLnBrk="1" fontAlgn="ctr" latinLnBrk="0" hangingPunct="1"/>
                      <a:r>
                        <a:rPr lang="zh-CN" altLang="en-US" sz="1200" b="1" i="0" u="none" strike="noStrike" kern="1200" dirty="0">
                          <a:solidFill>
                            <a:srgbClr val="000000"/>
                          </a:solidFill>
                          <a:effectLst/>
                          <a:latin typeface="微软雅黑" panose="020B0503020204020204" pitchFamily="34" charset="-122"/>
                          <a:ea typeface="微软雅黑" panose="020B0503020204020204" pitchFamily="34" charset="-122"/>
                          <a:cs typeface="+mn-cs"/>
                        </a:rPr>
                        <a:t>相似</a:t>
                      </a:r>
                    </a:p>
                  </a:txBody>
                  <a:tcPr marL="7620" marR="7620" marT="7620" marB="0" anchor="ctr"/>
                </a:tc>
                <a:extLst>
                  <a:ext uri="{0D108BD9-81ED-4DB2-BD59-A6C34878D82A}">
                    <a16:rowId xmlns:a16="http://schemas.microsoft.com/office/drawing/2014/main" val="475002253"/>
                  </a:ext>
                </a:extLst>
              </a:tr>
            </a:tbl>
          </a:graphicData>
        </a:graphic>
      </p:graphicFrame>
    </p:spTree>
    <p:extLst>
      <p:ext uri="{BB962C8B-B14F-4D97-AF65-F5344CB8AC3E}">
        <p14:creationId xmlns:p14="http://schemas.microsoft.com/office/powerpoint/2010/main" val="2646879696"/>
      </p:ext>
    </p:extLst>
  </p:cSld>
  <p:clrMapOvr>
    <a:masterClrMapping/>
  </p:clrMapOvr>
  <p:extLst>
    <p:ext uri="{6950BFC3-D8DA-4A85-94F7-54DA5524770B}">
      <p188:commentRel xmlns:p188="http://schemas.microsoft.com/office/powerpoint/2018/8/main" xmlns="" r:id="rId2"/>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66502CF4-364F-4EF9-A92A-30153D3D2BAE}"/>
              </a:ext>
            </a:extLst>
          </p:cNvPr>
          <p:cNvSpPr/>
          <p:nvPr/>
        </p:nvSpPr>
        <p:spPr>
          <a:xfrm>
            <a:off x="7042690" y="5675394"/>
            <a:ext cx="4995585"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30" name="矩形 29">
            <a:extLst>
              <a:ext uri="{FF2B5EF4-FFF2-40B4-BE49-F238E27FC236}">
                <a16:creationId xmlns:a16="http://schemas.microsoft.com/office/drawing/2014/main" id="{BECDCB36-1001-4A78-AFE8-9FE83E6C1FE7}"/>
              </a:ext>
            </a:extLst>
          </p:cNvPr>
          <p:cNvSpPr/>
          <p:nvPr/>
        </p:nvSpPr>
        <p:spPr>
          <a:xfrm>
            <a:off x="7042690" y="4899415"/>
            <a:ext cx="4995585"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29" name="矩形 28">
            <a:extLst>
              <a:ext uri="{FF2B5EF4-FFF2-40B4-BE49-F238E27FC236}">
                <a16:creationId xmlns:a16="http://schemas.microsoft.com/office/drawing/2014/main" id="{33F2E069-D306-4F82-A949-F6B2B4CFE3ED}"/>
              </a:ext>
            </a:extLst>
          </p:cNvPr>
          <p:cNvSpPr/>
          <p:nvPr/>
        </p:nvSpPr>
        <p:spPr>
          <a:xfrm>
            <a:off x="7042690" y="4131356"/>
            <a:ext cx="4995585"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28" name="矩形 27">
            <a:extLst>
              <a:ext uri="{FF2B5EF4-FFF2-40B4-BE49-F238E27FC236}">
                <a16:creationId xmlns:a16="http://schemas.microsoft.com/office/drawing/2014/main" id="{966E8F27-FBBC-4A6E-94C9-215A6118C7F6}"/>
              </a:ext>
            </a:extLst>
          </p:cNvPr>
          <p:cNvSpPr/>
          <p:nvPr/>
        </p:nvSpPr>
        <p:spPr>
          <a:xfrm>
            <a:off x="7042690" y="3361532"/>
            <a:ext cx="4995585"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26" name="矩形 25">
            <a:extLst>
              <a:ext uri="{FF2B5EF4-FFF2-40B4-BE49-F238E27FC236}">
                <a16:creationId xmlns:a16="http://schemas.microsoft.com/office/drawing/2014/main" id="{6D4C1DA1-DBBE-488E-A55D-E7F30B4E2FB3}"/>
              </a:ext>
            </a:extLst>
          </p:cNvPr>
          <p:cNvSpPr/>
          <p:nvPr/>
        </p:nvSpPr>
        <p:spPr>
          <a:xfrm>
            <a:off x="7042690" y="2591708"/>
            <a:ext cx="4995585" cy="38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400" dirty="0">
              <a:solidFill>
                <a:schemeClr val="tx1"/>
              </a:solidFill>
            </a:endParaRPr>
          </a:p>
        </p:txBody>
      </p:sp>
      <p:sp>
        <p:nvSpPr>
          <p:cNvPr id="2" name="Title 1">
            <a:extLst>
              <a:ext uri="{FF2B5EF4-FFF2-40B4-BE49-F238E27FC236}">
                <a16:creationId xmlns:a16="http://schemas.microsoft.com/office/drawing/2014/main" id="{279E03DA-86E6-0F4C-86D1-9E3B53B8E187}"/>
              </a:ext>
            </a:extLst>
          </p:cNvPr>
          <p:cNvSpPr>
            <a:spLocks noGrp="1"/>
          </p:cNvSpPr>
          <p:nvPr>
            <p:ph type="title"/>
          </p:nvPr>
        </p:nvSpPr>
        <p:spPr/>
        <p:txBody>
          <a:bodyPr/>
          <a:lstStyle/>
          <a:p>
            <a:r>
              <a:rPr lang="x-none" dirty="0"/>
              <a:t>店铺胶囊咖啡老客复购</a:t>
            </a:r>
          </a:p>
        </p:txBody>
      </p:sp>
      <p:sp>
        <p:nvSpPr>
          <p:cNvPr id="3" name="Text Placeholder 2">
            <a:extLst>
              <a:ext uri="{FF2B5EF4-FFF2-40B4-BE49-F238E27FC236}">
                <a16:creationId xmlns:a16="http://schemas.microsoft.com/office/drawing/2014/main" id="{3BAF1315-1DBF-CF40-B49B-9B259E1926FD}"/>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3567C407-D6AB-E14A-8B7F-F68631A92332}"/>
              </a:ext>
            </a:extLst>
          </p:cNvPr>
          <p:cNvSpPr>
            <a:spLocks noGrp="1"/>
          </p:cNvSpPr>
          <p:nvPr>
            <p:ph type="body" sz="quarter" idx="11"/>
          </p:nvPr>
        </p:nvSpPr>
        <p:spPr/>
        <p:txBody>
          <a:bodyPr/>
          <a:lstStyle/>
          <a:p>
            <a:r>
              <a:t>数据来源：策略中心&amp;达摩盘</a:t>
            </a:r>
          </a:p>
          <a:p>
            <a:r>
              <a:t>时间维度：2023.12</a:t>
            </a:r>
          </a:p>
          <a:p>
            <a:r>
              <a:t>*胶囊咖啡品牌复购率定义：22.09-23.08购买该品牌胶囊咖啡类目老客 交 23.09购买该品牌胶囊咖啡类目老客，数据来源：策略中心</a:t>
            </a:r>
          </a:p>
          <a:p>
            <a:r>
              <a:t>店铺胶囊咖啡老客流向： 22.09-23.08购买Nespresso胶囊咖啡类目老客在23.09月购买市场胶囊咖啡品牌流向，数据来源：达摩盘</a:t>
            </a:r>
          </a:p>
          <a:p>
            <a:r>
              <a:t>老客：前365天发生过店铺胶囊咖啡/市场胶囊咖啡购买行为</a:t>
            </a:r>
          </a:p>
        </p:txBody>
      </p:sp>
      <p:graphicFrame>
        <p:nvGraphicFramePr>
          <p:cNvPr id="5" name="图表 4">
            <a:extLst>
              <a:ext uri="{FF2B5EF4-FFF2-40B4-BE49-F238E27FC236}">
                <a16:creationId xmlns:a16="http://schemas.microsoft.com/office/drawing/2014/main" id="{1095B4EC-7A56-9346-9AD4-762BA1BCC6AC}"/>
              </a:ext>
            </a:extLst>
          </p:cNvPr>
          <p:cNvGraphicFramePr>
            <a:graphicFrameLocks/>
          </p:cNvGraphicFramePr>
          <p:nvPr>
            <p:extLst>
              <p:ext uri="{D42A27DB-BD31-4B8C-83A1-F6EECF244321}">
                <p14:modId xmlns:p14="http://schemas.microsoft.com/office/powerpoint/2010/main" val="2969662434"/>
              </p:ext>
            </p:extLst>
          </p:nvPr>
        </p:nvGraphicFramePr>
        <p:xfrm>
          <a:off x="6987051" y="1930223"/>
          <a:ext cx="4861665" cy="4402576"/>
        </p:xfrm>
        <a:graphic>
          <a:graphicData uri="http://schemas.openxmlformats.org/drawingml/2006/chart">
            <c:chart xmlns:c="http://schemas.openxmlformats.org/drawingml/2006/chart" xmlns:r="http://schemas.openxmlformats.org/officeDocument/2006/relationships" r:id="rId2"/>
          </a:graphicData>
        </a:graphic>
      </p:graphicFrame>
      <p:sp>
        <p:nvSpPr>
          <p:cNvPr id="6" name="文本框 5">
            <a:extLst>
              <a:ext uri="{FF2B5EF4-FFF2-40B4-BE49-F238E27FC236}">
                <a16:creationId xmlns:a16="http://schemas.microsoft.com/office/drawing/2014/main" id="{09FE335C-9404-6F4A-8CA8-900A806DC513}"/>
              </a:ext>
            </a:extLst>
          </p:cNvPr>
          <p:cNvSpPr txBox="1"/>
          <p:nvPr/>
        </p:nvSpPr>
        <p:spPr>
          <a:xfrm>
            <a:off x="10340107" y="6168243"/>
            <a:ext cx="1106393"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000000"/>
                </a:solidFill>
                <a:effectLst/>
                <a:uLnTx/>
                <a:uFillTx/>
                <a:latin typeface="微软雅黑"/>
                <a:ea typeface="微软雅黑"/>
                <a:cs typeface="+mn-cs"/>
              </a:rPr>
              <a:t>*</a:t>
            </a:r>
            <a:r>
              <a:rPr kumimoji="0" lang="zh-CN" altLang="en-US" sz="800" b="0" i="0" u="none" strike="noStrike" kern="1200" cap="none" spc="0" normalizeH="0" baseline="0" noProof="0" dirty="0">
                <a:ln>
                  <a:noFill/>
                </a:ln>
                <a:solidFill>
                  <a:srgbClr val="000000"/>
                </a:solidFill>
                <a:effectLst/>
                <a:uLnTx/>
                <a:uFillTx/>
                <a:latin typeface="微软雅黑"/>
                <a:ea typeface="微软雅黑"/>
                <a:cs typeface="+mn-cs"/>
              </a:rPr>
              <a:t>剔除</a:t>
            </a:r>
            <a:r>
              <a:rPr kumimoji="0" lang="en-US" altLang="zh-CN" sz="800" b="0" i="0" u="none" strike="noStrike" kern="1200" cap="none" spc="0" normalizeH="0" baseline="0" noProof="0" dirty="0" err="1">
                <a:ln>
                  <a:noFill/>
                </a:ln>
                <a:solidFill>
                  <a:srgbClr val="000000"/>
                </a:solidFill>
                <a:effectLst/>
                <a:uLnTx/>
                <a:uFillTx/>
                <a:latin typeface="微软雅黑"/>
                <a:ea typeface="微软雅黑"/>
                <a:cs typeface="+mn-cs"/>
              </a:rPr>
              <a:t>agf</a:t>
            </a:r>
            <a:r>
              <a:rPr kumimoji="0" lang="zh-CN" altLang="en-US" sz="800" b="0" i="0" u="none" strike="noStrike" kern="1200" cap="none" spc="0" normalizeH="0" baseline="0" noProof="0" dirty="0">
                <a:ln>
                  <a:noFill/>
                </a:ln>
                <a:solidFill>
                  <a:srgbClr val="000000"/>
                </a:solidFill>
                <a:effectLst/>
                <a:uLnTx/>
                <a:uFillTx/>
                <a:latin typeface="微软雅黑"/>
                <a:ea typeface="微软雅黑"/>
                <a:cs typeface="+mn-cs"/>
              </a:rPr>
              <a:t>胶囊咖啡液</a:t>
            </a:r>
          </a:p>
        </p:txBody>
      </p:sp>
      <p:graphicFrame>
        <p:nvGraphicFramePr>
          <p:cNvPr id="7" name="图表 20">
            <a:extLst>
              <a:ext uri="{FF2B5EF4-FFF2-40B4-BE49-F238E27FC236}">
                <a16:creationId xmlns:a16="http://schemas.microsoft.com/office/drawing/2014/main" id="{B430A62E-668B-C14C-859F-FDF022711F9A}"/>
              </a:ext>
            </a:extLst>
          </p:cNvPr>
          <p:cNvGraphicFramePr/>
          <p:nvPr>
            <p:extLst>
              <p:ext uri="{D42A27DB-BD31-4B8C-83A1-F6EECF244321}">
                <p14:modId xmlns:p14="http://schemas.microsoft.com/office/powerpoint/2010/main" val="1450748657"/>
              </p:ext>
            </p:extLst>
          </p:nvPr>
        </p:nvGraphicFramePr>
        <p:xfrm>
          <a:off x="4013366" y="1930223"/>
          <a:ext cx="3223684" cy="429146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图表 21">
            <a:extLst>
              <a:ext uri="{FF2B5EF4-FFF2-40B4-BE49-F238E27FC236}">
                <a16:creationId xmlns:a16="http://schemas.microsoft.com/office/drawing/2014/main" id="{A6EF7324-7C46-4D4A-B786-EC537C9A1611}"/>
              </a:ext>
            </a:extLst>
          </p:cNvPr>
          <p:cNvGraphicFramePr/>
          <p:nvPr>
            <p:extLst>
              <p:ext uri="{D42A27DB-BD31-4B8C-83A1-F6EECF244321}">
                <p14:modId xmlns:p14="http://schemas.microsoft.com/office/powerpoint/2010/main" val="1876183516"/>
              </p:ext>
            </p:extLst>
          </p:nvPr>
        </p:nvGraphicFramePr>
        <p:xfrm>
          <a:off x="447675" y="1930223"/>
          <a:ext cx="3510052" cy="4291463"/>
        </p:xfrm>
        <a:graphic>
          <a:graphicData uri="http://schemas.openxmlformats.org/drawingml/2006/chart">
            <c:chart xmlns:c="http://schemas.openxmlformats.org/drawingml/2006/chart" xmlns:r="http://schemas.openxmlformats.org/officeDocument/2006/relationships" r:id="rId4"/>
          </a:graphicData>
        </a:graphic>
      </p:graphicFrame>
      <p:sp>
        <p:nvSpPr>
          <p:cNvPr id="9" name="箭头: 下 40">
            <a:extLst>
              <a:ext uri="{FF2B5EF4-FFF2-40B4-BE49-F238E27FC236}">
                <a16:creationId xmlns:a16="http://schemas.microsoft.com/office/drawing/2014/main" id="{AD2F5CE1-14B5-6248-AD15-4489788A552F}"/>
              </a:ext>
            </a:extLst>
          </p:cNvPr>
          <p:cNvSpPr/>
          <p:nvPr/>
        </p:nvSpPr>
        <p:spPr>
          <a:xfrm>
            <a:off x="11692683" y="2724051"/>
            <a:ext cx="208722" cy="159026"/>
          </a:xfrm>
          <a:prstGeom prst="down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8" name="箭头: 下 40">
            <a:extLst>
              <a:ext uri="{FF2B5EF4-FFF2-40B4-BE49-F238E27FC236}">
                <a16:creationId xmlns:a16="http://schemas.microsoft.com/office/drawing/2014/main" id="{38769B0D-C310-1C42-A387-1EED1EB2F86C}"/>
              </a:ext>
            </a:extLst>
          </p:cNvPr>
          <p:cNvSpPr/>
          <p:nvPr/>
        </p:nvSpPr>
        <p:spPr>
          <a:xfrm>
            <a:off x="11692683" y="3099418"/>
            <a:ext cx="208722" cy="159026"/>
          </a:xfrm>
          <a:prstGeom prst="down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9" name="箭头: 下 40">
            <a:extLst>
              <a:ext uri="{FF2B5EF4-FFF2-40B4-BE49-F238E27FC236}">
                <a16:creationId xmlns:a16="http://schemas.microsoft.com/office/drawing/2014/main" id="{6DFA53F8-275B-3E4E-B6DB-700BA334B71A}"/>
              </a:ext>
            </a:extLst>
          </p:cNvPr>
          <p:cNvSpPr/>
          <p:nvPr/>
        </p:nvSpPr>
        <p:spPr>
          <a:xfrm rot="10800000">
            <a:off x="11695633" y="3483390"/>
            <a:ext cx="208722" cy="159026"/>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0" name="箭头: 下 40">
            <a:extLst>
              <a:ext uri="{FF2B5EF4-FFF2-40B4-BE49-F238E27FC236}">
                <a16:creationId xmlns:a16="http://schemas.microsoft.com/office/drawing/2014/main" id="{7BFD7389-60A3-F943-B188-7194DDFA1F6F}"/>
              </a:ext>
            </a:extLst>
          </p:cNvPr>
          <p:cNvSpPr/>
          <p:nvPr/>
        </p:nvSpPr>
        <p:spPr>
          <a:xfrm rot="10800000">
            <a:off x="11700634" y="3875397"/>
            <a:ext cx="208722" cy="159026"/>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1" name="箭头: 下 40">
            <a:extLst>
              <a:ext uri="{FF2B5EF4-FFF2-40B4-BE49-F238E27FC236}">
                <a16:creationId xmlns:a16="http://schemas.microsoft.com/office/drawing/2014/main" id="{1A110923-100D-B349-98BF-5A74855B5C1F}"/>
              </a:ext>
            </a:extLst>
          </p:cNvPr>
          <p:cNvSpPr/>
          <p:nvPr/>
        </p:nvSpPr>
        <p:spPr>
          <a:xfrm>
            <a:off x="11695633" y="4243829"/>
            <a:ext cx="208722" cy="159026"/>
          </a:xfrm>
          <a:prstGeom prst="down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2" name="箭头: 下 40">
            <a:extLst>
              <a:ext uri="{FF2B5EF4-FFF2-40B4-BE49-F238E27FC236}">
                <a16:creationId xmlns:a16="http://schemas.microsoft.com/office/drawing/2014/main" id="{A7C1E126-1BBE-9340-9C1E-9E712FF3767E}"/>
              </a:ext>
            </a:extLst>
          </p:cNvPr>
          <p:cNvSpPr/>
          <p:nvPr/>
        </p:nvSpPr>
        <p:spPr>
          <a:xfrm>
            <a:off x="11695633" y="4612155"/>
            <a:ext cx="208722" cy="159026"/>
          </a:xfrm>
          <a:prstGeom prst="down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3" name="箭头: 下 40">
            <a:extLst>
              <a:ext uri="{FF2B5EF4-FFF2-40B4-BE49-F238E27FC236}">
                <a16:creationId xmlns:a16="http://schemas.microsoft.com/office/drawing/2014/main" id="{979A2233-ACC9-FE45-A42E-FC798577056E}"/>
              </a:ext>
            </a:extLst>
          </p:cNvPr>
          <p:cNvSpPr/>
          <p:nvPr/>
        </p:nvSpPr>
        <p:spPr>
          <a:xfrm rot="10800000">
            <a:off x="11695633" y="5024138"/>
            <a:ext cx="208722" cy="159026"/>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4" name="箭头: 下 40">
            <a:extLst>
              <a:ext uri="{FF2B5EF4-FFF2-40B4-BE49-F238E27FC236}">
                <a16:creationId xmlns:a16="http://schemas.microsoft.com/office/drawing/2014/main" id="{193B4FA1-0DEF-504A-B8FE-C4C0982AB91C}"/>
              </a:ext>
            </a:extLst>
          </p:cNvPr>
          <p:cNvSpPr/>
          <p:nvPr/>
        </p:nvSpPr>
        <p:spPr>
          <a:xfrm>
            <a:off x="11695633" y="5386110"/>
            <a:ext cx="208722" cy="159026"/>
          </a:xfrm>
          <a:prstGeom prst="down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5" name="箭头: 下 40">
            <a:extLst>
              <a:ext uri="{FF2B5EF4-FFF2-40B4-BE49-F238E27FC236}">
                <a16:creationId xmlns:a16="http://schemas.microsoft.com/office/drawing/2014/main" id="{7666EE93-B24D-9740-BF12-E16D337F17CF}"/>
              </a:ext>
            </a:extLst>
          </p:cNvPr>
          <p:cNvSpPr/>
          <p:nvPr/>
        </p:nvSpPr>
        <p:spPr>
          <a:xfrm rot="10800000">
            <a:off x="11695633" y="5787867"/>
            <a:ext cx="208722" cy="159026"/>
          </a:xfrm>
          <a:prstGeom prst="down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Tree>
    <p:extLst>
      <p:ext uri="{BB962C8B-B14F-4D97-AF65-F5344CB8AC3E}">
        <p14:creationId xmlns:p14="http://schemas.microsoft.com/office/powerpoint/2010/main" val="3665925360"/>
      </p:ext>
    </p:extLst>
  </p:cSld>
  <p:clrMapOvr>
    <a:masterClrMapping/>
  </p:clrMapOvr>
  <p:extLst mod="1">
    <p:ext uri="{6950BFC3-D8DA-4A85-94F7-54DA5524770B}">
      <p188:commentRel xmlns:p188="http://schemas.microsoft.com/office/powerpoint/2018/8/main" xmlns="" r:id="rId5"/>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AF0467D-97BB-AB43-B6BF-94D81CB08902}"/>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货</a:t>
            </a:r>
          </a:p>
        </p:txBody>
      </p:sp>
    </p:spTree>
    <p:extLst>
      <p:ext uri="{BB962C8B-B14F-4D97-AF65-F5344CB8AC3E}">
        <p14:creationId xmlns:p14="http://schemas.microsoft.com/office/powerpoint/2010/main" val="20428278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18BAB-F753-E74E-A30A-821F1E2AD808}"/>
              </a:ext>
            </a:extLst>
          </p:cNvPr>
          <p:cNvSpPr>
            <a:spLocks noGrp="1"/>
          </p:cNvSpPr>
          <p:nvPr>
            <p:ph type="title"/>
          </p:nvPr>
        </p:nvSpPr>
        <p:spPr/>
        <p:txBody>
          <a:bodyPr/>
          <a:lstStyle/>
          <a:p>
            <a:r>
              <a:rPr lang="x-none" dirty="0"/>
              <a:t>胶囊咖啡市场单品排名</a:t>
            </a:r>
          </a:p>
        </p:txBody>
      </p:sp>
      <p:sp>
        <p:nvSpPr>
          <p:cNvPr id="3" name="Text Placeholder 2">
            <a:extLst>
              <a:ext uri="{FF2B5EF4-FFF2-40B4-BE49-F238E27FC236}">
                <a16:creationId xmlns:a16="http://schemas.microsoft.com/office/drawing/2014/main" id="{9AA7022F-C8CF-364F-A86E-19843CB859A5}"/>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E3522594-0147-214D-841D-023528F8E433}"/>
              </a:ext>
            </a:extLst>
          </p:cNvPr>
          <p:cNvSpPr>
            <a:spLocks noGrp="1"/>
          </p:cNvSpPr>
          <p:nvPr>
            <p:ph type="body" sz="quarter" idx="11"/>
          </p:nvPr>
        </p:nvSpPr>
        <p:spPr/>
        <p:txBody>
          <a:bodyPr/>
          <a:lstStyle/>
          <a:p>
            <a:r>
              <a:t>数据来源：策略中心；渠道：全渠道</a:t>
            </a:r>
          </a:p>
          <a:p>
            <a:r>
              <a:t>时间维度：2023.12</a:t>
            </a:r>
          </a:p>
        </p:txBody>
      </p:sp>
      <p:sp>
        <p:nvSpPr>
          <p:cNvPr id="5" name="文本框 2">
            <a:extLst>
              <a:ext uri="{FF2B5EF4-FFF2-40B4-BE49-F238E27FC236}">
                <a16:creationId xmlns:a16="http://schemas.microsoft.com/office/drawing/2014/main" id="{CBFB8384-042E-E04C-97F0-504266B20C2A}"/>
              </a:ext>
            </a:extLst>
          </p:cNvPr>
          <p:cNvSpPr txBox="1"/>
          <p:nvPr/>
        </p:nvSpPr>
        <p:spPr>
          <a:xfrm>
            <a:off x="3766657" y="6003992"/>
            <a:ext cx="1823302" cy="244426"/>
          </a:xfrm>
          <a:prstGeom prst="rect">
            <a:avLst/>
          </a:prstGeom>
          <a:solidFill>
            <a:schemeClr val="accent4">
              <a:lumMod val="20000"/>
              <a:lumOff val="80000"/>
            </a:schemeClr>
          </a:solidFill>
          <a:ln>
            <a:solidFill>
              <a:schemeClr val="accent4">
                <a:lumMod val="20000"/>
                <a:lumOff val="8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srgbClr val="D2C6B6">
                    <a:lumMod val="50000"/>
                  </a:srgbClr>
                </a:solidFill>
                <a:effectLst/>
                <a:uLnTx/>
                <a:uFillTx/>
                <a:latin typeface="微软雅黑"/>
                <a:ea typeface="微软雅黑"/>
                <a:cs typeface="+mn-cs"/>
              </a:rPr>
              <a:t>Nespresso GMV占比：77%</a:t>
            </a:r>
            <a:endParaRPr kumimoji="0" lang="zh-CN" altLang="en-US" sz="900" b="1" i="0" u="none" strike="noStrike" kern="1200" cap="none" spc="0" normalizeH="0" baseline="0" noProof="0" dirty="0">
              <a:ln>
                <a:noFill/>
              </a:ln>
              <a:solidFill>
                <a:srgbClr val="D2C6B6">
                  <a:lumMod val="50000"/>
                </a:srgbClr>
              </a:solidFill>
              <a:effectLst/>
              <a:uLnTx/>
              <a:uFillTx/>
              <a:latin typeface="微软雅黑"/>
              <a:ea typeface="微软雅黑"/>
              <a:cs typeface="+mn-cs"/>
            </a:endParaRPr>
          </a:p>
        </p:txBody>
      </p:sp>
      <p:sp>
        <p:nvSpPr>
          <p:cNvPr id="6" name="文本框 12">
            <a:extLst>
              <a:ext uri="{FF2B5EF4-FFF2-40B4-BE49-F238E27FC236}">
                <a16:creationId xmlns:a16="http://schemas.microsoft.com/office/drawing/2014/main" id="{C692555A-2969-E54C-88A1-A0C601E471A4}"/>
              </a:ext>
            </a:extLst>
          </p:cNvPr>
          <p:cNvSpPr txBox="1"/>
          <p:nvPr/>
        </p:nvSpPr>
        <p:spPr>
          <a:xfrm>
            <a:off x="9412448" y="6003992"/>
            <a:ext cx="1748611" cy="244426"/>
          </a:xfrm>
          <a:prstGeom prst="rect">
            <a:avLst/>
          </a:prstGeom>
          <a:solidFill>
            <a:schemeClr val="accent4">
              <a:lumMod val="20000"/>
              <a:lumOff val="80000"/>
            </a:schemeClr>
          </a:solidFill>
          <a:ln>
            <a:solidFill>
              <a:schemeClr val="accent4">
                <a:lumMod val="20000"/>
                <a:lumOff val="8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lvl="0" algn="r">
              <a:lnSpc>
                <a:spcPct val="120000"/>
              </a:lnSpc>
              <a:defRPr/>
            </a:pPr>
            <a:r>
              <a:rPr lang="en-US" altLang="zh-CN" sz="900" b="1" dirty="0">
                <a:solidFill>
                  <a:srgbClr val="D2C6B6">
                    <a:lumMod val="50000"/>
                  </a:srgbClr>
                </a:solidFill>
                <a:latin typeface="微软雅黑"/>
              </a:rPr>
              <a:t>Nespresso GMV占比：38%</a:t>
            </a:r>
            <a:endParaRPr lang="zh-CN" altLang="en-US" sz="900" b="1" dirty="0">
              <a:solidFill>
                <a:srgbClr val="D2C6B6">
                  <a:lumMod val="50000"/>
                </a:srgbClr>
              </a:solidFill>
              <a:latin typeface="微软雅黑"/>
            </a:endParaRPr>
          </a:p>
        </p:txBody>
      </p:sp>
      <p:graphicFrame>
        <p:nvGraphicFramePr>
          <p:cNvPr id="7" name="表格 17">
            <a:extLst>
              <a:ext uri="{FF2B5EF4-FFF2-40B4-BE49-F238E27FC236}">
                <a16:creationId xmlns:a16="http://schemas.microsoft.com/office/drawing/2014/main" id="{6CBBD751-358F-3F4D-BD61-7AD5078CEFD7}"/>
              </a:ext>
            </a:extLst>
          </p:cNvPr>
          <p:cNvGraphicFramePr>
            <a:graphicFrameLocks noGrp="1"/>
          </p:cNvGraphicFramePr>
          <p:nvPr>
            <p:extLst>
              <p:ext uri="{D42A27DB-BD31-4B8C-83A1-F6EECF244321}">
                <p14:modId xmlns:p14="http://schemas.microsoft.com/office/powerpoint/2010/main" val="659185063"/>
              </p:ext>
            </p:extLst>
          </p:nvPr>
        </p:nvGraphicFramePr>
        <p:xfrm>
          <a:off x="1407129" y="1797055"/>
          <a:ext cx="4182830" cy="4206938"/>
        </p:xfrm>
        <a:graphic>
          <a:graphicData uri="http://schemas.openxmlformats.org/drawingml/2006/table">
            <a:tbl>
              <a:tblPr>
                <a:tableStyleId>{EB344D84-9AFB-497E-A393-DC336BA19D2E}</a:tableStyleId>
              </a:tblPr>
              <a:tblGrid>
                <a:gridCol w="677003">
                  <a:extLst>
                    <a:ext uri="{9D8B030D-6E8A-4147-A177-3AD203B41FA5}">
                      <a16:colId xmlns:a16="http://schemas.microsoft.com/office/drawing/2014/main" val="1843692778"/>
                    </a:ext>
                  </a:extLst>
                </a:gridCol>
                <a:gridCol w="3505827">
                  <a:extLst>
                    <a:ext uri="{9D8B030D-6E8A-4147-A177-3AD203B41FA5}">
                      <a16:colId xmlns:a16="http://schemas.microsoft.com/office/drawing/2014/main" val="529779976"/>
                    </a:ext>
                  </a:extLst>
                </a:gridCol>
              </a:tblGrid>
              <a:tr h="348835">
                <a:tc gridSpan="2">
                  <a:txBody>
                    <a:bodyPr/>
                    <a:lstStyle/>
                    <a:p>
                      <a:pPr algn="ctr" fontAlgn="ctr"/>
                      <a:r>
                        <a:rPr lang="en-US" altLang="zh-CN" sz="1050" b="1" dirty="0">
                          <a:effectLst/>
                          <a:latin typeface="+mn-ea"/>
                          <a:ea typeface="+mn-ea"/>
                        </a:rPr>
                        <a:t>2022.12 胶囊咖啡TOP10单品</a:t>
                      </a:r>
                      <a:r>
                        <a:rPr lang="zh-CN" altLang="en-US" sz="1050" b="1" dirty="0">
                          <a:effectLst/>
                          <a:latin typeface="+mn-ea"/>
                          <a:ea typeface="+mn-ea"/>
                        </a:rPr>
                        <a:t> 胶囊咖啡</a:t>
                      </a:r>
                      <a:r>
                        <a:rPr lang="en-US" altLang="zh-CN" sz="1050" b="1" dirty="0">
                          <a:effectLst/>
                          <a:latin typeface="+mn-ea"/>
                          <a:ea typeface="+mn-ea"/>
                        </a:rPr>
                        <a:t>TOP10</a:t>
                      </a:r>
                      <a:r>
                        <a:rPr lang="zh-CN" altLang="en-US" sz="1050" b="1" dirty="0">
                          <a:effectLst/>
                          <a:latin typeface="+mn-ea"/>
                          <a:ea typeface="+mn-ea"/>
                        </a:rPr>
                        <a:t>单品</a:t>
                      </a:r>
                    </a:p>
                  </a:txBody>
                  <a:tcPr anchor="ctr">
                    <a:lnT w="25400" cmpd="sng">
                      <a:noFill/>
                    </a:lnT>
                    <a:solidFill>
                      <a:schemeClr val="accent2"/>
                    </a:solidFill>
                  </a:tcPr>
                </a:tc>
                <a:tc hMerge="1">
                  <a:txBody>
                    <a:bodyPr/>
                    <a:lstStyle/>
                    <a:p>
                      <a:pPr algn="l" fontAlgn="ctr"/>
                      <a:endParaRPr lang="en-US" sz="1000" b="0" dirty="0">
                        <a:effectLst/>
                        <a:latin typeface="+mn-ea"/>
                        <a:ea typeface="+mn-ea"/>
                      </a:endParaRPr>
                    </a:p>
                  </a:txBody>
                  <a:tcPr anchor="ctr">
                    <a:lnT w="25400" cmpd="sng">
                      <a:noFill/>
                    </a:lnT>
                    <a:solidFill>
                      <a:schemeClr val="accent2"/>
                    </a:solidFill>
                  </a:tcPr>
                </a:tc>
                <a:extLst>
                  <a:ext uri="{0D108BD9-81ED-4DB2-BD59-A6C34878D82A}">
                    <a16:rowId xmlns:a16="http://schemas.microsoft.com/office/drawing/2014/main" val="3522508855"/>
                  </a:ext>
                </a:extLst>
              </a:tr>
              <a:tr h="370141">
                <a:tc>
                  <a:txBody>
                    <a:bodyPr/>
                    <a:lstStyle/>
                    <a:p>
                      <a:pPr algn="ctr" fontAlgn="ctr"/>
                      <a:r>
                        <a:rPr lang="zh-CN" altLang="en-US" sz="1000" b="0" dirty="0">
                          <a:effectLst/>
                          <a:latin typeface="+mn-ea"/>
                          <a:ea typeface="+mn-ea"/>
                        </a:rPr>
                        <a:t>排名</a:t>
                      </a:r>
                    </a:p>
                  </a:txBody>
                  <a:tcPr anchor="ctr">
                    <a:solidFill>
                      <a:schemeClr val="accent2"/>
                    </a:solidFill>
                  </a:tcPr>
                </a:tc>
                <a:tc>
                  <a:txBody>
                    <a:bodyPr/>
                    <a:lstStyle/>
                    <a:p>
                      <a:pPr algn="ctr" fontAlgn="ctr"/>
                      <a:r>
                        <a:rPr lang="en-US" sz="1000" b="0" dirty="0">
                          <a:effectLst/>
                          <a:latin typeface="+mn-ea"/>
                          <a:ea typeface="+mn-ea"/>
                        </a:rPr>
                        <a:t>TOP</a:t>
                      </a:r>
                      <a:r>
                        <a:rPr lang="zh-CN" altLang="en-US" sz="1000" b="0" dirty="0">
                          <a:effectLst/>
                          <a:latin typeface="+mn-ea"/>
                          <a:ea typeface="+mn-ea"/>
                        </a:rPr>
                        <a:t>单品（</a:t>
                      </a:r>
                      <a:r>
                        <a:rPr lang="en-US" sz="1000" b="0" dirty="0">
                          <a:effectLst/>
                          <a:latin typeface="+mn-ea"/>
                          <a:ea typeface="+mn-ea"/>
                        </a:rPr>
                        <a:t>SPU）</a:t>
                      </a:r>
                    </a:p>
                  </a:txBody>
                  <a:tcPr anchor="ctr">
                    <a:solidFill>
                      <a:schemeClr val="accent2"/>
                    </a:solidFill>
                  </a:tcPr>
                </a:tc>
                <a:extLst>
                  <a:ext uri="{0D108BD9-81ED-4DB2-BD59-A6C34878D82A}">
                    <a16:rowId xmlns:a16="http://schemas.microsoft.com/office/drawing/2014/main" val="1851805531"/>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NESPRESSO/奈斯派索 浓醇一刻15条套装</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4219618634"/>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NESPRESSO/奈斯派索 大师匠心5条+意式浓烈5条</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510441999"/>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NESPRESSO/奈斯派索 温和淡雅套装</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1148857085"/>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NESPRESSO/奈斯派索 环球之旅10条</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893936016"/>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starbucks/星巴克 8口味80粒</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2770524102"/>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NESPRESSO/奈斯派索 浓遇啡凡15条</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3922595833"/>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NESPRESSO/奈斯派索 人气精选10条</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4135199298"/>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Illy illy</a:t>
                      </a:r>
                    </a:p>
                  </a:txBody>
                  <a:tcPr marL="7620" marR="7620" marT="7620" marB="0" anchor="ctr">
                    <a:noFill/>
                  </a:tcPr>
                </a:tc>
                <a:extLst>
                  <a:ext uri="{0D108BD9-81ED-4DB2-BD59-A6C34878D82A}">
                    <a16:rowId xmlns:a16="http://schemas.microsoft.com/office/drawing/2014/main" val="3837788858"/>
                  </a:ext>
                </a:extLst>
              </a:tr>
              <a:tr h="34883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NESPRESSO/奈斯派索 全明星15条</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3406878141"/>
                  </a:ext>
                </a:extLst>
              </a:tr>
              <a:tr h="348447">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a:t>
                      </a:r>
                    </a:p>
                  </a:txBody>
                  <a:tcPr marL="7620" marR="7620" marT="7620" marB="0" anchor="ctr">
                    <a:lnB w="25400" cmpd="sng">
                      <a:noFill/>
                    </a:lnB>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Peet's 胶囊装</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B w="25400" cmpd="sng">
                      <a:noFill/>
                    </a:lnB>
                    <a:noFill/>
                  </a:tcPr>
                </a:tc>
                <a:extLst>
                  <a:ext uri="{0D108BD9-81ED-4DB2-BD59-A6C34878D82A}">
                    <a16:rowId xmlns:a16="http://schemas.microsoft.com/office/drawing/2014/main" val="2402408517"/>
                  </a:ext>
                </a:extLst>
              </a:tr>
            </a:tbl>
          </a:graphicData>
        </a:graphic>
      </p:graphicFrame>
      <p:graphicFrame>
        <p:nvGraphicFramePr>
          <p:cNvPr id="8" name="表格 18">
            <a:extLst>
              <a:ext uri="{FF2B5EF4-FFF2-40B4-BE49-F238E27FC236}">
                <a16:creationId xmlns:a16="http://schemas.microsoft.com/office/drawing/2014/main" id="{559E8D26-85D1-3A47-A38F-7E56E17237F4}"/>
              </a:ext>
            </a:extLst>
          </p:cNvPr>
          <p:cNvGraphicFramePr>
            <a:graphicFrameLocks noGrp="1"/>
          </p:cNvGraphicFramePr>
          <p:nvPr>
            <p:extLst>
              <p:ext uri="{D42A27DB-BD31-4B8C-83A1-F6EECF244321}">
                <p14:modId xmlns:p14="http://schemas.microsoft.com/office/powerpoint/2010/main" val="2903954053"/>
              </p:ext>
            </p:extLst>
          </p:nvPr>
        </p:nvGraphicFramePr>
        <p:xfrm>
          <a:off x="6714714" y="1797056"/>
          <a:ext cx="4446345" cy="4206937"/>
        </p:xfrm>
        <a:graphic>
          <a:graphicData uri="http://schemas.openxmlformats.org/drawingml/2006/table">
            <a:tbl>
              <a:tblPr>
                <a:tableStyleId>{EB344D84-9AFB-497E-A393-DC336BA19D2E}</a:tableStyleId>
              </a:tblPr>
              <a:tblGrid>
                <a:gridCol w="700140">
                  <a:extLst>
                    <a:ext uri="{9D8B030D-6E8A-4147-A177-3AD203B41FA5}">
                      <a16:colId xmlns:a16="http://schemas.microsoft.com/office/drawing/2014/main" val="1843692778"/>
                    </a:ext>
                  </a:extLst>
                </a:gridCol>
                <a:gridCol w="3746205">
                  <a:extLst>
                    <a:ext uri="{9D8B030D-6E8A-4147-A177-3AD203B41FA5}">
                      <a16:colId xmlns:a16="http://schemas.microsoft.com/office/drawing/2014/main" val="529779976"/>
                    </a:ext>
                  </a:extLst>
                </a:gridCol>
              </a:tblGrid>
              <a:tr h="346595">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50" b="1" dirty="0">
                          <a:solidFill>
                            <a:schemeClr val="bg1"/>
                          </a:solidFill>
                          <a:effectLst/>
                          <a:latin typeface="+mn-ea"/>
                          <a:ea typeface="+mn-ea"/>
                        </a:rPr>
                        <a:t>2023.12 胶囊咖啡TOP10单品</a:t>
                      </a:r>
                      <a:r>
                        <a:rPr lang="zh-CN" altLang="en-US" sz="1050" b="1" dirty="0">
                          <a:solidFill>
                            <a:schemeClr val="bg1"/>
                          </a:solidFill>
                          <a:effectLst/>
                          <a:latin typeface="+mn-ea"/>
                          <a:ea typeface="+mn-ea"/>
                        </a:rPr>
                        <a:t> 胶囊咖啡</a:t>
                      </a:r>
                      <a:r>
                        <a:rPr lang="en-US" altLang="zh-CN" sz="1050" b="1" dirty="0">
                          <a:solidFill>
                            <a:schemeClr val="bg1"/>
                          </a:solidFill>
                          <a:effectLst/>
                          <a:latin typeface="+mn-ea"/>
                          <a:ea typeface="+mn-ea"/>
                        </a:rPr>
                        <a:t>TOP10</a:t>
                      </a:r>
                      <a:r>
                        <a:rPr lang="zh-CN" altLang="en-US" sz="1050" b="1" dirty="0">
                          <a:solidFill>
                            <a:schemeClr val="bg1"/>
                          </a:solidFill>
                          <a:effectLst/>
                          <a:latin typeface="+mn-ea"/>
                          <a:ea typeface="+mn-ea"/>
                        </a:rPr>
                        <a:t>单品</a:t>
                      </a:r>
                    </a:p>
                  </a:txBody>
                  <a:tcPr anchor="ctr">
                    <a:lnT w="25400" cmpd="sng">
                      <a:noFill/>
                    </a:lnT>
                    <a:solidFill>
                      <a:schemeClr val="accent1"/>
                    </a:solidFill>
                  </a:tcP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zh-CN" altLang="en-US" sz="1000" b="1" dirty="0">
                        <a:effectLst/>
                        <a:latin typeface="+mn-ea"/>
                        <a:ea typeface="+mn-ea"/>
                      </a:endParaRPr>
                    </a:p>
                  </a:txBody>
                  <a:tcPr anchor="ctr">
                    <a:lnT w="25400" cmpd="sng">
                      <a:noFill/>
                    </a:lnT>
                    <a:solidFill>
                      <a:schemeClr val="accent2"/>
                    </a:solidFill>
                  </a:tcPr>
                </a:tc>
                <a:extLst>
                  <a:ext uri="{0D108BD9-81ED-4DB2-BD59-A6C34878D82A}">
                    <a16:rowId xmlns:a16="http://schemas.microsoft.com/office/drawing/2014/main" val="1787574162"/>
                  </a:ext>
                </a:extLst>
              </a:tr>
              <a:tr h="368982">
                <a:tc>
                  <a:txBody>
                    <a:bodyPr/>
                    <a:lstStyle/>
                    <a:p>
                      <a:pPr algn="ctr" fontAlgn="ctr"/>
                      <a:r>
                        <a:rPr lang="zh-CN" altLang="en-US" sz="1000" b="0" dirty="0">
                          <a:solidFill>
                            <a:schemeClr val="bg1"/>
                          </a:solidFill>
                          <a:effectLst/>
                          <a:latin typeface="+mn-ea"/>
                          <a:ea typeface="+mn-ea"/>
                        </a:rPr>
                        <a:t>排名</a:t>
                      </a:r>
                    </a:p>
                  </a:txBody>
                  <a:tcPr anchor="ctr">
                    <a:solidFill>
                      <a:schemeClr val="accent1"/>
                    </a:solidFill>
                  </a:tcPr>
                </a:tc>
                <a:tc>
                  <a:txBody>
                    <a:bodyPr/>
                    <a:lstStyle/>
                    <a:p>
                      <a:pPr algn="ctr" fontAlgn="ctr"/>
                      <a:r>
                        <a:rPr lang="en-US" sz="1000" b="0" dirty="0">
                          <a:solidFill>
                            <a:schemeClr val="bg1"/>
                          </a:solidFill>
                          <a:effectLst/>
                          <a:latin typeface="+mn-ea"/>
                          <a:ea typeface="+mn-ea"/>
                        </a:rPr>
                        <a:t>TOP</a:t>
                      </a:r>
                      <a:r>
                        <a:rPr lang="zh-CN" altLang="en-US" sz="1000" b="0" dirty="0">
                          <a:solidFill>
                            <a:schemeClr val="bg1"/>
                          </a:solidFill>
                          <a:effectLst/>
                          <a:latin typeface="+mn-ea"/>
                          <a:ea typeface="+mn-ea"/>
                        </a:rPr>
                        <a:t>单品（</a:t>
                      </a:r>
                      <a:r>
                        <a:rPr lang="en-US" sz="1000" b="0" dirty="0">
                          <a:solidFill>
                            <a:schemeClr val="bg1"/>
                          </a:solidFill>
                          <a:effectLst/>
                          <a:latin typeface="+mn-ea"/>
                          <a:ea typeface="+mn-ea"/>
                        </a:rPr>
                        <a:t>SPU）</a:t>
                      </a:r>
                    </a:p>
                  </a:txBody>
                  <a:tcPr anchor="ctr">
                    <a:solidFill>
                      <a:schemeClr val="accent1"/>
                    </a:solidFill>
                  </a:tcPr>
                </a:tc>
                <a:extLst>
                  <a:ext uri="{0D108BD9-81ED-4DB2-BD59-A6C34878D82A}">
                    <a16:rowId xmlns:a16="http://schemas.microsoft.com/office/drawing/2014/main" val="1851805531"/>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NESPRESSO/奈斯派索 温和淡雅套装</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510441999"/>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Peet's 胶囊装</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1148857085"/>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TASOGARE/隅田川 胶囊组合</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893936016"/>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NESPRESSO/奈斯派索 遇意悠长10条</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2770524102"/>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Peet's 胶囊装2</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922595833"/>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NESPRESSO/奈斯派索 浓醇一刻15条套装</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4135199298"/>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Peet's 胶囊装1</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solidFill>
                      <a:srgbClr val="F6F4F0"/>
                    </a:solidFill>
                  </a:tcPr>
                </a:tc>
                <a:extLst>
                  <a:ext uri="{0D108BD9-81ED-4DB2-BD59-A6C34878D82A}">
                    <a16:rowId xmlns:a16="http://schemas.microsoft.com/office/drawing/2014/main" val="3837788858"/>
                  </a:ext>
                </a:extLst>
              </a:tr>
              <a:tr h="346595">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starbucks/星巴克 胶囊咖啡10条组合</a:t>
                      </a:r>
                    </a:p>
                  </a:txBody>
                  <a:tcPr marL="7620" marR="7620" marT="7620" marB="0" anchor="ctr">
                    <a:noFill/>
                  </a:tcPr>
                </a:tc>
                <a:extLst>
                  <a:ext uri="{0D108BD9-81ED-4DB2-BD59-A6C34878D82A}">
                    <a16:rowId xmlns:a16="http://schemas.microsoft.com/office/drawing/2014/main" val="3406878141"/>
                  </a:ext>
                </a:extLst>
              </a:tr>
              <a:tr h="359300">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a:t>
                      </a:r>
                    </a:p>
                  </a:txBody>
                  <a:tcPr marL="7620" marR="7620" marT="7620" marB="0" anchor="ctr">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2402408517"/>
                  </a:ext>
                </a:extLst>
              </a:tr>
              <a:tr h="359300">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a:t>
                      </a:r>
                    </a:p>
                  </a:txBody>
                  <a:tcPr marL="7620" marR="7620" marT="7620" marB="0" anchor="ctr">
                    <a:lnB w="25400" cmpd="sng">
                      <a:noFill/>
                    </a:lnB>
                    <a:noFill/>
                  </a:tcPr>
                </a:tc>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starbucks/星巴克 216任选6条</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B w="25400" cmpd="sng">
                      <a:noFill/>
                    </a:lnB>
                    <a:noFill/>
                  </a:tcPr>
                </a:tc>
                <a:extLst>
                  <a:ext uri="{0D108BD9-81ED-4DB2-BD59-A6C34878D82A}">
                    <a16:rowId xmlns:a16="http://schemas.microsoft.com/office/drawing/2014/main" val="3436450660"/>
                  </a:ext>
                </a:extLst>
              </a:tr>
            </a:tbl>
          </a:graphicData>
        </a:graphic>
      </p:graphicFrame>
    </p:spTree>
    <p:extLst>
      <p:ext uri="{BB962C8B-B14F-4D97-AF65-F5344CB8AC3E}">
        <p14:creationId xmlns:p14="http://schemas.microsoft.com/office/powerpoint/2010/main" val="2039538955"/>
      </p:ext>
    </p:extLst>
  </p:cSld>
  <p:clrMapOvr>
    <a:masterClrMapping/>
  </p:clrMapOvr>
  <p:extLst mod="1">
    <p:ext uri="{6950BFC3-D8DA-4A85-94F7-54DA5524770B}">
      <p188:commentRel xmlns:p188="http://schemas.microsoft.com/office/powerpoint/2018/8/main" xmlns=""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DBE5D-BEE9-E445-B524-B99F2067F3FE}"/>
              </a:ext>
            </a:extLst>
          </p:cNvPr>
          <p:cNvSpPr>
            <a:spLocks noGrp="1"/>
          </p:cNvSpPr>
          <p:nvPr>
            <p:ph type="title"/>
          </p:nvPr>
        </p:nvSpPr>
        <p:spPr/>
        <p:txBody>
          <a:bodyPr/>
          <a:lstStyle/>
          <a:p>
            <a:r>
              <a:rPr lang="x-none" dirty="0"/>
              <a:t>店铺整体新老客情况</a:t>
            </a:r>
          </a:p>
        </p:txBody>
      </p:sp>
      <p:sp>
        <p:nvSpPr>
          <p:cNvPr id="3" name="Text Placeholder 2">
            <a:extLst>
              <a:ext uri="{FF2B5EF4-FFF2-40B4-BE49-F238E27FC236}">
                <a16:creationId xmlns:a16="http://schemas.microsoft.com/office/drawing/2014/main" id="{0C848BF2-A8D1-0342-B79D-7578594CDB53}"/>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F3C7D464-CAD0-2C49-885A-F62FCB6FD11B}"/>
              </a:ext>
            </a:extLst>
          </p:cNvPr>
          <p:cNvSpPr>
            <a:spLocks noGrp="1"/>
          </p:cNvSpPr>
          <p:nvPr>
            <p:ph type="body" sz="quarter" idx="11"/>
          </p:nvPr>
        </p:nvSpPr>
        <p:spPr/>
        <p:txBody>
          <a:bodyPr/>
          <a:lstStyle/>
          <a:p>
            <a:r>
              <a:t>数据来源：生意参谋</a:t>
            </a:r>
          </a:p>
          <a:p>
            <a:r>
              <a:t>时间维度：2023.12</a:t>
            </a:r>
          </a:p>
          <a:p>
            <a:r>
              <a:t>*新客定义：当月产生店铺购买行为但在前365天未发生店铺购买行为</a:t>
            </a:r>
          </a:p>
        </p:txBody>
      </p:sp>
      <p:graphicFrame>
        <p:nvGraphicFramePr>
          <p:cNvPr id="5" name="图表 73">
            <a:extLst>
              <a:ext uri="{FF2B5EF4-FFF2-40B4-BE49-F238E27FC236}">
                <a16:creationId xmlns:a16="http://schemas.microsoft.com/office/drawing/2014/main" id="{94D98BDC-C78B-7849-9BB3-7C51D7D243EA}"/>
              </a:ext>
            </a:extLst>
          </p:cNvPr>
          <p:cNvGraphicFramePr/>
          <p:nvPr>
            <p:extLst>
              <p:ext uri="{D42A27DB-BD31-4B8C-83A1-F6EECF244321}">
                <p14:modId xmlns:p14="http://schemas.microsoft.com/office/powerpoint/2010/main" val="322365094"/>
              </p:ext>
            </p:extLst>
          </p:nvPr>
        </p:nvGraphicFramePr>
        <p:xfrm>
          <a:off x="2299858" y="1595923"/>
          <a:ext cx="2263200" cy="24341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图表 73">
            <a:extLst>
              <a:ext uri="{FF2B5EF4-FFF2-40B4-BE49-F238E27FC236}">
                <a16:creationId xmlns:a16="http://schemas.microsoft.com/office/drawing/2014/main" id="{023E4867-9288-B04B-BFC1-9D48C7FF969B}"/>
              </a:ext>
            </a:extLst>
          </p:cNvPr>
          <p:cNvGraphicFramePr/>
          <p:nvPr>
            <p:extLst>
              <p:ext uri="{D42A27DB-BD31-4B8C-83A1-F6EECF244321}">
                <p14:modId xmlns:p14="http://schemas.microsoft.com/office/powerpoint/2010/main" val="3851174777"/>
              </p:ext>
            </p:extLst>
          </p:nvPr>
        </p:nvGraphicFramePr>
        <p:xfrm>
          <a:off x="7628944" y="1620162"/>
          <a:ext cx="2263200" cy="2434184"/>
        </p:xfrm>
        <a:graphic>
          <a:graphicData uri="http://schemas.openxmlformats.org/drawingml/2006/chart">
            <c:chart xmlns:c="http://schemas.openxmlformats.org/drawingml/2006/chart" xmlns:r="http://schemas.openxmlformats.org/officeDocument/2006/relationships" r:id="rId3"/>
          </a:graphicData>
        </a:graphic>
      </p:graphicFrame>
      <p:sp>
        <p:nvSpPr>
          <p:cNvPr id="7" name="文本框 15">
            <a:extLst>
              <a:ext uri="{FF2B5EF4-FFF2-40B4-BE49-F238E27FC236}">
                <a16:creationId xmlns:a16="http://schemas.microsoft.com/office/drawing/2014/main" id="{DC28A21F-C68D-AF44-AF05-DDD4F150AD2F}"/>
              </a:ext>
            </a:extLst>
          </p:cNvPr>
          <p:cNvSpPr txBox="1"/>
          <p:nvPr/>
        </p:nvSpPr>
        <p:spPr>
          <a:xfrm flipH="1">
            <a:off x="1469017" y="3059651"/>
            <a:ext cx="1125016" cy="276999"/>
          </a:xfrm>
          <a:prstGeom prst="rect">
            <a:avLst/>
          </a:prstGeom>
          <a:noFill/>
        </p:spPr>
        <p:txBody>
          <a:bodyPr wrap="square" rtlCol="0">
            <a:spAutoFit/>
          </a:bodyPr>
          <a:lstStyle/>
          <a:p>
            <a:pPr lvl="0">
              <a:defRPr/>
            </a:pPr>
            <a:r>
              <a:rPr lang="zh-CN" altLang="en-US" sz="1200" dirty="0">
                <a:solidFill>
                  <a:prstClr val="black"/>
                </a:solidFill>
                <a:latin typeface="微软雅黑" panose="020B0503020204020204" pitchFamily="34" charset="-122"/>
                <a:ea typeface="微软雅黑" panose="020B0503020204020204" pitchFamily="34" charset="-122"/>
              </a:rPr>
              <a:t>变化</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8" name="箭头: 上 32">
            <a:extLst>
              <a:ext uri="{FF2B5EF4-FFF2-40B4-BE49-F238E27FC236}">
                <a16:creationId xmlns:a16="http://schemas.microsoft.com/office/drawing/2014/main" id="{BFEB15D3-E1E5-0049-9CB9-F0E53E71803A}"/>
              </a:ext>
            </a:extLst>
          </p:cNvPr>
          <p:cNvSpPr/>
          <p:nvPr/>
        </p:nvSpPr>
        <p:spPr>
          <a:xfrm rot="10800000">
            <a:off x="1863523" y="2514062"/>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9" name="文本框 15">
            <a:extLst>
              <a:ext uri="{FF2B5EF4-FFF2-40B4-BE49-F238E27FC236}">
                <a16:creationId xmlns:a16="http://schemas.microsoft.com/office/drawing/2014/main" id="{317AF5B5-018E-6747-9D13-3373E8DFE2FF}"/>
              </a:ext>
            </a:extLst>
          </p:cNvPr>
          <p:cNvSpPr txBox="1"/>
          <p:nvPr/>
        </p:nvSpPr>
        <p:spPr>
          <a:xfrm flipH="1">
            <a:off x="1799514" y="3044153"/>
            <a:ext cx="112501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-2.2pp</a:t>
            </a:r>
          </a:p>
        </p:txBody>
      </p:sp>
      <p:sp>
        <p:nvSpPr>
          <p:cNvPr id="10" name="文本框 15">
            <a:extLst>
              <a:ext uri="{FF2B5EF4-FFF2-40B4-BE49-F238E27FC236}">
                <a16:creationId xmlns:a16="http://schemas.microsoft.com/office/drawing/2014/main" id="{F46A2C25-5181-7C4C-AAE3-24C14836079D}"/>
              </a:ext>
            </a:extLst>
          </p:cNvPr>
          <p:cNvSpPr txBox="1"/>
          <p:nvPr/>
        </p:nvSpPr>
        <p:spPr>
          <a:xfrm flipH="1">
            <a:off x="6801180" y="3060942"/>
            <a:ext cx="1125016" cy="276999"/>
          </a:xfrm>
          <a:prstGeom prst="rect">
            <a:avLst/>
          </a:prstGeom>
          <a:noFill/>
        </p:spPr>
        <p:txBody>
          <a:bodyPr wrap="square" rtlCol="0">
            <a:spAutoFit/>
          </a:bodyPr>
          <a:lstStyle/>
          <a:p>
            <a:pPr lvl="0">
              <a:defRPr/>
            </a:pPr>
            <a:r>
              <a:rPr lang="zh-CN" altLang="en-US" sz="1200" dirty="0">
                <a:solidFill>
                  <a:prstClr val="black"/>
                </a:solidFill>
                <a:latin typeface="微软雅黑" panose="020B0503020204020204" pitchFamily="34" charset="-122"/>
                <a:ea typeface="微软雅黑" panose="020B0503020204020204" pitchFamily="34" charset="-122"/>
              </a:rPr>
              <a:t>变化</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11" name="箭头: 上 32">
            <a:extLst>
              <a:ext uri="{FF2B5EF4-FFF2-40B4-BE49-F238E27FC236}">
                <a16:creationId xmlns:a16="http://schemas.microsoft.com/office/drawing/2014/main" id="{8F713676-EC35-FF48-B05D-C8882F14649B}"/>
              </a:ext>
            </a:extLst>
          </p:cNvPr>
          <p:cNvSpPr/>
          <p:nvPr/>
        </p:nvSpPr>
        <p:spPr>
          <a:xfrm rot="10800000">
            <a:off x="7195686" y="2515353"/>
            <a:ext cx="323220" cy="476069"/>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12" name="文本框 15">
            <a:extLst>
              <a:ext uri="{FF2B5EF4-FFF2-40B4-BE49-F238E27FC236}">
                <a16:creationId xmlns:a16="http://schemas.microsoft.com/office/drawing/2014/main" id="{D17F764D-C15B-8244-9F8F-647ABEB11715}"/>
              </a:ext>
            </a:extLst>
          </p:cNvPr>
          <p:cNvSpPr txBox="1"/>
          <p:nvPr/>
        </p:nvSpPr>
        <p:spPr>
          <a:xfrm flipH="1">
            <a:off x="7131677" y="3047394"/>
            <a:ext cx="1121199"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-2.9pp</a:t>
            </a:r>
          </a:p>
        </p:txBody>
      </p:sp>
      <p:sp>
        <p:nvSpPr>
          <p:cNvPr id="13" name="矩形: 圆角 81">
            <a:extLst>
              <a:ext uri="{FF2B5EF4-FFF2-40B4-BE49-F238E27FC236}">
                <a16:creationId xmlns:a16="http://schemas.microsoft.com/office/drawing/2014/main" id="{D52DC67B-A83D-D242-9E08-8BBFA2B88CDD}"/>
              </a:ext>
            </a:extLst>
          </p:cNvPr>
          <p:cNvSpPr/>
          <p:nvPr/>
        </p:nvSpPr>
        <p:spPr>
          <a:xfrm>
            <a:off x="6214717" y="3782395"/>
            <a:ext cx="4746722" cy="1152000"/>
          </a:xfrm>
          <a:prstGeom prst="roundRect">
            <a:avLst/>
          </a:prstGeom>
          <a:solidFill>
            <a:schemeClr val="accent5">
              <a:lumMod val="20000"/>
              <a:lumOff val="80000"/>
            </a:schemeClr>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4" name="矩形: 圆角 82">
            <a:extLst>
              <a:ext uri="{FF2B5EF4-FFF2-40B4-BE49-F238E27FC236}">
                <a16:creationId xmlns:a16="http://schemas.microsoft.com/office/drawing/2014/main" id="{7FC5CF06-3A2D-5645-B10E-8BF951C6E84B}"/>
              </a:ext>
            </a:extLst>
          </p:cNvPr>
          <p:cNvSpPr/>
          <p:nvPr/>
        </p:nvSpPr>
        <p:spPr>
          <a:xfrm>
            <a:off x="1436305" y="3779728"/>
            <a:ext cx="3210785" cy="1152000"/>
          </a:xfrm>
          <a:prstGeom prst="roundRect">
            <a:avLst/>
          </a:prstGeom>
          <a:solidFill>
            <a:schemeClr val="accent2">
              <a:lumMod val="20000"/>
              <a:lumOff val="8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pSp>
        <p:nvGrpSpPr>
          <p:cNvPr id="15" name="组合 1">
            <a:extLst>
              <a:ext uri="{FF2B5EF4-FFF2-40B4-BE49-F238E27FC236}">
                <a16:creationId xmlns:a16="http://schemas.microsoft.com/office/drawing/2014/main" id="{059B506A-8C4E-EC4C-B5E5-1C8D473D930F}"/>
              </a:ext>
            </a:extLst>
          </p:cNvPr>
          <p:cNvGrpSpPr/>
          <p:nvPr/>
        </p:nvGrpSpPr>
        <p:grpSpPr>
          <a:xfrm>
            <a:off x="5287442" y="4176133"/>
            <a:ext cx="464428" cy="359190"/>
            <a:chOff x="5164018" y="4163536"/>
            <a:chExt cx="521309" cy="359190"/>
          </a:xfrm>
        </p:grpSpPr>
        <p:sp>
          <p:nvSpPr>
            <p:cNvPr id="16" name="箭头: V 形 88">
              <a:extLst>
                <a:ext uri="{FF2B5EF4-FFF2-40B4-BE49-F238E27FC236}">
                  <a16:creationId xmlns:a16="http://schemas.microsoft.com/office/drawing/2014/main" id="{2D0C98CB-C6B3-B143-832F-5098DF73DF7B}"/>
                </a:ext>
              </a:extLst>
            </p:cNvPr>
            <p:cNvSpPr/>
            <p:nvPr/>
          </p:nvSpPr>
          <p:spPr>
            <a:xfrm>
              <a:off x="5164018" y="4163537"/>
              <a:ext cx="322064" cy="359189"/>
            </a:xfrm>
            <a:prstGeom prst="chevron">
              <a:avLst/>
            </a:prstGeom>
            <a:ln/>
          </p:spPr>
          <p:style>
            <a:lnRef idx="3">
              <a:schemeClr val="lt1"/>
            </a:lnRef>
            <a:fillRef idx="1">
              <a:schemeClr val="accent1"/>
            </a:fillRef>
            <a:effectRef idx="1">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7" name="箭头: V 形 43">
              <a:extLst>
                <a:ext uri="{FF2B5EF4-FFF2-40B4-BE49-F238E27FC236}">
                  <a16:creationId xmlns:a16="http://schemas.microsoft.com/office/drawing/2014/main" id="{AA3CBBB9-0234-F247-B166-210BA907A105}"/>
                </a:ext>
              </a:extLst>
            </p:cNvPr>
            <p:cNvSpPr/>
            <p:nvPr/>
          </p:nvSpPr>
          <p:spPr>
            <a:xfrm>
              <a:off x="5363263" y="4163536"/>
              <a:ext cx="322064" cy="359189"/>
            </a:xfrm>
            <a:prstGeom prst="chevron">
              <a:avLst/>
            </a:prstGeom>
            <a:ln/>
          </p:spPr>
          <p:style>
            <a:lnRef idx="3">
              <a:schemeClr val="lt1"/>
            </a:lnRef>
            <a:fillRef idx="1">
              <a:schemeClr val="accent1"/>
            </a:fillRef>
            <a:effectRef idx="1">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pSp>
      <p:sp>
        <p:nvSpPr>
          <p:cNvPr id="18" name="矩形: 圆角 81">
            <a:extLst>
              <a:ext uri="{FF2B5EF4-FFF2-40B4-BE49-F238E27FC236}">
                <a16:creationId xmlns:a16="http://schemas.microsoft.com/office/drawing/2014/main" id="{1870B5D3-62AB-184C-BB89-A3D1C62FDB53}"/>
              </a:ext>
            </a:extLst>
          </p:cNvPr>
          <p:cNvSpPr/>
          <p:nvPr/>
        </p:nvSpPr>
        <p:spPr>
          <a:xfrm>
            <a:off x="6206200" y="5055558"/>
            <a:ext cx="4746722" cy="1152000"/>
          </a:xfrm>
          <a:prstGeom prst="roundRect">
            <a:avLst/>
          </a:prstGeom>
          <a:solidFill>
            <a:schemeClr val="accent5">
              <a:lumMod val="20000"/>
              <a:lumOff val="80000"/>
            </a:schemeClr>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9" name="矩形: 圆角 82">
            <a:extLst>
              <a:ext uri="{FF2B5EF4-FFF2-40B4-BE49-F238E27FC236}">
                <a16:creationId xmlns:a16="http://schemas.microsoft.com/office/drawing/2014/main" id="{FFB5C072-D89D-D34B-A4C6-D4BECFE917C5}"/>
              </a:ext>
            </a:extLst>
          </p:cNvPr>
          <p:cNvSpPr/>
          <p:nvPr/>
        </p:nvSpPr>
        <p:spPr>
          <a:xfrm>
            <a:off x="1436305" y="5055558"/>
            <a:ext cx="3210784" cy="1152000"/>
          </a:xfrm>
          <a:prstGeom prst="roundRect">
            <a:avLst/>
          </a:prstGeom>
          <a:solidFill>
            <a:schemeClr val="accent2">
              <a:lumMod val="20000"/>
              <a:lumOff val="8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pSp>
        <p:nvGrpSpPr>
          <p:cNvPr id="20" name="组合 1">
            <a:extLst>
              <a:ext uri="{FF2B5EF4-FFF2-40B4-BE49-F238E27FC236}">
                <a16:creationId xmlns:a16="http://schemas.microsoft.com/office/drawing/2014/main" id="{C1FB07E4-A564-0341-B75B-0E5A891EAB38}"/>
              </a:ext>
            </a:extLst>
          </p:cNvPr>
          <p:cNvGrpSpPr/>
          <p:nvPr/>
        </p:nvGrpSpPr>
        <p:grpSpPr>
          <a:xfrm>
            <a:off x="5265553" y="5432573"/>
            <a:ext cx="464428" cy="359190"/>
            <a:chOff x="5164018" y="4163536"/>
            <a:chExt cx="521309" cy="359190"/>
          </a:xfrm>
        </p:grpSpPr>
        <p:sp>
          <p:nvSpPr>
            <p:cNvPr id="21" name="箭头: V 形 88">
              <a:extLst>
                <a:ext uri="{FF2B5EF4-FFF2-40B4-BE49-F238E27FC236}">
                  <a16:creationId xmlns:a16="http://schemas.microsoft.com/office/drawing/2014/main" id="{1B30174D-1F9F-1E4E-9E32-439789A61CBA}"/>
                </a:ext>
              </a:extLst>
            </p:cNvPr>
            <p:cNvSpPr/>
            <p:nvPr/>
          </p:nvSpPr>
          <p:spPr>
            <a:xfrm>
              <a:off x="5164018" y="4163537"/>
              <a:ext cx="322064" cy="359189"/>
            </a:xfrm>
            <a:prstGeom prst="chevron">
              <a:avLst/>
            </a:prstGeom>
            <a:ln/>
          </p:spPr>
          <p:style>
            <a:lnRef idx="3">
              <a:schemeClr val="lt1"/>
            </a:lnRef>
            <a:fillRef idx="1">
              <a:schemeClr val="accent1"/>
            </a:fillRef>
            <a:effectRef idx="1">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22" name="箭头: V 形 43">
              <a:extLst>
                <a:ext uri="{FF2B5EF4-FFF2-40B4-BE49-F238E27FC236}">
                  <a16:creationId xmlns:a16="http://schemas.microsoft.com/office/drawing/2014/main" id="{28DE2400-3FCB-5947-AB6F-3F0BB1306F62}"/>
                </a:ext>
              </a:extLst>
            </p:cNvPr>
            <p:cNvSpPr/>
            <p:nvPr/>
          </p:nvSpPr>
          <p:spPr>
            <a:xfrm>
              <a:off x="5363263" y="4163536"/>
              <a:ext cx="322064" cy="359189"/>
            </a:xfrm>
            <a:prstGeom prst="chevron">
              <a:avLst/>
            </a:prstGeom>
            <a:ln/>
          </p:spPr>
          <p:style>
            <a:lnRef idx="3">
              <a:schemeClr val="lt1"/>
            </a:lnRef>
            <a:fillRef idx="1">
              <a:schemeClr val="accent1"/>
            </a:fillRef>
            <a:effectRef idx="1">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pSp>
      <p:sp>
        <p:nvSpPr>
          <p:cNvPr id="23" name="文本框 95">
            <a:extLst>
              <a:ext uri="{FF2B5EF4-FFF2-40B4-BE49-F238E27FC236}">
                <a16:creationId xmlns:a16="http://schemas.microsoft.com/office/drawing/2014/main" id="{1CA1C34D-1D7A-934F-BA48-5A23FE079C43}"/>
              </a:ext>
            </a:extLst>
          </p:cNvPr>
          <p:cNvSpPr txBox="1"/>
          <p:nvPr/>
        </p:nvSpPr>
        <p:spPr>
          <a:xfrm>
            <a:off x="1665800" y="3946884"/>
            <a:ext cx="2097674"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新客</a:t>
            </a:r>
            <a:r>
              <a:rPr kumimoji="0" lang="en-US" altLang="zh-CN" sz="1600" b="1" i="0" u="none" strike="noStrike" kern="1200" cap="none" spc="0" normalizeH="0" baseline="0" noProof="0" dirty="0">
                <a:ln>
                  <a:noFill/>
                </a:ln>
                <a:solidFill>
                  <a:srgbClr val="73461F"/>
                </a:solidFill>
                <a:effectLst/>
                <a:uLnTx/>
                <a:uFillTx/>
                <a:latin typeface="微软雅黑"/>
                <a:ea typeface="微软雅黑"/>
                <a:cs typeface="+mn-cs"/>
              </a:rPr>
              <a:t>GMV</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25" name="文本框 95">
            <a:extLst>
              <a:ext uri="{FF2B5EF4-FFF2-40B4-BE49-F238E27FC236}">
                <a16:creationId xmlns:a16="http://schemas.microsoft.com/office/drawing/2014/main" id="{BF808D56-70CE-4C48-995F-15900CEBDB43}"/>
              </a:ext>
            </a:extLst>
          </p:cNvPr>
          <p:cNvSpPr txBox="1"/>
          <p:nvPr/>
        </p:nvSpPr>
        <p:spPr>
          <a:xfrm>
            <a:off x="1665800" y="4246532"/>
            <a:ext cx="2097674"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5,855,010</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28" name="文本框 83">
            <a:extLst>
              <a:ext uri="{FF2B5EF4-FFF2-40B4-BE49-F238E27FC236}">
                <a16:creationId xmlns:a16="http://schemas.microsoft.com/office/drawing/2014/main" id="{5FDCB72C-673F-F143-B956-6EBB0C5AA32E}"/>
              </a:ext>
            </a:extLst>
          </p:cNvPr>
          <p:cNvSpPr txBox="1"/>
          <p:nvPr/>
        </p:nvSpPr>
        <p:spPr>
          <a:xfrm>
            <a:off x="6268817" y="3947171"/>
            <a:ext cx="1762813"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新客人数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29" name="文本框 83">
            <a:extLst>
              <a:ext uri="{FF2B5EF4-FFF2-40B4-BE49-F238E27FC236}">
                <a16:creationId xmlns:a16="http://schemas.microsoft.com/office/drawing/2014/main" id="{5B9AC8CD-E0DC-3746-B749-B34D8C3256A1}"/>
              </a:ext>
            </a:extLst>
          </p:cNvPr>
          <p:cNvSpPr txBox="1"/>
          <p:nvPr/>
        </p:nvSpPr>
        <p:spPr>
          <a:xfrm>
            <a:off x="6257927" y="4246532"/>
            <a:ext cx="1762813"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9,031</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30" name="文本框 83">
            <a:extLst>
              <a:ext uri="{FF2B5EF4-FFF2-40B4-BE49-F238E27FC236}">
                <a16:creationId xmlns:a16="http://schemas.microsoft.com/office/drawing/2014/main" id="{622C775D-705F-E94A-B7B2-BF182C7DF367}"/>
              </a:ext>
            </a:extLst>
          </p:cNvPr>
          <p:cNvSpPr txBox="1"/>
          <p:nvPr/>
        </p:nvSpPr>
        <p:spPr>
          <a:xfrm>
            <a:off x="8562041" y="3941061"/>
            <a:ext cx="1762813"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新客</a:t>
            </a:r>
            <a:r>
              <a:rPr lang="zh-CN" altLang="en-US" sz="1600" b="1" dirty="0">
                <a:solidFill>
                  <a:srgbClr val="73461F"/>
                </a:solidFill>
                <a:latin typeface="微软雅黑"/>
                <a:ea typeface="微软雅黑"/>
              </a:rPr>
              <a:t>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31" name="文本框 83">
            <a:extLst>
              <a:ext uri="{FF2B5EF4-FFF2-40B4-BE49-F238E27FC236}">
                <a16:creationId xmlns:a16="http://schemas.microsoft.com/office/drawing/2014/main" id="{63FA092B-C11E-0740-8362-6874103842F7}"/>
              </a:ext>
            </a:extLst>
          </p:cNvPr>
          <p:cNvSpPr txBox="1"/>
          <p:nvPr/>
        </p:nvSpPr>
        <p:spPr>
          <a:xfrm>
            <a:off x="8551151" y="4240422"/>
            <a:ext cx="1762813"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648</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32" name="文本框 15">
            <a:extLst>
              <a:ext uri="{FF2B5EF4-FFF2-40B4-BE49-F238E27FC236}">
                <a16:creationId xmlns:a16="http://schemas.microsoft.com/office/drawing/2014/main" id="{3C5887C5-5759-C545-A39F-2A660D2F8C64}"/>
              </a:ext>
            </a:extLst>
          </p:cNvPr>
          <p:cNvSpPr txBox="1"/>
          <p:nvPr/>
        </p:nvSpPr>
        <p:spPr>
          <a:xfrm flipH="1">
            <a:off x="3458332" y="4407749"/>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33" name="箭头: 上 32">
            <a:extLst>
              <a:ext uri="{FF2B5EF4-FFF2-40B4-BE49-F238E27FC236}">
                <a16:creationId xmlns:a16="http://schemas.microsoft.com/office/drawing/2014/main" id="{A2CD5B14-409F-7241-A14C-B0520AB1D4D6}"/>
              </a:ext>
            </a:extLst>
          </p:cNvPr>
          <p:cNvSpPr/>
          <p:nvPr/>
        </p:nvSpPr>
        <p:spPr>
          <a:xfrm rot="10800000">
            <a:off x="3890831" y="4091566"/>
            <a:ext cx="216000" cy="288000"/>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34" name="文本框 15">
            <a:extLst>
              <a:ext uri="{FF2B5EF4-FFF2-40B4-BE49-F238E27FC236}">
                <a16:creationId xmlns:a16="http://schemas.microsoft.com/office/drawing/2014/main" id="{6ACD5DBA-31E3-254A-8E53-BD7487381C56}"/>
              </a:ext>
            </a:extLst>
          </p:cNvPr>
          <p:cNvSpPr txBox="1"/>
          <p:nvPr/>
        </p:nvSpPr>
        <p:spPr>
          <a:xfrm flipH="1">
            <a:off x="3852837" y="4423247"/>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-51%</a:t>
            </a:r>
          </a:p>
        </p:txBody>
      </p:sp>
      <p:sp>
        <p:nvSpPr>
          <p:cNvPr id="35" name="文本框 15">
            <a:extLst>
              <a:ext uri="{FF2B5EF4-FFF2-40B4-BE49-F238E27FC236}">
                <a16:creationId xmlns:a16="http://schemas.microsoft.com/office/drawing/2014/main" id="{07C77BB0-3444-5743-9D41-1756BF59B9BC}"/>
              </a:ext>
            </a:extLst>
          </p:cNvPr>
          <p:cNvSpPr txBox="1"/>
          <p:nvPr/>
        </p:nvSpPr>
        <p:spPr>
          <a:xfrm flipH="1">
            <a:off x="7549801" y="4347003"/>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36" name="箭头: 上 32">
            <a:extLst>
              <a:ext uri="{FF2B5EF4-FFF2-40B4-BE49-F238E27FC236}">
                <a16:creationId xmlns:a16="http://schemas.microsoft.com/office/drawing/2014/main" id="{7C7120F0-8379-5B48-8365-0578FCA7BAFC}"/>
              </a:ext>
            </a:extLst>
          </p:cNvPr>
          <p:cNvSpPr/>
          <p:nvPr/>
        </p:nvSpPr>
        <p:spPr>
          <a:xfrm rot="10800000">
            <a:off x="7982300" y="4030820"/>
            <a:ext cx="216000" cy="288000"/>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37" name="文本框 15">
            <a:extLst>
              <a:ext uri="{FF2B5EF4-FFF2-40B4-BE49-F238E27FC236}">
                <a16:creationId xmlns:a16="http://schemas.microsoft.com/office/drawing/2014/main" id="{AC73CB01-AB38-DD4B-9B36-A3C554F641D1}"/>
              </a:ext>
            </a:extLst>
          </p:cNvPr>
          <p:cNvSpPr txBox="1"/>
          <p:nvPr/>
        </p:nvSpPr>
        <p:spPr>
          <a:xfrm flipH="1">
            <a:off x="7944306" y="4362501"/>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-42%</a:t>
            </a:r>
          </a:p>
        </p:txBody>
      </p:sp>
      <p:sp>
        <p:nvSpPr>
          <p:cNvPr id="38" name="文本框 15">
            <a:extLst>
              <a:ext uri="{FF2B5EF4-FFF2-40B4-BE49-F238E27FC236}">
                <a16:creationId xmlns:a16="http://schemas.microsoft.com/office/drawing/2014/main" id="{F4585460-AEED-FC49-A57D-61F9970AF1B9}"/>
              </a:ext>
            </a:extLst>
          </p:cNvPr>
          <p:cNvSpPr txBox="1"/>
          <p:nvPr/>
        </p:nvSpPr>
        <p:spPr>
          <a:xfrm flipH="1">
            <a:off x="9585778" y="4351993"/>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39" name="箭头: 上 32">
            <a:extLst>
              <a:ext uri="{FF2B5EF4-FFF2-40B4-BE49-F238E27FC236}">
                <a16:creationId xmlns:a16="http://schemas.microsoft.com/office/drawing/2014/main" id="{EA96AF8D-F3C4-6F47-8073-F701DEEFB6C0}"/>
              </a:ext>
            </a:extLst>
          </p:cNvPr>
          <p:cNvSpPr/>
          <p:nvPr/>
        </p:nvSpPr>
        <p:spPr>
          <a:xfrm rot="10800000">
            <a:off x="10018277" y="4035810"/>
            <a:ext cx="216000" cy="288000"/>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0" name="文本框 15">
            <a:extLst>
              <a:ext uri="{FF2B5EF4-FFF2-40B4-BE49-F238E27FC236}">
                <a16:creationId xmlns:a16="http://schemas.microsoft.com/office/drawing/2014/main" id="{DCFABFFA-2F9D-EF4D-BFAF-B9E24DDFA0D0}"/>
              </a:ext>
            </a:extLst>
          </p:cNvPr>
          <p:cNvSpPr txBox="1"/>
          <p:nvPr/>
        </p:nvSpPr>
        <p:spPr>
          <a:xfrm flipH="1">
            <a:off x="9980283" y="4367491"/>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-15%</a:t>
            </a:r>
          </a:p>
        </p:txBody>
      </p:sp>
      <p:sp>
        <p:nvSpPr>
          <p:cNvPr id="41" name="文本框 95">
            <a:extLst>
              <a:ext uri="{FF2B5EF4-FFF2-40B4-BE49-F238E27FC236}">
                <a16:creationId xmlns:a16="http://schemas.microsoft.com/office/drawing/2014/main" id="{BEC10ECA-9D23-3044-B861-F50FC099202E}"/>
              </a:ext>
            </a:extLst>
          </p:cNvPr>
          <p:cNvSpPr txBox="1"/>
          <p:nvPr/>
        </p:nvSpPr>
        <p:spPr>
          <a:xfrm>
            <a:off x="1739021" y="5257032"/>
            <a:ext cx="2097674"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老客</a:t>
            </a:r>
            <a:r>
              <a:rPr kumimoji="0" lang="en-US" altLang="zh-CN" sz="1600" b="1" i="0" u="none" strike="noStrike" kern="1200" cap="none" spc="0" normalizeH="0" baseline="0" noProof="0" dirty="0">
                <a:ln>
                  <a:noFill/>
                </a:ln>
                <a:solidFill>
                  <a:srgbClr val="73461F"/>
                </a:solidFill>
                <a:effectLst/>
                <a:uLnTx/>
                <a:uFillTx/>
                <a:latin typeface="微软雅黑"/>
                <a:ea typeface="微软雅黑"/>
                <a:cs typeface="+mn-cs"/>
              </a:rPr>
              <a:t>GMV</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2" name="文本框 95">
            <a:extLst>
              <a:ext uri="{FF2B5EF4-FFF2-40B4-BE49-F238E27FC236}">
                <a16:creationId xmlns:a16="http://schemas.microsoft.com/office/drawing/2014/main" id="{5A5601ED-9FCB-484B-A15A-0FD596F953FB}"/>
              </a:ext>
            </a:extLst>
          </p:cNvPr>
          <p:cNvSpPr txBox="1"/>
          <p:nvPr/>
        </p:nvSpPr>
        <p:spPr>
          <a:xfrm>
            <a:off x="1739021" y="5556680"/>
            <a:ext cx="2097674"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5,309,877</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3" name="文本框 83">
            <a:extLst>
              <a:ext uri="{FF2B5EF4-FFF2-40B4-BE49-F238E27FC236}">
                <a16:creationId xmlns:a16="http://schemas.microsoft.com/office/drawing/2014/main" id="{0214A845-85C6-C44B-920E-B3C4A0AB19F0}"/>
              </a:ext>
            </a:extLst>
          </p:cNvPr>
          <p:cNvSpPr txBox="1"/>
          <p:nvPr/>
        </p:nvSpPr>
        <p:spPr>
          <a:xfrm>
            <a:off x="6268817" y="5237838"/>
            <a:ext cx="1762813"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1600" b="1" dirty="0">
                <a:solidFill>
                  <a:srgbClr val="73461F"/>
                </a:solidFill>
                <a:latin typeface="微软雅黑"/>
                <a:ea typeface="微软雅黑"/>
              </a:rPr>
              <a:t>老</a:t>
            </a: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客人数</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4" name="文本框 83">
            <a:extLst>
              <a:ext uri="{FF2B5EF4-FFF2-40B4-BE49-F238E27FC236}">
                <a16:creationId xmlns:a16="http://schemas.microsoft.com/office/drawing/2014/main" id="{F41C95BD-C04E-7E4C-A019-856DFBFBBF39}"/>
              </a:ext>
            </a:extLst>
          </p:cNvPr>
          <p:cNvSpPr txBox="1"/>
          <p:nvPr/>
        </p:nvSpPr>
        <p:spPr>
          <a:xfrm>
            <a:off x="6273497" y="5558535"/>
            <a:ext cx="1762813"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11,834</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5" name="文本框 83">
            <a:extLst>
              <a:ext uri="{FF2B5EF4-FFF2-40B4-BE49-F238E27FC236}">
                <a16:creationId xmlns:a16="http://schemas.microsoft.com/office/drawing/2014/main" id="{1CA96CC1-848E-494C-B800-7A9E3276F7C4}"/>
              </a:ext>
            </a:extLst>
          </p:cNvPr>
          <p:cNvSpPr txBox="1"/>
          <p:nvPr/>
        </p:nvSpPr>
        <p:spPr>
          <a:xfrm>
            <a:off x="8635262" y="5251209"/>
            <a:ext cx="1762813" cy="36272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1600" b="1" dirty="0">
                <a:solidFill>
                  <a:srgbClr val="73461F"/>
                </a:solidFill>
                <a:latin typeface="微软雅黑"/>
                <a:ea typeface="微软雅黑"/>
              </a:rPr>
              <a:t>老</a:t>
            </a:r>
            <a:r>
              <a:rPr kumimoji="0" lang="zh-CN" altLang="en-US" sz="1600" b="1" i="0" u="none" strike="noStrike" kern="1200" cap="none" spc="0" normalizeH="0" baseline="0" noProof="0" dirty="0">
                <a:ln>
                  <a:noFill/>
                </a:ln>
                <a:solidFill>
                  <a:srgbClr val="73461F"/>
                </a:solidFill>
                <a:effectLst/>
                <a:uLnTx/>
                <a:uFillTx/>
                <a:latin typeface="微软雅黑"/>
                <a:ea typeface="微软雅黑"/>
                <a:cs typeface="+mn-cs"/>
              </a:rPr>
              <a:t>客</a:t>
            </a:r>
            <a:r>
              <a:rPr lang="zh-CN" altLang="en-US" sz="1600" b="1" dirty="0">
                <a:solidFill>
                  <a:srgbClr val="73461F"/>
                </a:solidFill>
                <a:latin typeface="微软雅黑"/>
                <a:ea typeface="微软雅黑"/>
              </a:rPr>
              <a:t>客单价</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6" name="文本框 83">
            <a:extLst>
              <a:ext uri="{FF2B5EF4-FFF2-40B4-BE49-F238E27FC236}">
                <a16:creationId xmlns:a16="http://schemas.microsoft.com/office/drawing/2014/main" id="{5FEF4004-072A-8648-9236-553C2B5ADAD5}"/>
              </a:ext>
            </a:extLst>
          </p:cNvPr>
          <p:cNvSpPr txBox="1"/>
          <p:nvPr/>
        </p:nvSpPr>
        <p:spPr>
          <a:xfrm>
            <a:off x="8624372" y="5550570"/>
            <a:ext cx="1762813" cy="497957"/>
          </a:xfrm>
          <a:prstGeom prst="rect">
            <a:avLst/>
          </a:prstGeom>
          <a:noFill/>
        </p:spPr>
        <p:txBody>
          <a:bodyPr wrap="square" rtlCol="0">
            <a:spAutoFit/>
          </a:bodyPr>
          <a:lstStyle/>
          <a:p>
            <a:pPr lvl="0">
              <a:lnSpc>
                <a:spcPct val="120000"/>
              </a:lnSpc>
              <a:defRPr/>
            </a:pPr>
            <a:r>
              <a:rPr lang="en-US" altLang="zh-CN" sz="2400" b="1" dirty="0">
                <a:solidFill>
                  <a:srgbClr val="B1A190">
                    <a:lumMod val="75000"/>
                  </a:srgbClr>
                </a:solidFill>
                <a:latin typeface="微软雅黑"/>
              </a:rPr>
              <a:t>449</a:t>
            </a:r>
            <a:endParaRPr kumimoji="0" lang="en-US" altLang="zh-CN" sz="2400" b="1" i="0" u="none" strike="noStrike" kern="1200" cap="none" spc="0" normalizeH="0" baseline="0" noProof="0" dirty="0">
              <a:ln>
                <a:noFill/>
              </a:ln>
              <a:solidFill>
                <a:srgbClr val="B1A190">
                  <a:lumMod val="75000"/>
                </a:srgbClr>
              </a:solidFill>
              <a:effectLst/>
              <a:uLnTx/>
              <a:uFillTx/>
              <a:latin typeface="微软雅黑"/>
              <a:ea typeface="微软雅黑"/>
              <a:cs typeface="+mn-cs"/>
            </a:endParaRPr>
          </a:p>
        </p:txBody>
      </p:sp>
      <p:sp>
        <p:nvSpPr>
          <p:cNvPr id="47" name="文本框 15">
            <a:extLst>
              <a:ext uri="{FF2B5EF4-FFF2-40B4-BE49-F238E27FC236}">
                <a16:creationId xmlns:a16="http://schemas.microsoft.com/office/drawing/2014/main" id="{581FB595-C2F7-FB42-B94A-6269FB414842}"/>
              </a:ext>
            </a:extLst>
          </p:cNvPr>
          <p:cNvSpPr txBox="1"/>
          <p:nvPr/>
        </p:nvSpPr>
        <p:spPr>
          <a:xfrm flipH="1">
            <a:off x="3478045" y="5703747"/>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48" name="箭头: 上 32">
            <a:extLst>
              <a:ext uri="{FF2B5EF4-FFF2-40B4-BE49-F238E27FC236}">
                <a16:creationId xmlns:a16="http://schemas.microsoft.com/office/drawing/2014/main" id="{D5E16ACC-4A75-1E42-9991-6D5800EE790A}"/>
              </a:ext>
            </a:extLst>
          </p:cNvPr>
          <p:cNvSpPr/>
          <p:nvPr/>
        </p:nvSpPr>
        <p:spPr>
          <a:xfrm rot="10800000">
            <a:off x="3895125" y="5386519"/>
            <a:ext cx="216000" cy="288000"/>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49" name="文本框 15">
            <a:extLst>
              <a:ext uri="{FF2B5EF4-FFF2-40B4-BE49-F238E27FC236}">
                <a16:creationId xmlns:a16="http://schemas.microsoft.com/office/drawing/2014/main" id="{FFA0FFA3-0F9E-9648-986A-29C97FFE407F}"/>
              </a:ext>
            </a:extLst>
          </p:cNvPr>
          <p:cNvSpPr txBox="1"/>
          <p:nvPr/>
        </p:nvSpPr>
        <p:spPr>
          <a:xfrm flipH="1">
            <a:off x="3857131" y="5718200"/>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-55%</a:t>
            </a:r>
          </a:p>
        </p:txBody>
      </p:sp>
      <p:sp>
        <p:nvSpPr>
          <p:cNvPr id="50" name="文本框 15">
            <a:extLst>
              <a:ext uri="{FF2B5EF4-FFF2-40B4-BE49-F238E27FC236}">
                <a16:creationId xmlns:a16="http://schemas.microsoft.com/office/drawing/2014/main" id="{44D270D2-7B26-5C40-9C48-DFA22A3D6E70}"/>
              </a:ext>
            </a:extLst>
          </p:cNvPr>
          <p:cNvSpPr txBox="1"/>
          <p:nvPr/>
        </p:nvSpPr>
        <p:spPr>
          <a:xfrm flipH="1">
            <a:off x="7554095" y="5641956"/>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51" name="箭头: 上 32">
            <a:extLst>
              <a:ext uri="{FF2B5EF4-FFF2-40B4-BE49-F238E27FC236}">
                <a16:creationId xmlns:a16="http://schemas.microsoft.com/office/drawing/2014/main" id="{7158AB1B-A9F1-B547-9248-64341E21F5F0}"/>
              </a:ext>
            </a:extLst>
          </p:cNvPr>
          <p:cNvSpPr/>
          <p:nvPr/>
        </p:nvSpPr>
        <p:spPr>
          <a:xfrm rot="10800000">
            <a:off x="7986594" y="5325773"/>
            <a:ext cx="216000" cy="288000"/>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2" name="文本框 15">
            <a:extLst>
              <a:ext uri="{FF2B5EF4-FFF2-40B4-BE49-F238E27FC236}">
                <a16:creationId xmlns:a16="http://schemas.microsoft.com/office/drawing/2014/main" id="{17F01299-557F-FA44-A25F-8A7B1779E0AB}"/>
              </a:ext>
            </a:extLst>
          </p:cNvPr>
          <p:cNvSpPr txBox="1"/>
          <p:nvPr/>
        </p:nvSpPr>
        <p:spPr>
          <a:xfrm flipH="1">
            <a:off x="7948600" y="5657454"/>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-48%</a:t>
            </a:r>
          </a:p>
        </p:txBody>
      </p:sp>
      <p:sp>
        <p:nvSpPr>
          <p:cNvPr id="53" name="文本框 15">
            <a:extLst>
              <a:ext uri="{FF2B5EF4-FFF2-40B4-BE49-F238E27FC236}">
                <a16:creationId xmlns:a16="http://schemas.microsoft.com/office/drawing/2014/main" id="{E6661177-613E-CB41-946D-F84F426D66F9}"/>
              </a:ext>
            </a:extLst>
          </p:cNvPr>
          <p:cNvSpPr txBox="1"/>
          <p:nvPr/>
        </p:nvSpPr>
        <p:spPr>
          <a:xfrm flipH="1">
            <a:off x="9590072" y="5646946"/>
            <a:ext cx="1054602" cy="276999"/>
          </a:xfrm>
          <a:prstGeom prst="rect">
            <a:avLst/>
          </a:prstGeom>
          <a:noFill/>
        </p:spPr>
        <p:txBody>
          <a:bodyPr wrap="square" rtlCol="0">
            <a:spAutoFit/>
          </a:bodyPr>
          <a:lstStyle/>
          <a:p>
            <a:pPr lvl="0">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同比：</a:t>
            </a:r>
            <a:endParaRPr lang="en-US" altLang="zh-CN" sz="1200" dirty="0">
              <a:solidFill>
                <a:srgbClr val="C00000"/>
              </a:solidFill>
              <a:latin typeface="微软雅黑" panose="020B0503020204020204" pitchFamily="34" charset="-122"/>
              <a:ea typeface="微软雅黑" panose="020B0503020204020204" pitchFamily="34" charset="-122"/>
            </a:endParaRPr>
          </a:p>
        </p:txBody>
      </p:sp>
      <p:sp>
        <p:nvSpPr>
          <p:cNvPr id="54" name="箭头: 上 32">
            <a:extLst>
              <a:ext uri="{FF2B5EF4-FFF2-40B4-BE49-F238E27FC236}">
                <a16:creationId xmlns:a16="http://schemas.microsoft.com/office/drawing/2014/main" id="{FC647E9D-4990-4745-A3DD-DC7CA3CA2A82}"/>
              </a:ext>
            </a:extLst>
          </p:cNvPr>
          <p:cNvSpPr/>
          <p:nvPr/>
        </p:nvSpPr>
        <p:spPr>
          <a:xfrm rot="10800000">
            <a:off x="10022571" y="5330763"/>
            <a:ext cx="216000" cy="288000"/>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55" name="文本框 15">
            <a:extLst>
              <a:ext uri="{FF2B5EF4-FFF2-40B4-BE49-F238E27FC236}">
                <a16:creationId xmlns:a16="http://schemas.microsoft.com/office/drawing/2014/main" id="{CFE01667-9D2A-784F-A42F-2417F9747B08}"/>
              </a:ext>
            </a:extLst>
          </p:cNvPr>
          <p:cNvSpPr txBox="1"/>
          <p:nvPr/>
        </p:nvSpPr>
        <p:spPr>
          <a:xfrm flipH="1">
            <a:off x="9984577" y="5662444"/>
            <a:ext cx="674936" cy="276999"/>
          </a:xfrm>
          <a:prstGeom prst="rect">
            <a:avLst/>
          </a:prstGeom>
          <a:noFill/>
        </p:spPr>
        <p:txBody>
          <a:bodyPr wrap="square" rtlCol="0">
            <a:spAutoFit/>
          </a:bodyPr>
          <a:lstStyle/>
          <a:p>
            <a:pPr lvl="0" algn="ctr">
              <a:defRPr/>
            </a:pPr>
            <a:r>
              <a:rPr lang="en-US" altLang="zh-CN" sz="1200" dirty="0">
                <a:solidFill>
                  <a:srgbClr val="C00000"/>
                </a:solidFill>
                <a:latin typeface="微软雅黑" panose="020B0503020204020204" pitchFamily="34" charset="-122"/>
                <a:ea typeface="微软雅黑" panose="020B0503020204020204" pitchFamily="34" charset="-122"/>
              </a:rPr>
              <a:t>-13%</a:t>
            </a:r>
          </a:p>
        </p:txBody>
      </p:sp>
    </p:spTree>
    <p:extLst>
      <p:ext uri="{BB962C8B-B14F-4D97-AF65-F5344CB8AC3E}">
        <p14:creationId xmlns:p14="http://schemas.microsoft.com/office/powerpoint/2010/main" val="11533609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027D-26EC-934B-8366-CA9402916F2C}"/>
              </a:ext>
            </a:extLst>
          </p:cNvPr>
          <p:cNvSpPr>
            <a:spLocks noGrp="1"/>
          </p:cNvSpPr>
          <p:nvPr>
            <p:ph type="title"/>
          </p:nvPr>
        </p:nvSpPr>
        <p:spPr/>
        <p:txBody>
          <a:bodyPr/>
          <a:lstStyle/>
          <a:p>
            <a:r>
              <a:rPr lang="x-none" dirty="0"/>
              <a:t>店铺胶囊咖啡TOP</a:t>
            </a:r>
            <a:r>
              <a:rPr lang="en-US" altLang="zh-CN" dirty="0"/>
              <a:t>5</a:t>
            </a:r>
            <a:r>
              <a:rPr lang="zh-CN" altLang="en-US" dirty="0"/>
              <a:t>单品</a:t>
            </a:r>
            <a:endParaRPr lang="x-none" dirty="0"/>
          </a:p>
        </p:txBody>
      </p:sp>
      <p:sp>
        <p:nvSpPr>
          <p:cNvPr id="3" name="Text Placeholder 2">
            <a:extLst>
              <a:ext uri="{FF2B5EF4-FFF2-40B4-BE49-F238E27FC236}">
                <a16:creationId xmlns:a16="http://schemas.microsoft.com/office/drawing/2014/main" id="{2C1F3893-EB50-4E49-A9C3-44BE6DDF61B6}"/>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89F18425-8334-4F47-935E-227362917175}"/>
              </a:ext>
            </a:extLst>
          </p:cNvPr>
          <p:cNvSpPr>
            <a:spLocks noGrp="1"/>
          </p:cNvSpPr>
          <p:nvPr>
            <p:ph type="body" sz="quarter" idx="11"/>
          </p:nvPr>
        </p:nvSpPr>
        <p:spPr/>
        <p:txBody>
          <a:bodyPr/>
          <a:lstStyle/>
          <a:p>
            <a:r>
              <a:t>数据来源：生意参谋</a:t>
            </a:r>
          </a:p>
          <a:p>
            <a:r>
              <a:t>时间维度：2023.12</a:t>
            </a:r>
          </a:p>
        </p:txBody>
      </p:sp>
      <p:graphicFrame>
        <p:nvGraphicFramePr>
          <p:cNvPr id="5" name="表格 10">
            <a:extLst>
              <a:ext uri="{FF2B5EF4-FFF2-40B4-BE49-F238E27FC236}">
                <a16:creationId xmlns:a16="http://schemas.microsoft.com/office/drawing/2014/main" id="{28D6150F-6F76-9D41-8690-F78B20EF45AA}"/>
              </a:ext>
            </a:extLst>
          </p:cNvPr>
          <p:cNvGraphicFramePr>
            <a:graphicFrameLocks noGrp="1"/>
          </p:cNvGraphicFramePr>
          <p:nvPr>
            <p:extLst>
              <p:ext uri="{D42A27DB-BD31-4B8C-83A1-F6EECF244321}">
                <p14:modId xmlns:p14="http://schemas.microsoft.com/office/powerpoint/2010/main" val="3286219844"/>
              </p:ext>
            </p:extLst>
          </p:nvPr>
        </p:nvGraphicFramePr>
        <p:xfrm>
          <a:off x="6659463" y="2143457"/>
          <a:ext cx="5236875" cy="4056200"/>
        </p:xfrm>
        <a:graphic>
          <a:graphicData uri="http://schemas.openxmlformats.org/drawingml/2006/table">
            <a:tbl>
              <a:tblPr>
                <a:tableStyleId>{EB344D84-9AFB-497E-A393-DC336BA19D2E}</a:tableStyleId>
              </a:tblPr>
              <a:tblGrid>
                <a:gridCol w="333442">
                  <a:extLst>
                    <a:ext uri="{9D8B030D-6E8A-4147-A177-3AD203B41FA5}">
                      <a16:colId xmlns:a16="http://schemas.microsoft.com/office/drawing/2014/main" val="1843692778"/>
                    </a:ext>
                  </a:extLst>
                </a:gridCol>
                <a:gridCol w="1374448">
                  <a:extLst>
                    <a:ext uri="{9D8B030D-6E8A-4147-A177-3AD203B41FA5}">
                      <a16:colId xmlns:a16="http://schemas.microsoft.com/office/drawing/2014/main" val="1143354059"/>
                    </a:ext>
                  </a:extLst>
                </a:gridCol>
                <a:gridCol w="620350">
                  <a:extLst>
                    <a:ext uri="{9D8B030D-6E8A-4147-A177-3AD203B41FA5}">
                      <a16:colId xmlns:a16="http://schemas.microsoft.com/office/drawing/2014/main" val="1889047035"/>
                    </a:ext>
                  </a:extLst>
                </a:gridCol>
                <a:gridCol w="835564">
                  <a:extLst>
                    <a:ext uri="{9D8B030D-6E8A-4147-A177-3AD203B41FA5}">
                      <a16:colId xmlns:a16="http://schemas.microsoft.com/office/drawing/2014/main" val="604637485"/>
                    </a:ext>
                  </a:extLst>
                </a:gridCol>
                <a:gridCol w="802013">
                  <a:extLst>
                    <a:ext uri="{9D8B030D-6E8A-4147-A177-3AD203B41FA5}">
                      <a16:colId xmlns:a16="http://schemas.microsoft.com/office/drawing/2014/main" val="1072691242"/>
                    </a:ext>
                  </a:extLst>
                </a:gridCol>
                <a:gridCol w="570327">
                  <a:extLst>
                    <a:ext uri="{9D8B030D-6E8A-4147-A177-3AD203B41FA5}">
                      <a16:colId xmlns:a16="http://schemas.microsoft.com/office/drawing/2014/main" val="174343684"/>
                    </a:ext>
                  </a:extLst>
                </a:gridCol>
                <a:gridCol w="700731">
                  <a:extLst>
                    <a:ext uri="{9D8B030D-6E8A-4147-A177-3AD203B41FA5}">
                      <a16:colId xmlns:a16="http://schemas.microsoft.com/office/drawing/2014/main" val="2250909023"/>
                    </a:ext>
                  </a:extLst>
                </a:gridCol>
              </a:tblGrid>
              <a:tr h="361300">
                <a:tc>
                  <a:txBody>
                    <a:bodyPr/>
                    <a:lstStyle/>
                    <a:p>
                      <a:pPr algn="ctr" fontAlgn="ctr"/>
                      <a:r>
                        <a:rPr lang="zh-CN" altLang="en-US" sz="1100" b="1" u="none" strike="noStrike" dirty="0">
                          <a:solidFill>
                            <a:schemeClr val="accent2">
                              <a:lumMod val="50000"/>
                            </a:schemeClr>
                          </a:solidFill>
                          <a:effectLst/>
                          <a:latin typeface="+mn-ea"/>
                          <a:ea typeface="+mn-ea"/>
                        </a:rPr>
                        <a:t>排名</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u="none" strike="noStrike" dirty="0">
                          <a:solidFill>
                            <a:schemeClr val="accent2">
                              <a:lumMod val="50000"/>
                            </a:schemeClr>
                          </a:solidFill>
                          <a:effectLst/>
                          <a:latin typeface="+mn-ea"/>
                          <a:ea typeface="+mn-ea"/>
                        </a:rPr>
                        <a:t>TOP5</a:t>
                      </a:r>
                      <a:r>
                        <a:rPr lang="zh-CN" altLang="en-US" sz="1100" b="1" u="none" strike="noStrike" dirty="0">
                          <a:solidFill>
                            <a:schemeClr val="accent2">
                              <a:lumMod val="50000"/>
                            </a:schemeClr>
                          </a:solidFill>
                          <a:effectLst/>
                          <a:latin typeface="+mn-ea"/>
                          <a:ea typeface="+mn-ea"/>
                        </a:rPr>
                        <a:t>单品</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gridSpan="2">
                  <a:txBody>
                    <a:bodyPr/>
                    <a:lstStyle/>
                    <a:p>
                      <a:pPr algn="ctr" fontAlgn="ctr"/>
                      <a:r>
                        <a:rPr lang="zh-CN" altLang="en-US" sz="1100" b="1" i="0" u="none" strike="noStrike" dirty="0">
                          <a:solidFill>
                            <a:schemeClr val="accent2">
                              <a:lumMod val="50000"/>
                            </a:schemeClr>
                          </a:solidFill>
                          <a:effectLst/>
                          <a:latin typeface="+mn-ea"/>
                          <a:ea typeface="+mn-ea"/>
                        </a:rPr>
                        <a:t>胶囊颗数</a:t>
                      </a: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400" b="1" i="0" u="none" strike="noStrike" dirty="0">
                        <a:solidFill>
                          <a:schemeClr val="accent2">
                            <a:lumMod val="50000"/>
                          </a:schemeClr>
                        </a:solidFill>
                        <a:effectLst/>
                        <a:latin typeface="+mn-ea"/>
                        <a:ea typeface="+mn-ea"/>
                      </a:endParaRPr>
                    </a:p>
                  </a:txBody>
                  <a:tcPr marL="5326" marR="5326" marT="5326" marB="0" anchor="ctr">
                    <a:solidFill>
                      <a:schemeClr val="accent2">
                        <a:lumMod val="60000"/>
                        <a:lumOff val="4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100" b="1" i="0" u="none" strike="noStrike" dirty="0">
                          <a:solidFill>
                            <a:schemeClr val="accent2">
                              <a:lumMod val="50000"/>
                            </a:schemeClr>
                          </a:solidFill>
                          <a:effectLst/>
                          <a:latin typeface="+mn-ea"/>
                          <a:ea typeface="+mn-ea"/>
                        </a:rPr>
                        <a:t>成交金额</a:t>
                      </a:r>
                      <a:endParaRPr lang="en-US" altLang="zh-CN"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n-ea"/>
                          <a:ea typeface="+mn-ea"/>
                        </a:rPr>
                        <a:t>客单价</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altLang="zh-CN" sz="1100" b="1" i="0" u="none" strike="noStrike" dirty="0">
                          <a:solidFill>
                            <a:schemeClr val="accent2">
                              <a:lumMod val="50000"/>
                            </a:schemeClr>
                          </a:solidFill>
                          <a:effectLst/>
                          <a:latin typeface="+mn-ea"/>
                          <a:ea typeface="+mn-ea"/>
                        </a:rPr>
                        <a:t>GMV</a:t>
                      </a:r>
                      <a:r>
                        <a:rPr lang="zh-CN" altLang="en-US" sz="1100" b="1" i="0" u="none" strike="noStrike" dirty="0">
                          <a:solidFill>
                            <a:schemeClr val="accent2">
                              <a:lumMod val="50000"/>
                            </a:schemeClr>
                          </a:solidFill>
                          <a:effectLst/>
                          <a:latin typeface="+mn-ea"/>
                          <a:ea typeface="+mn-ea"/>
                        </a:rPr>
                        <a:t>占比</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851805531"/>
                  </a:ext>
                </a:extLst>
              </a:tr>
              <a:tr h="7389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1</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NESPRESSO雀巢胶囊咖啡 瑞士原装进口美式浓缩黑咖啡套装50颗装</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50</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1,061,517</a:t>
                      </a:r>
                      <a:endPar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263</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17%</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4441723"/>
                  </a:ext>
                </a:extLst>
              </a:tr>
              <a:tr h="7389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2</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NESPRESSO雀巢胶囊咖啡套装 遇意悠长100颗装 进口美式意式黑咖啡</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100</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575,082</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462</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050" b="0" i="0" u="none" strike="noStrike" kern="1200">
                          <a:solidFill>
                            <a:srgbClr val="000000"/>
                          </a:solidFill>
                          <a:effectLst/>
                          <a:latin typeface="微软雅黑" panose="020B0503020204020204" pitchFamily="34" charset="-122"/>
                          <a:ea typeface="微软雅黑" panose="020B0503020204020204" pitchFamily="34" charset="-122"/>
                          <a:cs typeface="+mn-cs"/>
                        </a:rPr>
                        <a:t>9%</a:t>
                      </a:r>
                      <a:endParaRPr lang="en-US" altLang="zh-CN" sz="105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510441999"/>
                  </a:ext>
                </a:extLst>
              </a:tr>
              <a:tr h="738980">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3</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NESPRESSO雀巢胶囊咖啡150颗装进口黑咖啡赠杯碟套装新用户礼遇</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150</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446,023</a:t>
                      </a:r>
                      <a:endPar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660</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7%</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8857085"/>
                  </a:ext>
                </a:extLst>
              </a:tr>
              <a:tr h="738980">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4</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NESPRESSO雀巢胶囊咖啡套装 人气精选100颗装 进口美式意式黑咖啡</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100</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324,356</a:t>
                      </a:r>
                      <a:endPar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473</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5%</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93936016"/>
                  </a:ext>
                </a:extLst>
              </a:tr>
              <a:tr h="738980">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5</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NESPRESSO雀巢胶囊咖啡 意式浓烈套装 进口美式浓烈黑咖啡50颗装</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50</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285,895</a:t>
                      </a:r>
                      <a:endPar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276</a:t>
                      </a:r>
                      <a:endParaRPr lang="en-US" altLang="zh-CN" sz="1000" b="0" i="0" u="none" strike="noStrike" kern="1200" dirty="0">
                        <a:solidFill>
                          <a:schemeClr val="accent6"/>
                        </a:solidFill>
                        <a:effectLst/>
                        <a:latin typeface="微软雅黑" panose="020B0503020204020204" pitchFamily="34" charset="-122"/>
                        <a:ea typeface="微软雅黑" panose="020B0503020204020204" pitchFamily="34" charset="-122"/>
                        <a:cs typeface="+mn-cs"/>
                      </a:endParaRP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5%</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0524102"/>
                  </a:ext>
                </a:extLst>
              </a:tr>
            </a:tbl>
          </a:graphicData>
        </a:graphic>
      </p:graphicFrame>
      <p:graphicFrame>
        <p:nvGraphicFramePr>
          <p:cNvPr id="6" name="表格 12">
            <a:extLst>
              <a:ext uri="{FF2B5EF4-FFF2-40B4-BE49-F238E27FC236}">
                <a16:creationId xmlns:a16="http://schemas.microsoft.com/office/drawing/2014/main" id="{9D72CA37-9C5E-D34D-BEE7-D35C90A7F1FE}"/>
              </a:ext>
            </a:extLst>
          </p:cNvPr>
          <p:cNvGraphicFramePr>
            <a:graphicFrameLocks noGrp="1"/>
          </p:cNvGraphicFramePr>
          <p:nvPr>
            <p:extLst>
              <p:ext uri="{D42A27DB-BD31-4B8C-83A1-F6EECF244321}">
                <p14:modId xmlns:p14="http://schemas.microsoft.com/office/powerpoint/2010/main" val="4120214486"/>
              </p:ext>
            </p:extLst>
          </p:nvPr>
        </p:nvGraphicFramePr>
        <p:xfrm>
          <a:off x="330585" y="2143457"/>
          <a:ext cx="5236876" cy="4056200"/>
        </p:xfrm>
        <a:graphic>
          <a:graphicData uri="http://schemas.openxmlformats.org/drawingml/2006/table">
            <a:tbl>
              <a:tblPr>
                <a:tableStyleId>{EB344D84-9AFB-497E-A393-DC336BA19D2E}</a:tableStyleId>
              </a:tblPr>
              <a:tblGrid>
                <a:gridCol w="331327">
                  <a:extLst>
                    <a:ext uri="{9D8B030D-6E8A-4147-A177-3AD203B41FA5}">
                      <a16:colId xmlns:a16="http://schemas.microsoft.com/office/drawing/2014/main" val="1843692778"/>
                    </a:ext>
                  </a:extLst>
                </a:gridCol>
                <a:gridCol w="1495303">
                  <a:extLst>
                    <a:ext uri="{9D8B030D-6E8A-4147-A177-3AD203B41FA5}">
                      <a16:colId xmlns:a16="http://schemas.microsoft.com/office/drawing/2014/main" val="1143354059"/>
                    </a:ext>
                  </a:extLst>
                </a:gridCol>
                <a:gridCol w="591767">
                  <a:extLst>
                    <a:ext uri="{9D8B030D-6E8A-4147-A177-3AD203B41FA5}">
                      <a16:colId xmlns:a16="http://schemas.microsoft.com/office/drawing/2014/main" val="3638709262"/>
                    </a:ext>
                  </a:extLst>
                </a:gridCol>
                <a:gridCol w="869950">
                  <a:extLst>
                    <a:ext uri="{9D8B030D-6E8A-4147-A177-3AD203B41FA5}">
                      <a16:colId xmlns:a16="http://schemas.microsoft.com/office/drawing/2014/main" val="604637485"/>
                    </a:ext>
                  </a:extLst>
                </a:gridCol>
                <a:gridCol w="796925">
                  <a:extLst>
                    <a:ext uri="{9D8B030D-6E8A-4147-A177-3AD203B41FA5}">
                      <a16:colId xmlns:a16="http://schemas.microsoft.com/office/drawing/2014/main" val="4277001074"/>
                    </a:ext>
                  </a:extLst>
                </a:gridCol>
                <a:gridCol w="471027">
                  <a:extLst>
                    <a:ext uri="{9D8B030D-6E8A-4147-A177-3AD203B41FA5}">
                      <a16:colId xmlns:a16="http://schemas.microsoft.com/office/drawing/2014/main" val="174343684"/>
                    </a:ext>
                  </a:extLst>
                </a:gridCol>
                <a:gridCol w="680577">
                  <a:extLst>
                    <a:ext uri="{9D8B030D-6E8A-4147-A177-3AD203B41FA5}">
                      <a16:colId xmlns:a16="http://schemas.microsoft.com/office/drawing/2014/main" val="2250909023"/>
                    </a:ext>
                  </a:extLst>
                </a:gridCol>
              </a:tblGrid>
              <a:tr h="360929">
                <a:tc>
                  <a:txBody>
                    <a:bodyPr/>
                    <a:lstStyle/>
                    <a:p>
                      <a:pPr algn="ctr" fontAlgn="ctr"/>
                      <a:r>
                        <a:rPr lang="zh-CN" altLang="en-US" sz="1100" b="1" u="none" strike="noStrike" dirty="0">
                          <a:solidFill>
                            <a:schemeClr val="accent2">
                              <a:lumMod val="50000"/>
                            </a:schemeClr>
                          </a:solidFill>
                          <a:effectLst/>
                          <a:latin typeface="+mn-ea"/>
                          <a:ea typeface="+mn-ea"/>
                        </a:rPr>
                        <a:t>排名</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u="none" strike="noStrike" dirty="0">
                          <a:solidFill>
                            <a:schemeClr val="accent2">
                              <a:lumMod val="50000"/>
                            </a:schemeClr>
                          </a:solidFill>
                          <a:effectLst/>
                          <a:latin typeface="+mn-ea"/>
                          <a:ea typeface="+mn-ea"/>
                        </a:rPr>
                        <a:t>TOP5</a:t>
                      </a:r>
                      <a:r>
                        <a:rPr lang="zh-CN" altLang="en-US" sz="1100" b="1" u="none" strike="noStrike" dirty="0">
                          <a:solidFill>
                            <a:schemeClr val="accent2">
                              <a:lumMod val="50000"/>
                            </a:schemeClr>
                          </a:solidFill>
                          <a:effectLst/>
                          <a:latin typeface="+mn-ea"/>
                          <a:ea typeface="+mn-ea"/>
                        </a:rPr>
                        <a:t>单品</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gridSpan="2">
                  <a:txBody>
                    <a:bodyPr/>
                    <a:lstStyle/>
                    <a:p>
                      <a:pPr algn="ctr" fontAlgn="ctr"/>
                      <a:r>
                        <a:rPr lang="zh-CN" altLang="en-US" sz="1100" b="1" i="0" u="none" strike="noStrike" dirty="0">
                          <a:solidFill>
                            <a:schemeClr val="accent2">
                              <a:lumMod val="50000"/>
                            </a:schemeClr>
                          </a:solidFill>
                          <a:effectLst/>
                          <a:latin typeface="+mn-ea"/>
                          <a:ea typeface="+mn-ea"/>
                        </a:rPr>
                        <a:t>胶囊颗数</a:t>
                      </a: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hMerge="1">
                  <a:txBody>
                    <a:bodyPr/>
                    <a:lstStyle/>
                    <a:p>
                      <a:pPr algn="ctr" fontAlgn="ctr"/>
                      <a:endParaRPr lang="zh-CN" altLang="en-US" sz="1400" b="1" i="0" u="none" strike="noStrike" dirty="0">
                        <a:solidFill>
                          <a:schemeClr val="accent2">
                            <a:lumMod val="50000"/>
                          </a:schemeClr>
                        </a:solidFill>
                        <a:effectLst/>
                        <a:latin typeface="+mn-ea"/>
                        <a:ea typeface="+mn-ea"/>
                      </a:endParaRPr>
                    </a:p>
                  </a:txBody>
                  <a:tcPr marL="5326" marR="5326" marT="5326" marB="0" anchor="ctr">
                    <a:solidFill>
                      <a:schemeClr val="accent2">
                        <a:lumMod val="60000"/>
                        <a:lumOff val="40000"/>
                      </a:schemeClr>
                    </a:solidFill>
                  </a:tcPr>
                </a:tc>
                <a:tc>
                  <a:txBody>
                    <a:bodyPr/>
                    <a:lstStyle/>
                    <a:p>
                      <a:pPr algn="ctr" fontAlgn="ctr"/>
                      <a:r>
                        <a:rPr lang="zh-CN" altLang="en-US" sz="1100" b="1" u="none" strike="noStrike" dirty="0">
                          <a:solidFill>
                            <a:schemeClr val="accent2">
                              <a:lumMod val="50000"/>
                            </a:schemeClr>
                          </a:solidFill>
                          <a:effectLst/>
                          <a:latin typeface="+mn-ea"/>
                          <a:ea typeface="+mn-ea"/>
                        </a:rPr>
                        <a:t>成交金额</a:t>
                      </a:r>
                      <a:endParaRPr lang="zh-CN" alt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zh-CN" altLang="en-US" sz="1100" b="1" i="0" u="none" strike="noStrike" dirty="0">
                          <a:solidFill>
                            <a:schemeClr val="accent2">
                              <a:lumMod val="50000"/>
                            </a:schemeClr>
                          </a:solidFill>
                          <a:effectLst/>
                          <a:latin typeface="+mn-ea"/>
                          <a:ea typeface="+mn-ea"/>
                        </a:rPr>
                        <a:t>客单价</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fontAlgn="ctr"/>
                      <a:r>
                        <a:rPr lang="en-US" sz="1100" b="1" i="0" u="none" strike="noStrike" dirty="0">
                          <a:solidFill>
                            <a:schemeClr val="accent2">
                              <a:lumMod val="50000"/>
                            </a:schemeClr>
                          </a:solidFill>
                          <a:effectLst/>
                          <a:latin typeface="+mn-ea"/>
                          <a:ea typeface="+mn-ea"/>
                        </a:rPr>
                        <a:t>GMV</a:t>
                      </a:r>
                      <a:r>
                        <a:rPr lang="zh-CN" altLang="en-US" sz="1100" b="1" i="0" u="none" strike="noStrike" dirty="0">
                          <a:solidFill>
                            <a:schemeClr val="accent2">
                              <a:lumMod val="50000"/>
                            </a:schemeClr>
                          </a:solidFill>
                          <a:effectLst/>
                          <a:latin typeface="+mn-ea"/>
                          <a:ea typeface="+mn-ea"/>
                        </a:rPr>
                        <a:t>占比</a:t>
                      </a:r>
                      <a:endParaRPr lang="en-US" sz="1100" b="1" i="0" u="none" strike="noStrike" dirty="0">
                        <a:solidFill>
                          <a:schemeClr val="accent2">
                            <a:lumMod val="50000"/>
                          </a:schemeClr>
                        </a:solidFill>
                        <a:effectLst/>
                        <a:latin typeface="+mn-ea"/>
                        <a:ea typeface="+mn-ea"/>
                      </a:endParaRPr>
                    </a:p>
                  </a:txBody>
                  <a:tcPr marL="5326" marR="5326" marT="5326" marB="0" anchor="ctr">
                    <a:lnL>
                      <a:noFill/>
                    </a:lnL>
                    <a:lnR>
                      <a:noFill/>
                    </a:lnR>
                    <a:lnT w="25400" cmpd="sng">
                      <a:noFill/>
                    </a:lnT>
                    <a:lnB>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851805531"/>
                  </a:ext>
                </a:extLst>
              </a:tr>
              <a:tr h="675367">
                <a:tc>
                  <a:txBody>
                    <a:bodyPr/>
                    <a:lstStyle/>
                    <a:p>
                      <a:pPr algn="ctr" fontAlgn="ctr"/>
                      <a:r>
                        <a:rPr lang="en-US" altLang="zh-CN" sz="1000" u="none" strike="noStrike" dirty="0">
                          <a:effectLst/>
                          <a:latin typeface="微软雅黑" panose="020B0503020204020204" pitchFamily="34" charset="-122"/>
                          <a:ea typeface="微软雅黑" panose="020B0503020204020204" pitchFamily="34" charset="-122"/>
                        </a:rPr>
                        <a:t>1</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NESPRESSO雀巢胶囊咖啡150颗装进口黑咖啡赠杯碟套装新用户礼遇</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150</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1,580,699</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582</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11%</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4441723"/>
                  </a:ext>
                </a:extLst>
              </a:tr>
              <a:tr h="801520">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2</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NESPRESSO胶囊咖啡 大师匠心和意式浓烈组合装 含进口黑咖啡100颗</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100</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1,303,518</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441</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9%</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510441999"/>
                  </a:ext>
                </a:extLst>
              </a:tr>
              <a:tr h="675367">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3</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NESPRESSO雀巢胶囊咖啡 瑞士原装进口美式浓缩黑咖啡套装50颗装</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50</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1,241,132</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284</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9%</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48857085"/>
                  </a:ext>
                </a:extLst>
              </a:tr>
              <a:tr h="867650">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4</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NESPRESSO雀巢胶囊咖啡 环球之旅套装 瑞士进口黑咖啡100颗装包邮</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100</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1,203,755</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402</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8%</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93936016"/>
                  </a:ext>
                </a:extLst>
              </a:tr>
              <a:tr h="675367">
                <a:tc>
                  <a:txBody>
                    <a:bodyPr/>
                    <a:lstStyle/>
                    <a:p>
                      <a:pPr algn="ctr" fontAlgn="ctr"/>
                      <a:r>
                        <a:rPr lang="en-US" altLang="zh-CN" sz="1000" u="none" strike="noStrike">
                          <a:effectLst/>
                          <a:latin typeface="微软雅黑" panose="020B0503020204020204" pitchFamily="34" charset="-122"/>
                          <a:ea typeface="微软雅黑" panose="020B0503020204020204" pitchFamily="34" charset="-122"/>
                        </a:rPr>
                        <a:t>5</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5326" marR="5326" marT="5326"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NESPRESSO雀巢胶囊咖啡套装 浓遇啡凡150颗装 意式进口浓缩黑咖啡</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6350" marR="6350" marT="635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150</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764,692</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653</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5%</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0524102"/>
                  </a:ext>
                </a:extLst>
              </a:tr>
            </a:tbl>
          </a:graphicData>
        </a:graphic>
      </p:graphicFrame>
      <p:sp>
        <p:nvSpPr>
          <p:cNvPr id="7" name="矩形: 圆角 33">
            <a:extLst>
              <a:ext uri="{FF2B5EF4-FFF2-40B4-BE49-F238E27FC236}">
                <a16:creationId xmlns:a16="http://schemas.microsoft.com/office/drawing/2014/main" id="{96D2B08C-9C92-DE4E-A78E-5ED4321F00A4}"/>
              </a:ext>
            </a:extLst>
          </p:cNvPr>
          <p:cNvSpPr>
            <a:spLocks/>
          </p:cNvSpPr>
          <p:nvPr/>
        </p:nvSpPr>
        <p:spPr>
          <a:xfrm>
            <a:off x="8523067" y="1794423"/>
            <a:ext cx="1239642" cy="27356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2023.12</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 name="矩形: 圆角 34">
            <a:extLst>
              <a:ext uri="{FF2B5EF4-FFF2-40B4-BE49-F238E27FC236}">
                <a16:creationId xmlns:a16="http://schemas.microsoft.com/office/drawing/2014/main" id="{25CE7E72-FB6D-D34F-A1C2-F29F08BC0963}"/>
              </a:ext>
            </a:extLst>
          </p:cNvPr>
          <p:cNvSpPr>
            <a:spLocks/>
          </p:cNvSpPr>
          <p:nvPr/>
        </p:nvSpPr>
        <p:spPr>
          <a:xfrm>
            <a:off x="2266496" y="1794425"/>
            <a:ext cx="1239642" cy="273563"/>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2022.12</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 name="箭头: 上 42">
            <a:extLst>
              <a:ext uri="{FF2B5EF4-FFF2-40B4-BE49-F238E27FC236}">
                <a16:creationId xmlns:a16="http://schemas.microsoft.com/office/drawing/2014/main" id="{D0A8E571-3E33-A141-86B9-5CE877194370}"/>
              </a:ext>
            </a:extLst>
          </p:cNvPr>
          <p:cNvSpPr/>
          <p:nvPr/>
        </p:nvSpPr>
        <p:spPr>
          <a:xfrm flipV="1" rot="10800000">
            <a:off x="11701774" y="2733245"/>
            <a:ext cx="204321" cy="300943"/>
          </a:xfrm>
          <a:prstGeom prst="up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cxnSp>
        <p:nvCxnSpPr>
          <p:cNvPr id="10" name="连接符: 曲线 40">
            <a:extLst>
              <a:ext uri="{FF2B5EF4-FFF2-40B4-BE49-F238E27FC236}">
                <a16:creationId xmlns:a16="http://schemas.microsoft.com/office/drawing/2014/main" id="{EEF29DD5-3EC7-FF4E-B913-BC844B6B79B5}"/>
              </a:ext>
            </a:extLst>
          </p:cNvPr>
          <p:cNvCxnSpPr>
            <a:cxnSpLocks/>
          </p:cNvCxnSpPr>
          <p:nvPr/>
        </p:nvCxnSpPr>
        <p:spPr>
          <a:xfrm flipV="1">
            <a:off x="5532538" y="2886078"/>
            <a:ext cx="1168509" cy="1437141"/>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1" name="图片 59">
            <a:extLst>
              <a:ext uri="{FF2B5EF4-FFF2-40B4-BE49-F238E27FC236}">
                <a16:creationId xmlns:a16="http://schemas.microsoft.com/office/drawing/2014/main" id="{6E549CE0-73BA-BC45-8E6A-B29E00C1324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37126" y1="29032" x2="37126" y2="29032"/>
                        <a14:foregroundMark x1="34132" y1="29032" x2="34132" y2="29032"/>
                        <a14:foregroundMark x1="34731" y1="27419" x2="34731" y2="27419"/>
                        <a14:foregroundMark x1="33533" y1="27742" x2="33533" y2="27742"/>
                        <a14:foregroundMark x1="17365" y1="58387" x2="17365" y2="58387"/>
                        <a14:foregroundMark x1="27246" y1="37419" x2="27246" y2="37419"/>
                        <a14:foregroundMark x1="73952" y1="27419" x2="73952" y2="27419"/>
                        <a14:foregroundMark x1="67365" y1="27742" x2="67365" y2="27742"/>
                        <a14:foregroundMark x1="67365" y1="26452" x2="67365" y2="26452"/>
                        <a14:foregroundMark x1="83832" y1="41935" x2="83832" y2="41935"/>
                      </a14:backgroundRemoval>
                    </a14:imgEffect>
                  </a14:imgLayer>
                </a14:imgProps>
              </a:ext>
            </a:extLst>
          </a:blip>
          <a:stretch>
            <a:fillRect/>
          </a:stretch>
        </p:blipFill>
        <p:spPr>
          <a:xfrm>
            <a:off x="8418567" y="2477800"/>
            <a:ext cx="919712" cy="853625"/>
          </a:xfrm>
          <a:prstGeom prst="rect">
            <a:avLst/>
          </a:prstGeom>
        </p:spPr>
      </p:pic>
      <p:pic>
        <p:nvPicPr>
          <p:cNvPr id="12" name="图片 60">
            <a:extLst>
              <a:ext uri="{FF2B5EF4-FFF2-40B4-BE49-F238E27FC236}">
                <a16:creationId xmlns:a16="http://schemas.microsoft.com/office/drawing/2014/main" id="{6B14DF11-7E50-D64E-8786-62ED169E08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2490" y="4006708"/>
            <a:ext cx="1124079" cy="664529"/>
          </a:xfrm>
          <a:prstGeom prst="rect">
            <a:avLst/>
          </a:prstGeom>
        </p:spPr>
      </p:pic>
      <p:cxnSp>
        <p:nvCxnSpPr>
          <p:cNvPr id="13" name="连接符: 曲线 40">
            <a:extLst>
              <a:ext uri="{FF2B5EF4-FFF2-40B4-BE49-F238E27FC236}">
                <a16:creationId xmlns:a16="http://schemas.microsoft.com/office/drawing/2014/main" id="{32079F37-BF25-EF45-B1EB-7B6E07B3477E}"/>
              </a:ext>
            </a:extLst>
          </p:cNvPr>
          <p:cNvCxnSpPr>
            <a:cxnSpLocks/>
          </p:cNvCxnSpPr>
          <p:nvPr/>
        </p:nvCxnSpPr>
        <p:spPr>
          <a:xfrm>
            <a:off x="5563393" y="2886078"/>
            <a:ext cx="1137654" cy="298385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连接符: 曲线 40">
            <a:extLst>
              <a:ext uri="{FF2B5EF4-FFF2-40B4-BE49-F238E27FC236}">
                <a16:creationId xmlns:a16="http://schemas.microsoft.com/office/drawing/2014/main" id="{9C6B05C7-4F4A-5945-A8BC-D937CB8800CA}"/>
              </a:ext>
            </a:extLst>
          </p:cNvPr>
          <p:cNvCxnSpPr>
            <a:cxnSpLocks/>
          </p:cNvCxnSpPr>
          <p:nvPr/>
        </p:nvCxnSpPr>
        <p:spPr>
          <a:xfrm>
            <a:off x="5566172" y="3611259"/>
            <a:ext cx="1134875" cy="77236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5" name="图片 35">
            <a:extLst>
              <a:ext uri="{FF2B5EF4-FFF2-40B4-BE49-F238E27FC236}">
                <a16:creationId xmlns:a16="http://schemas.microsoft.com/office/drawing/2014/main" id="{C79DC246-1631-C84D-9087-4A4D730111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74799" y="5480897"/>
            <a:ext cx="1207246" cy="677080"/>
          </a:xfrm>
          <a:prstGeom prst="rect">
            <a:avLst/>
          </a:prstGeom>
        </p:spPr>
      </p:pic>
      <p:pic>
        <p:nvPicPr>
          <p:cNvPr id="16" name="Picture 12" descr="https://o.remove.bg/downloads/3b93c365-958a-4a7b-a037-b4456e0a387e/image-removebg-preview.png">
            <a:extLst>
              <a:ext uri="{FF2B5EF4-FFF2-40B4-BE49-F238E27FC236}">
                <a16:creationId xmlns:a16="http://schemas.microsoft.com/office/drawing/2014/main" id="{01611A48-6FA3-694B-AFF7-5A57C766B0E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16383" y="4323219"/>
            <a:ext cx="1124079" cy="1497907"/>
          </a:xfrm>
          <a:prstGeom prst="rect">
            <a:avLst/>
          </a:prstGeom>
          <a:noFill/>
          <a:extLst>
            <a:ext uri="{909E8E84-426E-40DD-AFC4-6F175D3DCCD1}">
              <a14:hiddenFill xmlns:a14="http://schemas.microsoft.com/office/drawing/2010/main">
                <a:solidFill>
                  <a:srgbClr val="FFFFFF"/>
                </a:solidFill>
              </a14:hiddenFill>
            </a:ext>
          </a:extLst>
        </p:spPr>
      </p:pic>
      <p:sp>
        <p:nvSpPr>
          <p:cNvPr id="17" name="箭头: 上 45">
            <a:extLst>
              <a:ext uri="{FF2B5EF4-FFF2-40B4-BE49-F238E27FC236}">
                <a16:creationId xmlns:a16="http://schemas.microsoft.com/office/drawing/2014/main" id="{FDC936C3-2CA9-7747-9427-5D07E714BD84}"/>
              </a:ext>
            </a:extLst>
          </p:cNvPr>
          <p:cNvSpPr/>
          <p:nvPr/>
        </p:nvSpPr>
        <p:spPr>
          <a:xfrm flipV="1" rot="10800000">
            <a:off x="11701774" y="4207434"/>
            <a:ext cx="204321" cy="300943"/>
          </a:xfrm>
          <a:prstGeom prst="up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18" name="箭头: 上 36">
            <a:extLst>
              <a:ext uri="{FF2B5EF4-FFF2-40B4-BE49-F238E27FC236}">
                <a16:creationId xmlns:a16="http://schemas.microsoft.com/office/drawing/2014/main" id="{2226EC0B-D785-FC42-BF3F-602DF849F5F6}"/>
              </a:ext>
            </a:extLst>
          </p:cNvPr>
          <p:cNvSpPr/>
          <p:nvPr/>
        </p:nvSpPr>
        <p:spPr>
          <a:xfrm flipV="1">
            <a:off x="11701774" y="4945351"/>
            <a:ext cx="204321" cy="302400"/>
          </a:xfrm>
          <a:prstGeom prst="upArrow">
            <a:avLst/>
          </a:prstGeom>
          <a:solidFill>
            <a:srgbClr val="EDAD5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19" name="箭头: 上 38">
            <a:extLst>
              <a:ext uri="{FF2B5EF4-FFF2-40B4-BE49-F238E27FC236}">
                <a16:creationId xmlns:a16="http://schemas.microsoft.com/office/drawing/2014/main" id="{A9D0CBB6-DBE1-3C45-A8F5-6AC47AA109A4}"/>
              </a:ext>
            </a:extLst>
          </p:cNvPr>
          <p:cNvSpPr/>
          <p:nvPr/>
        </p:nvSpPr>
        <p:spPr>
          <a:xfrm flipV="1" rot="10800000">
            <a:off x="11701774" y="3465877"/>
            <a:ext cx="204321" cy="300943"/>
          </a:xfrm>
          <a:prstGeom prst="up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20" name="箭头: 上 49">
            <a:extLst>
              <a:ext uri="{FF2B5EF4-FFF2-40B4-BE49-F238E27FC236}">
                <a16:creationId xmlns:a16="http://schemas.microsoft.com/office/drawing/2014/main" id="{97612AB0-E9C0-2040-A94B-783217D13C2C}"/>
              </a:ext>
            </a:extLst>
          </p:cNvPr>
          <p:cNvSpPr/>
          <p:nvPr/>
        </p:nvSpPr>
        <p:spPr>
          <a:xfrm flipV="1" rot="10800000">
            <a:off x="11704892" y="5677984"/>
            <a:ext cx="204321" cy="300943"/>
          </a:xfrm>
          <a:prstGeom prst="upArrow">
            <a:avLst/>
          </a:prstGeom>
          <a:solidFill>
            <a:srgbClr val="49711E"/>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pic>
        <p:nvPicPr>
          <p:cNvPr id="21" name="图片 3">
            <a:extLst>
              <a:ext uri="{FF2B5EF4-FFF2-40B4-BE49-F238E27FC236}">
                <a16:creationId xmlns:a16="http://schemas.microsoft.com/office/drawing/2014/main" id="{A1AF220E-F0F1-3A46-9633-1E8DD82EDA7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16384" y="3198829"/>
            <a:ext cx="1124079" cy="790665"/>
          </a:xfrm>
          <a:prstGeom prst="rect">
            <a:avLst/>
          </a:prstGeom>
        </p:spPr>
      </p:pic>
      <p:pic>
        <p:nvPicPr>
          <p:cNvPr id="22" name="图片 27">
            <a:extLst>
              <a:ext uri="{FF2B5EF4-FFF2-40B4-BE49-F238E27FC236}">
                <a16:creationId xmlns:a16="http://schemas.microsoft.com/office/drawing/2014/main" id="{7C5244D1-E32F-3941-A6B5-2C826748018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2652" y="2563341"/>
            <a:ext cx="1207246" cy="677080"/>
          </a:xfrm>
          <a:prstGeom prst="rect">
            <a:avLst/>
          </a:prstGeom>
        </p:spPr>
      </p:pic>
      <p:pic>
        <p:nvPicPr>
          <p:cNvPr id="23" name="图片 28">
            <a:extLst>
              <a:ext uri="{FF2B5EF4-FFF2-40B4-BE49-F238E27FC236}">
                <a16:creationId xmlns:a16="http://schemas.microsoft.com/office/drawing/2014/main" id="{6FD314BD-A1B2-7145-9B35-25C6340D66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00953" y="3278995"/>
            <a:ext cx="1124079" cy="664529"/>
          </a:xfrm>
          <a:prstGeom prst="rect">
            <a:avLst/>
          </a:prstGeom>
        </p:spPr>
      </p:pic>
      <p:pic>
        <p:nvPicPr>
          <p:cNvPr id="24" name="图片 30">
            <a:extLst>
              <a:ext uri="{FF2B5EF4-FFF2-40B4-BE49-F238E27FC236}">
                <a16:creationId xmlns:a16="http://schemas.microsoft.com/office/drawing/2014/main" id="{AD172046-2C4D-1649-A01F-E2BFD61B302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37126" y1="29032" x2="37126" y2="29032"/>
                        <a14:foregroundMark x1="34132" y1="29032" x2="34132" y2="29032"/>
                        <a14:foregroundMark x1="34731" y1="27419" x2="34731" y2="27419"/>
                        <a14:foregroundMark x1="33533" y1="27742" x2="33533" y2="27742"/>
                        <a14:foregroundMark x1="17365" y1="58387" x2="17365" y2="58387"/>
                        <a14:foregroundMark x1="27246" y1="37419" x2="27246" y2="37419"/>
                        <a14:foregroundMark x1="73952" y1="27419" x2="73952" y2="27419"/>
                        <a14:foregroundMark x1="67365" y1="27742" x2="67365" y2="27742"/>
                        <a14:foregroundMark x1="67365" y1="26452" x2="67365" y2="26452"/>
                        <a14:foregroundMark x1="83832" y1="41935" x2="83832" y2="41935"/>
                      </a14:backgroundRemoval>
                    </a14:imgEffect>
                  </a14:imgLayer>
                </a14:imgProps>
              </a:ext>
            </a:extLst>
          </a:blip>
          <a:stretch>
            <a:fillRect/>
          </a:stretch>
        </p:blipFill>
        <p:spPr>
          <a:xfrm>
            <a:off x="2136419" y="3931092"/>
            <a:ext cx="919712" cy="853625"/>
          </a:xfrm>
          <a:prstGeom prst="rect">
            <a:avLst/>
          </a:prstGeom>
        </p:spPr>
      </p:pic>
      <p:pic>
        <p:nvPicPr>
          <p:cNvPr id="25" name="Picture 12" descr="https://o.remove.bg/downloads/3b93c365-958a-4a7b-a037-b4456e0a387e/image-removebg-preview.png">
            <a:extLst>
              <a:ext uri="{FF2B5EF4-FFF2-40B4-BE49-F238E27FC236}">
                <a16:creationId xmlns:a16="http://schemas.microsoft.com/office/drawing/2014/main" id="{EEECD2A5-77AB-4F4E-BDD1-FD82ED9951C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12289" y="4383623"/>
            <a:ext cx="1124079" cy="1497907"/>
          </a:xfrm>
          <a:prstGeom prst="rect">
            <a:avLst/>
          </a:prstGeom>
          <a:noFill/>
          <a:extLst>
            <a:ext uri="{909E8E84-426E-40DD-AFC4-6F175D3DCCD1}">
              <a14:hiddenFill xmlns:a14="http://schemas.microsoft.com/office/drawing/2010/main">
                <a:solidFill>
                  <a:srgbClr val="FFFFFF"/>
                </a:solidFill>
              </a14:hiddenFill>
            </a:ext>
          </a:extLst>
        </p:spPr>
      </p:pic>
      <p:pic>
        <p:nvPicPr>
          <p:cNvPr id="26" name="图片 37">
            <a:extLst>
              <a:ext uri="{FF2B5EF4-FFF2-40B4-BE49-F238E27FC236}">
                <a16:creationId xmlns:a16="http://schemas.microsoft.com/office/drawing/2014/main" id="{B4CB033A-1599-EA43-9636-DD9D65A4453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48636" y="5486197"/>
            <a:ext cx="1124079" cy="790665"/>
          </a:xfrm>
          <a:prstGeom prst="rect">
            <a:avLst/>
          </a:prstGeom>
        </p:spPr>
      </p:pic>
      <p:cxnSp>
        <p:nvCxnSpPr>
          <p:cNvPr id="27" name="连接符: 曲线 40">
            <a:extLst>
              <a:ext uri="{FF2B5EF4-FFF2-40B4-BE49-F238E27FC236}">
                <a16:creationId xmlns:a16="http://schemas.microsoft.com/office/drawing/2014/main" id="{0436E906-47EF-7644-AD2F-D7F2BD94B566}"/>
              </a:ext>
            </a:extLst>
          </p:cNvPr>
          <p:cNvCxnSpPr>
            <a:cxnSpLocks/>
          </p:cNvCxnSpPr>
          <p:nvPr/>
        </p:nvCxnSpPr>
        <p:spPr>
          <a:xfrm>
            <a:off x="5521810" y="5099020"/>
            <a:ext cx="1179237"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连接符: 曲线 40">
            <a:extLst>
              <a:ext uri="{FF2B5EF4-FFF2-40B4-BE49-F238E27FC236}">
                <a16:creationId xmlns:a16="http://schemas.microsoft.com/office/drawing/2014/main" id="{55D32C21-425B-C643-B820-346895E873A5}"/>
              </a:ext>
            </a:extLst>
          </p:cNvPr>
          <p:cNvCxnSpPr>
            <a:cxnSpLocks/>
          </p:cNvCxnSpPr>
          <p:nvPr/>
        </p:nvCxnSpPr>
        <p:spPr>
          <a:xfrm flipV="1">
            <a:off x="5532538" y="3634919"/>
            <a:ext cx="1126925" cy="223500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9" name="Table 28">
            <a:extLst>
              <a:ext uri="{FF2B5EF4-FFF2-40B4-BE49-F238E27FC236}">
                <a16:creationId xmlns:a16="http://schemas.microsoft.com/office/drawing/2014/main" id="{D4FA1B9E-89C4-5C46-9FC1-36F3F7069264}"/>
              </a:ext>
            </a:extLst>
          </p:cNvPr>
          <p:cNvGraphicFramePr>
            <a:graphicFrameLocks noGrp="1"/>
          </p:cNvGraphicFramePr>
          <p:nvPr>
            <p:extLst>
              <p:ext uri="{D42A27DB-BD31-4B8C-83A1-F6EECF244321}">
                <p14:modId xmlns:p14="http://schemas.microsoft.com/office/powerpoint/2010/main" val="310822486"/>
              </p:ext>
            </p:extLst>
          </p:nvPr>
        </p:nvGraphicFramePr>
        <p:xfrm>
          <a:off x="9839201" y="2699378"/>
          <a:ext cx="802013" cy="3694900"/>
        </p:xfrm>
        <a:graphic>
          <a:graphicData uri="http://schemas.openxmlformats.org/drawingml/2006/table">
            <a:tbl>
              <a:tblPr>
                <a:tableStyleId>{EB344D84-9AFB-497E-A393-DC336BA19D2E}</a:tableStyleId>
              </a:tblPr>
              <a:tblGrid>
                <a:gridCol w="802013">
                  <a:extLst>
                    <a:ext uri="{9D8B030D-6E8A-4147-A177-3AD203B41FA5}">
                      <a16:colId xmlns:a16="http://schemas.microsoft.com/office/drawing/2014/main" val="2786358279"/>
                    </a:ext>
                  </a:extLst>
                </a:gridCol>
              </a:tblGrid>
              <a:tr h="7389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-64%</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071934993"/>
                  </a:ext>
                </a:extLst>
              </a:tr>
              <a:tr h="7389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-43%</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754295775"/>
                  </a:ext>
                </a:extLst>
              </a:tr>
              <a:tr h="7389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-35%</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72085659"/>
                  </a:ext>
                </a:extLst>
              </a:tr>
              <a:tr h="7389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-84%</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53667884"/>
                  </a:ext>
                </a:extLst>
              </a:tr>
              <a:tr h="73898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-90%</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1215917"/>
                  </a:ext>
                </a:extLst>
              </a:tr>
            </a:tbl>
          </a:graphicData>
        </a:graphic>
      </p:graphicFrame>
      <p:sp>
        <p:nvSpPr>
          <p:cNvPr id="30" name="TextBox 29">
            <a:extLst>
              <a:ext uri="{FF2B5EF4-FFF2-40B4-BE49-F238E27FC236}">
                <a16:creationId xmlns:a16="http://schemas.microsoft.com/office/drawing/2014/main" id="{12F73D66-9173-CD4A-B163-C99BBEA94DBF}"/>
              </a:ext>
            </a:extLst>
          </p:cNvPr>
          <p:cNvSpPr txBox="1"/>
          <p:nvPr/>
        </p:nvSpPr>
        <p:spPr>
          <a:xfrm>
            <a:off x="6925733" y="-423333"/>
            <a:ext cx="184731" cy="369332"/>
          </a:xfrm>
          <a:prstGeom prst="rect">
            <a:avLst/>
          </a:prstGeom>
          <a:noFill/>
        </p:spPr>
        <p:txBody>
          <a:bodyPr wrap="none" rtlCol="0">
            <a:spAutoFit/>
          </a:bodyPr>
          <a:lstStyle/>
          <a:p>
            <a:endParaRPr lang="x-none" dirty="0"/>
          </a:p>
        </p:txBody>
      </p:sp>
      <p:graphicFrame>
        <p:nvGraphicFramePr>
          <p:cNvPr id="31" name="Table 30">
            <a:extLst>
              <a:ext uri="{FF2B5EF4-FFF2-40B4-BE49-F238E27FC236}">
                <a16:creationId xmlns:a16="http://schemas.microsoft.com/office/drawing/2014/main" id="{926E0929-69B4-AE46-A107-21AB47789EB1}"/>
              </a:ext>
            </a:extLst>
          </p:cNvPr>
          <p:cNvGraphicFramePr>
            <a:graphicFrameLocks noGrp="1"/>
          </p:cNvGraphicFramePr>
          <p:nvPr>
            <p:extLst>
              <p:ext uri="{D42A27DB-BD31-4B8C-83A1-F6EECF244321}">
                <p14:modId xmlns:p14="http://schemas.microsoft.com/office/powerpoint/2010/main" val="367287873"/>
              </p:ext>
            </p:extLst>
          </p:nvPr>
        </p:nvGraphicFramePr>
        <p:xfrm>
          <a:off x="10713028" y="2699378"/>
          <a:ext cx="403200" cy="3708000"/>
        </p:xfrm>
        <a:graphic>
          <a:graphicData uri="http://schemas.openxmlformats.org/drawingml/2006/table">
            <a:tbl>
              <a:tblPr>
                <a:tableStyleId>{EB344D84-9AFB-497E-A393-DC336BA19D2E}</a:tableStyleId>
              </a:tblPr>
              <a:tblGrid>
                <a:gridCol w="403200">
                  <a:extLst>
                    <a:ext uri="{9D8B030D-6E8A-4147-A177-3AD203B41FA5}">
                      <a16:colId xmlns:a16="http://schemas.microsoft.com/office/drawing/2014/main" val="366838229"/>
                    </a:ext>
                  </a:extLst>
                </a:gridCol>
              </a:tblGrid>
              <a:tr h="74160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-7%</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260035578"/>
                  </a:ext>
                </a:extLst>
              </a:tr>
              <a:tr h="741600">
                <a:tc>
                  <a:txBody>
                    <a:bodyPr/>
                    <a:lstStyle/>
                    <a:p>
                      <a:pPr marL="0" algn="ctr" defTabSz="914400" rtl="0" eaLnBrk="1" fontAlgn="ctr" latinLnBrk="0" hangingPunct="1"/>
                      <a:r>
                        <a:rPr lang="en-US" altLang="zh-CN" sz="1000" b="0" i="0" u="none" strike="noStrike" kern="1200" dirty="0">
                          <a:solidFill>
                            <a:srgbClr val="49711E"/>
                          </a:solidFill>
                          <a:effectLst/>
                          <a:latin typeface="微软雅黑" panose="020B0503020204020204" pitchFamily="34" charset="-122"/>
                          <a:ea typeface="微软雅黑" panose="020B0503020204020204" pitchFamily="34" charset="-122"/>
                          <a:cs typeface="+mn-cs"/>
                        </a:rPr>
                        <a:t>14%</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63324621"/>
                  </a:ext>
                </a:extLst>
              </a:tr>
              <a:tr h="741600">
                <a:tc>
                  <a:txBody>
                    <a:bodyPr/>
                    <a:lstStyle/>
                    <a:p>
                      <a:pPr algn="ctr" fontAlgn="ctr"/>
                      <a:r>
                        <a:rPr lang="en-US" altLang="zh-CN" sz="1000" b="0" i="0" u="none" strike="noStrike" kern="1200" dirty="0">
                          <a:solidFill>
                            <a:srgbClr val="49711E"/>
                          </a:solidFill>
                          <a:effectLst/>
                          <a:latin typeface="微软雅黑" panose="020B0503020204020204" pitchFamily="34" charset="-122"/>
                          <a:ea typeface="微软雅黑" panose="020B0503020204020204" pitchFamily="34" charset="-122"/>
                          <a:cs typeface="+mn-cs"/>
                        </a:rPr>
                        <a:t>13%</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990857289"/>
                  </a:ext>
                </a:extLst>
              </a:tr>
              <a:tr h="741600">
                <a:tc>
                  <a:txBody>
                    <a:bodyPr/>
                    <a:lstStyle/>
                    <a:p>
                      <a:pPr algn="ctr" fontAlgn="ctr"/>
                      <a:r>
                        <a:rPr lang="en-US" altLang="zh-CN" sz="1000" b="0" i="0" u="none" strike="noStrike" kern="1200" dirty="0">
                          <a:solidFill>
                            <a:srgbClr val="49711E"/>
                          </a:solidFill>
                          <a:effectLst/>
                          <a:latin typeface="微软雅黑" panose="020B0503020204020204" pitchFamily="34" charset="-122"/>
                          <a:ea typeface="微软雅黑" panose="020B0503020204020204" pitchFamily="34" charset="-122"/>
                          <a:cs typeface="+mn-cs"/>
                        </a:rPr>
                        <a:t>12%</a:t>
                      </a:r>
                    </a:p>
                  </a:txBody>
                  <a:tcPr marL="7620" marR="7620" marT="762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36764"/>
                  </a:ext>
                </a:extLst>
              </a:tr>
              <a:tr h="741600">
                <a:tc>
                  <a:txBody>
                    <a:bodyPr/>
                    <a:lstStyle/>
                    <a:p>
                      <a:pPr algn="ctr" fontAlgn="ctr"/>
                      <a:r>
                        <a:rPr lang="en-US" altLang="zh-CN" sz="1000" b="0" i="0" u="none" strike="noStrike" kern="1200" dirty="0">
                          <a:solidFill>
                            <a:srgbClr val="C00000"/>
                          </a:solidFill>
                          <a:effectLst/>
                          <a:latin typeface="微软雅黑" panose="020B0503020204020204" pitchFamily="34" charset="-122"/>
                          <a:ea typeface="微软雅黑" panose="020B0503020204020204" pitchFamily="34" charset="-122"/>
                          <a:cs typeface="+mn-cs"/>
                        </a:rPr>
                        <a:t>-6%</a:t>
                      </a:r>
                    </a:p>
                  </a:txBody>
                  <a:tcPr marL="7620" marR="7620" marT="7620" marB="0"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50793428"/>
                  </a:ext>
                </a:extLst>
              </a:tr>
            </a:tbl>
          </a:graphicData>
        </a:graphic>
      </p:graphicFrame>
      <p:sp>
        <p:nvSpPr>
          <p:cNvPr id="32" name="矩形 31"/>
          <p:cNvSpPr/>
          <p:nvPr/>
        </p:nvSpPr>
        <p:spPr>
          <a:xfrm>
            <a:off x="9745918" y="0"/>
            <a:ext cx="2446082" cy="1084267"/>
          </a:xfrm>
          <a:prstGeom prst="rect">
            <a:avLst/>
          </a:prstGeom>
          <a:solidFill>
            <a:srgbClr val="49851E"/>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400" dirty="0">
                <a:solidFill>
                  <a:schemeClr val="bg1"/>
                </a:solidFill>
              </a:rPr>
              <a:t>人工更新：单品首图</a:t>
            </a:r>
            <a:endParaRPr lang="en-US" altLang="zh-CN" sz="1400" dirty="0">
              <a:solidFill>
                <a:schemeClr val="bg1"/>
              </a:solidFill>
            </a:endParaRPr>
          </a:p>
        </p:txBody>
      </p:sp>
    </p:spTree>
    <p:extLst>
      <p:ext uri="{BB962C8B-B14F-4D97-AF65-F5344CB8AC3E}">
        <p14:creationId xmlns:p14="http://schemas.microsoft.com/office/powerpoint/2010/main" val="2761489850"/>
      </p:ext>
    </p:extLst>
  </p:cSld>
  <p:clrMapOvr>
    <a:masterClrMapping/>
  </p:clrMapOvr>
  <p:extLst mod="1">
    <p:ext uri="{6950BFC3-D8DA-4A85-94F7-54DA5524770B}">
      <p188:commentRel xmlns:p188="http://schemas.microsoft.com/office/powerpoint/2018/8/main" xmlns="" r:id="rId8"/>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3B5B675-74CB-7E4B-9588-CA05E1B9CF3C}"/>
              </a:ext>
            </a:extLst>
          </p:cNvPr>
          <p:cNvSpPr txBox="1"/>
          <p:nvPr/>
        </p:nvSpPr>
        <p:spPr>
          <a:xfrm>
            <a:off x="4034672" y="2875002"/>
            <a:ext cx="7098384" cy="1107996"/>
          </a:xfrm>
          <a:prstGeom prst="rect">
            <a:avLst/>
          </a:prstGeom>
          <a:noFill/>
        </p:spPr>
        <p:txBody>
          <a:bodyPr wrap="square" rtlCol="0">
            <a:spAutoFit/>
          </a:bodyPr>
          <a:lstStyle/>
          <a:p>
            <a:pPr algn="ctr"/>
            <a:r>
              <a:rPr lang="zh-CN" altLang="en-US" sz="6600" b="1" dirty="0">
                <a:solidFill>
                  <a:schemeClr val="accent5"/>
                </a:solidFill>
              </a:rPr>
              <a:t>场</a:t>
            </a:r>
          </a:p>
        </p:txBody>
      </p:sp>
    </p:spTree>
    <p:extLst>
      <p:ext uri="{BB962C8B-B14F-4D97-AF65-F5344CB8AC3E}">
        <p14:creationId xmlns:p14="http://schemas.microsoft.com/office/powerpoint/2010/main" val="16380219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F209E-F60C-FE49-A124-6B70696C9D8C}"/>
              </a:ext>
            </a:extLst>
          </p:cNvPr>
          <p:cNvSpPr>
            <a:spLocks noGrp="1"/>
          </p:cNvSpPr>
          <p:nvPr>
            <p:ph type="title"/>
          </p:nvPr>
        </p:nvSpPr>
        <p:spPr/>
        <p:txBody>
          <a:bodyPr/>
          <a:lstStyle/>
          <a:p>
            <a:r>
              <a:rPr lang="x-none" dirty="0"/>
              <a:t>Nespresso官旗胶囊咖啡品类广告流量布局</a:t>
            </a:r>
          </a:p>
        </p:txBody>
      </p:sp>
      <p:sp>
        <p:nvSpPr>
          <p:cNvPr id="3" name="Text Placeholder 2">
            <a:extLst>
              <a:ext uri="{FF2B5EF4-FFF2-40B4-BE49-F238E27FC236}">
                <a16:creationId xmlns:a16="http://schemas.microsoft.com/office/drawing/2014/main" id="{CABAD311-5E71-214F-A8EF-5AA234454AC8}"/>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9F87A696-424C-5F48-9811-C36C042DD48A}"/>
              </a:ext>
            </a:extLst>
          </p:cNvPr>
          <p:cNvSpPr>
            <a:spLocks noGrp="1"/>
          </p:cNvSpPr>
          <p:nvPr>
            <p:ph type="body" sz="quarter" idx="11"/>
          </p:nvPr>
        </p:nvSpPr>
        <p:spPr/>
        <p:txBody>
          <a:bodyPr/>
          <a:lstStyle/>
          <a:p>
            <a:r>
              <a:t>数据来源：生意参谋</a:t>
            </a:r>
          </a:p>
          <a:p>
            <a:r>
              <a:t>时间维度：2023.12</a:t>
            </a:r>
          </a:p>
          <a:p>
            <a:r>
              <a:t>*生意参谋暂不支持查看超级直播渠道的后链路转化表现</a:t>
            </a:r>
          </a:p>
        </p:txBody>
      </p:sp>
      <p:graphicFrame>
        <p:nvGraphicFramePr>
          <p:cNvPr id="5" name="表格 15">
            <a:extLst>
              <a:ext uri="{FF2B5EF4-FFF2-40B4-BE49-F238E27FC236}">
                <a16:creationId xmlns:a16="http://schemas.microsoft.com/office/drawing/2014/main" id="{3771E9AC-7EFF-6A4C-AB11-56289B220D49}"/>
              </a:ext>
            </a:extLst>
          </p:cNvPr>
          <p:cNvGraphicFramePr>
            <a:graphicFrameLocks noGrp="1"/>
          </p:cNvGraphicFramePr>
          <p:nvPr>
            <p:extLst>
              <p:ext uri="{D42A27DB-BD31-4B8C-83A1-F6EECF244321}">
                <p14:modId xmlns:p14="http://schemas.microsoft.com/office/powerpoint/2010/main" val="3836384951"/>
              </p:ext>
            </p:extLst>
          </p:nvPr>
        </p:nvGraphicFramePr>
        <p:xfrm>
          <a:off x="352800" y="5328000"/>
          <a:ext cx="10719312" cy="936000"/>
        </p:xfrm>
        <a:graphic>
          <a:graphicData uri="http://schemas.openxmlformats.org/drawingml/2006/table">
            <a:tbl>
              <a:tblPr firstRow="1" bandRow="1">
                <a:tableStyleId>{5C22544A-7EE6-4342-B048-85BDC9FD1C3A}</a:tableStyleId>
              </a:tblPr>
              <a:tblGrid>
                <a:gridCol w="305388">
                  <a:extLst>
                    <a:ext uri="{9D8B030D-6E8A-4147-A177-3AD203B41FA5}">
                      <a16:colId xmlns:a16="http://schemas.microsoft.com/office/drawing/2014/main" val="1569662307"/>
                    </a:ext>
                  </a:extLst>
                </a:gridCol>
                <a:gridCol w="765663">
                  <a:extLst>
                    <a:ext uri="{9D8B030D-6E8A-4147-A177-3AD203B41FA5}">
                      <a16:colId xmlns:a16="http://schemas.microsoft.com/office/drawing/2014/main" val="260454174"/>
                    </a:ext>
                  </a:extLst>
                </a:gridCol>
                <a:gridCol w="581874">
                  <a:extLst>
                    <a:ext uri="{9D8B030D-6E8A-4147-A177-3AD203B41FA5}">
                      <a16:colId xmlns:a16="http://schemas.microsoft.com/office/drawing/2014/main" val="1005581251"/>
                    </a:ext>
                  </a:extLst>
                </a:gridCol>
                <a:gridCol w="824217">
                  <a:extLst>
                    <a:ext uri="{9D8B030D-6E8A-4147-A177-3AD203B41FA5}">
                      <a16:colId xmlns:a16="http://schemas.microsoft.com/office/drawing/2014/main" val="3847526139"/>
                    </a:ext>
                  </a:extLst>
                </a:gridCol>
                <a:gridCol w="824217">
                  <a:extLst>
                    <a:ext uri="{9D8B030D-6E8A-4147-A177-3AD203B41FA5}">
                      <a16:colId xmlns:a16="http://schemas.microsoft.com/office/drawing/2014/main" val="3751921421"/>
                    </a:ext>
                  </a:extLst>
                </a:gridCol>
                <a:gridCol w="824217">
                  <a:extLst>
                    <a:ext uri="{9D8B030D-6E8A-4147-A177-3AD203B41FA5}">
                      <a16:colId xmlns:a16="http://schemas.microsoft.com/office/drawing/2014/main" val="3349848825"/>
                    </a:ext>
                  </a:extLst>
                </a:gridCol>
                <a:gridCol w="824217">
                  <a:extLst>
                    <a:ext uri="{9D8B030D-6E8A-4147-A177-3AD203B41FA5}">
                      <a16:colId xmlns:a16="http://schemas.microsoft.com/office/drawing/2014/main" val="567222659"/>
                    </a:ext>
                  </a:extLst>
                </a:gridCol>
                <a:gridCol w="824217">
                  <a:extLst>
                    <a:ext uri="{9D8B030D-6E8A-4147-A177-3AD203B41FA5}">
                      <a16:colId xmlns:a16="http://schemas.microsoft.com/office/drawing/2014/main" val="2391516373"/>
                    </a:ext>
                  </a:extLst>
                </a:gridCol>
                <a:gridCol w="824217">
                  <a:extLst>
                    <a:ext uri="{9D8B030D-6E8A-4147-A177-3AD203B41FA5}">
                      <a16:colId xmlns:a16="http://schemas.microsoft.com/office/drawing/2014/main" val="3028846577"/>
                    </a:ext>
                  </a:extLst>
                </a:gridCol>
                <a:gridCol w="824217">
                  <a:extLst>
                    <a:ext uri="{9D8B030D-6E8A-4147-A177-3AD203B41FA5}">
                      <a16:colId xmlns:a16="http://schemas.microsoft.com/office/drawing/2014/main" val="3405185712"/>
                    </a:ext>
                  </a:extLst>
                </a:gridCol>
                <a:gridCol w="824217">
                  <a:extLst>
                    <a:ext uri="{9D8B030D-6E8A-4147-A177-3AD203B41FA5}">
                      <a16:colId xmlns:a16="http://schemas.microsoft.com/office/drawing/2014/main" val="3197002102"/>
                    </a:ext>
                  </a:extLst>
                </a:gridCol>
                <a:gridCol w="824217">
                  <a:extLst>
                    <a:ext uri="{9D8B030D-6E8A-4147-A177-3AD203B41FA5}">
                      <a16:colId xmlns:a16="http://schemas.microsoft.com/office/drawing/2014/main" val="737964522"/>
                    </a:ext>
                  </a:extLst>
                </a:gridCol>
                <a:gridCol w="824217">
                  <a:extLst>
                    <a:ext uri="{9D8B030D-6E8A-4147-A177-3AD203B41FA5}">
                      <a16:colId xmlns:a16="http://schemas.microsoft.com/office/drawing/2014/main" val="2966010538"/>
                    </a:ext>
                  </a:extLst>
                </a:gridCol>
                <a:gridCol w="824217">
                  <a:extLst>
                    <a:ext uri="{9D8B030D-6E8A-4147-A177-3AD203B41FA5}">
                      <a16:colId xmlns:a16="http://schemas.microsoft.com/office/drawing/2014/main" val="1069886188"/>
                    </a:ext>
                  </a:extLst>
                </a:gridCol>
              </a:tblGrid>
              <a:tr h="312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900" b="1" dirty="0">
                          <a:solidFill>
                            <a:srgbClr val="C00000"/>
                          </a:solidFill>
                          <a:latin typeface="+mn-ea"/>
                          <a:ea typeface="+mn-ea"/>
                        </a:rPr>
                        <a:t>-49%</a:t>
                      </a:r>
                      <a:endParaRPr lang="zh-CN" altLang="en-US" sz="900" b="1" dirty="0">
                        <a:solidFill>
                          <a:srgbClr val="C00000"/>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sz="900" b="0" i="0" u="none" strike="noStrike" kern="1200" dirty="0">
                          <a:solidFill>
                            <a:srgbClr val="C00000"/>
                          </a:solidFill>
                          <a:effectLst/>
                          <a:latin typeface="+mn-ea"/>
                          <a:ea typeface="+mn-ea"/>
                          <a:cs typeface="+mn-cs"/>
                        </a:rPr>
                        <a:t>-48%</a:t>
                      </a:r>
                      <a:endParaRPr lang="zh-CN" altLang="en-US" sz="900" b="0" i="0" u="none" strike="noStrike" kern="1200" dirty="0">
                        <a:solidFill>
                          <a:srgbClr val="C00000"/>
                        </a:solidFill>
                        <a:effectLst/>
                        <a:latin typeface="+mn-ea"/>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-92%</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-36%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-41%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-44%</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-66%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12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dirty="0">
                          <a:solidFill>
                            <a:srgbClr val="C00000"/>
                          </a:solidFill>
                          <a:latin typeface="+mn-ea"/>
                          <a:ea typeface="+mn-ea"/>
                        </a:rPr>
                        <a:t>-53%</a:t>
                      </a:r>
                      <a:endParaRPr lang="zh-CN" altLang="en-US" sz="900" b="1" dirty="0">
                        <a:solidFill>
                          <a:srgbClr val="C00000"/>
                        </a:solidFill>
                        <a:latin typeface="+mn-ea"/>
                        <a:ea typeface="+mn-ea"/>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altLang="zh-CN" sz="900" b="0" dirty="0">
                          <a:solidFill>
                            <a:srgbClr val="C00000"/>
                          </a:solidFill>
                          <a:latin typeface="+mn-ea"/>
                          <a:ea typeface="+mn-ea"/>
                        </a:rPr>
                        <a:t>-57%</a:t>
                      </a:r>
                      <a:endParaRPr lang="zh-CN" altLang="en-US" sz="900" b="0" dirty="0">
                        <a:solidFill>
                          <a:schemeClr val="accent6"/>
                        </a:solidFill>
                        <a:latin typeface="+mn-ea"/>
                        <a:ea typeface="+mn-ea"/>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-67%</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-16%</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-26%</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-48%</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-39%</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C00000"/>
                          </a:solidFill>
                          <a:effectLst/>
                          <a:latin typeface="+mn-ea"/>
                          <a:ea typeface="+mn-ea"/>
                        </a:rPr>
                        <a:t>-31%</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49711E"/>
                          </a:solidFill>
                          <a:effectLst/>
                          <a:latin typeface="+mn-ea"/>
                          <a:ea typeface="+mn-ea"/>
                        </a:rPr>
                        <a:t>23%</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dirty="0">
                          <a:solidFill>
                            <a:srgbClr val="000000"/>
                          </a:solidFill>
                          <a:effectLst/>
                          <a:latin typeface="+mn-ea"/>
                          <a:ea typeface="+mn-ea"/>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900" b="0" i="0" u="none" strike="noStrike" kern="1200" dirty="0">
                          <a:solidFill>
                            <a:srgbClr val="C00000"/>
                          </a:solidFill>
                          <a:effectLst/>
                          <a:latin typeface="+mn-ea"/>
                          <a:ea typeface="+mn-ea"/>
                          <a:cs typeface="+mn-cs"/>
                        </a:rPr>
                        <a:t>-66%</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12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latinLnBrk="0" hangingPunct="1"/>
                      <a:r>
                        <a:rPr lang="en-US" altLang="zh-CN" sz="900" b="1" kern="1200" dirty="0">
                          <a:solidFill>
                            <a:srgbClr val="49711E"/>
                          </a:solidFill>
                          <a:latin typeface="+mn-ea"/>
                          <a:ea typeface="+mn-ea"/>
                          <a:cs typeface="+mn-cs"/>
                        </a:rPr>
                        <a:t>+0.3pp</a:t>
                      </a:r>
                      <a:endParaRPr lang="zh-CN" altLang="en-US" sz="900" b="1" kern="1200" dirty="0">
                        <a:solidFill>
                          <a:schemeClr val="accent6"/>
                        </a:solidFill>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dirty="0">
                          <a:solidFill>
                            <a:srgbClr val="49711E"/>
                          </a:solidFill>
                          <a:effectLst/>
                          <a:latin typeface="+mn-ea"/>
                          <a:ea typeface="+mn-ea"/>
                        </a:rPr>
                        <a:t>+0.6pp</a:t>
                      </a:r>
                      <a:endParaRPr lang="en-US" sz="900" b="0" i="0" u="none" strike="noStrike" dirty="0">
                        <a:solidFill>
                          <a:srgbClr val="C00000"/>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C00000"/>
                          </a:solidFill>
                          <a:effectLst/>
                          <a:latin typeface="+mn-ea"/>
                          <a:ea typeface="+mn-ea"/>
                        </a:rPr>
                        <a:t>-0.3pp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-1.1pp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C00000"/>
                          </a:solidFill>
                          <a:effectLst/>
                          <a:latin typeface="+mn-ea"/>
                          <a:ea typeface="+mn-ea"/>
                        </a:rPr>
                        <a:t>-4pp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49711E"/>
                          </a:solidFill>
                          <a:effectLst/>
                          <a:latin typeface="+mn-ea"/>
                          <a:ea typeface="+mn-ea"/>
                        </a:rPr>
                        <a:t>+0.6pp</a:t>
                      </a:r>
                      <a:endParaRPr lang="en-US" sz="900" b="0" i="0" u="none" strike="noStrike" dirty="0">
                        <a:solidFill>
                          <a:schemeClr val="accent6"/>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-6pp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000000"/>
                          </a:solidFill>
                          <a:effectLst/>
                          <a:latin typeface="+mn-ea"/>
                          <a:ea typeface="+mn-ea"/>
                        </a:rPr>
                        <a:t>-</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000000"/>
                          </a:solidFill>
                          <a:effectLst/>
                          <a:latin typeface="+mn-ea"/>
                          <a:ea typeface="+mn-ea"/>
                        </a:rPr>
                        <a:t>-</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000000"/>
                          </a:solidFill>
                          <a:effectLst/>
                          <a:latin typeface="+mn-ea"/>
                          <a:ea typeface="+mn-ea"/>
                        </a:rPr>
                        <a:t>-</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000000"/>
                          </a:solidFill>
                          <a:effectLst/>
                          <a:latin typeface="+mn-ea"/>
                          <a:ea typeface="+mn-ea"/>
                        </a:rPr>
                        <a:t>-</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dirty="0">
                          <a:solidFill>
                            <a:srgbClr val="000000"/>
                          </a:solidFill>
                          <a:effectLst/>
                          <a:latin typeface="+mn-ea"/>
                          <a:ea typeface="+mn-ea"/>
                        </a:rPr>
                        <a:t>-</a:t>
                      </a:r>
                      <a:endParaRPr lang="en-US" sz="900" b="0" i="0" u="none" strike="noStrike" dirty="0">
                        <a:solidFill>
                          <a:schemeClr val="tx1"/>
                        </a:solidFill>
                        <a:effectLst/>
                        <a:latin typeface="+mn-ea"/>
                        <a:ea typeface="+mn-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graphicFrame>
        <p:nvGraphicFramePr>
          <p:cNvPr id="6" name="图表 10">
            <a:extLst>
              <a:ext uri="{FF2B5EF4-FFF2-40B4-BE49-F238E27FC236}">
                <a16:creationId xmlns:a16="http://schemas.microsoft.com/office/drawing/2014/main" id="{457005E0-5CEE-7E4D-BED8-39A834933FD0}"/>
              </a:ext>
            </a:extLst>
          </p:cNvPr>
          <p:cNvGraphicFramePr/>
          <p:nvPr>
            <p:extLst>
              <p:ext uri="{D42A27DB-BD31-4B8C-83A1-F6EECF244321}">
                <p14:modId xmlns:p14="http://schemas.microsoft.com/office/powerpoint/2010/main" val="3698982055"/>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sp>
        <p:nvSpPr>
          <p:cNvPr id="7" name="文本框 11">
            <a:extLst>
              <a:ext uri="{FF2B5EF4-FFF2-40B4-BE49-F238E27FC236}">
                <a16:creationId xmlns:a16="http://schemas.microsoft.com/office/drawing/2014/main" id="{EE4D5AB8-237B-464B-A780-478FF723CC02}"/>
              </a:ext>
            </a:extLst>
          </p:cNvPr>
          <p:cNvSpPr txBox="1"/>
          <p:nvPr/>
        </p:nvSpPr>
        <p:spPr>
          <a:xfrm>
            <a:off x="1315536" y="5106458"/>
            <a:ext cx="864000" cy="216000"/>
          </a:xfrm>
          <a:prstGeom prst="rect">
            <a:avLst/>
          </a:prstGeom>
          <a:noFill/>
        </p:spPr>
        <p:txBody>
          <a:bodyPr wrap="square" rtlCol="0">
            <a:spAutoFit/>
          </a:bodyPr>
          <a:lstStyle/>
          <a:p>
            <a:pPr algn="ctr"/>
            <a:r>
              <a:rPr kumimoji="1" lang="zh-CN" altLang="en-US" sz="800" dirty="0"/>
              <a:t>广告流量总体</a:t>
            </a:r>
          </a:p>
        </p:txBody>
      </p:sp>
    </p:spTree>
    <p:extLst>
      <p:ext uri="{BB962C8B-B14F-4D97-AF65-F5344CB8AC3E}">
        <p14:creationId xmlns:p14="http://schemas.microsoft.com/office/powerpoint/2010/main" val="28066817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E52D8-70BC-B642-A87B-1036BBAEF6BE}"/>
              </a:ext>
            </a:extLst>
          </p:cNvPr>
          <p:cNvSpPr>
            <a:spLocks noGrp="1"/>
          </p:cNvSpPr>
          <p:nvPr>
            <p:ph type="title"/>
          </p:nvPr>
        </p:nvSpPr>
        <p:spPr/>
        <p:txBody>
          <a:bodyPr/>
          <a:lstStyle/>
          <a:p>
            <a:r>
              <a:rPr lang="x-none" dirty="0"/>
              <a:t>Nespresso官旗胶囊咖啡品类平台流量布局</a:t>
            </a:r>
          </a:p>
        </p:txBody>
      </p:sp>
      <p:sp>
        <p:nvSpPr>
          <p:cNvPr id="3" name="Text Placeholder 2">
            <a:extLst>
              <a:ext uri="{FF2B5EF4-FFF2-40B4-BE49-F238E27FC236}">
                <a16:creationId xmlns:a16="http://schemas.microsoft.com/office/drawing/2014/main" id="{E9319ED1-4EAF-CE43-925C-FC297AF652DA}"/>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4657DFE9-93EA-3048-A715-35D43D199CDA}"/>
              </a:ext>
            </a:extLst>
          </p:cNvPr>
          <p:cNvSpPr>
            <a:spLocks noGrp="1"/>
          </p:cNvSpPr>
          <p:nvPr>
            <p:ph type="body" sz="quarter" idx="11"/>
          </p:nvPr>
        </p:nvSpPr>
        <p:spPr/>
        <p:txBody>
          <a:bodyPr/>
          <a:lstStyle/>
          <a:p>
            <a:r>
              <a:t>数据来源：生意参谋</a:t>
            </a:r>
          </a:p>
          <a:p>
            <a:r>
              <a:t>时间维度：2023.12</a:t>
            </a:r>
          </a:p>
          <a:p>
            <a:r>
              <a:t>*生意参谋暂不支持查看逛逛渠道的后链路转化表现</a:t>
            </a:r>
          </a:p>
        </p:txBody>
      </p:sp>
      <p:graphicFrame>
        <p:nvGraphicFramePr>
          <p:cNvPr id="5" name="图表 11">
            <a:extLst>
              <a:ext uri="{FF2B5EF4-FFF2-40B4-BE49-F238E27FC236}">
                <a16:creationId xmlns:a16="http://schemas.microsoft.com/office/drawing/2014/main" id="{999D1126-650C-6A47-B40E-BF47A1F1C0AD}"/>
              </a:ext>
            </a:extLst>
          </p:cNvPr>
          <p:cNvGraphicFramePr/>
          <p:nvPr>
            <p:extLst>
              <p:ext uri="{D42A27DB-BD31-4B8C-83A1-F6EECF244321}">
                <p14:modId xmlns:p14="http://schemas.microsoft.com/office/powerpoint/2010/main" val="2812925219"/>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15">
            <a:extLst>
              <a:ext uri="{FF2B5EF4-FFF2-40B4-BE49-F238E27FC236}">
                <a16:creationId xmlns:a16="http://schemas.microsoft.com/office/drawing/2014/main" id="{080D5C12-1531-0746-A6DE-9B0F378E941C}"/>
              </a:ext>
            </a:extLst>
          </p:cNvPr>
          <p:cNvGraphicFramePr>
            <a:graphicFrameLocks noGrp="1"/>
          </p:cNvGraphicFramePr>
          <p:nvPr>
            <p:extLst>
              <p:ext uri="{D42A27DB-BD31-4B8C-83A1-F6EECF244321}">
                <p14:modId xmlns:p14="http://schemas.microsoft.com/office/powerpoint/2010/main" val="4135325540"/>
              </p:ext>
            </p:extLst>
          </p:nvPr>
        </p:nvGraphicFramePr>
        <p:xfrm>
          <a:off x="280800" y="5328000"/>
          <a:ext cx="10623316" cy="9000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569662307"/>
                    </a:ext>
                  </a:extLst>
                </a:gridCol>
                <a:gridCol w="787718">
                  <a:extLst>
                    <a:ext uri="{9D8B030D-6E8A-4147-A177-3AD203B41FA5}">
                      <a16:colId xmlns:a16="http://schemas.microsoft.com/office/drawing/2014/main" val="260454174"/>
                    </a:ext>
                  </a:extLst>
                </a:gridCol>
                <a:gridCol w="894379">
                  <a:extLst>
                    <a:ext uri="{9D8B030D-6E8A-4147-A177-3AD203B41FA5}">
                      <a16:colId xmlns:a16="http://schemas.microsoft.com/office/drawing/2014/main" val="2473384081"/>
                    </a:ext>
                  </a:extLst>
                </a:gridCol>
                <a:gridCol w="1126994">
                  <a:extLst>
                    <a:ext uri="{9D8B030D-6E8A-4147-A177-3AD203B41FA5}">
                      <a16:colId xmlns:a16="http://schemas.microsoft.com/office/drawing/2014/main" val="3847526139"/>
                    </a:ext>
                  </a:extLst>
                </a:gridCol>
                <a:gridCol w="1363870">
                  <a:extLst>
                    <a:ext uri="{9D8B030D-6E8A-4147-A177-3AD203B41FA5}">
                      <a16:colId xmlns:a16="http://schemas.microsoft.com/office/drawing/2014/main" val="3751921421"/>
                    </a:ext>
                  </a:extLst>
                </a:gridCol>
                <a:gridCol w="1292570">
                  <a:extLst>
                    <a:ext uri="{9D8B030D-6E8A-4147-A177-3AD203B41FA5}">
                      <a16:colId xmlns:a16="http://schemas.microsoft.com/office/drawing/2014/main" val="3349848825"/>
                    </a:ext>
                  </a:extLst>
                </a:gridCol>
                <a:gridCol w="1241571">
                  <a:extLst>
                    <a:ext uri="{9D8B030D-6E8A-4147-A177-3AD203B41FA5}">
                      <a16:colId xmlns:a16="http://schemas.microsoft.com/office/drawing/2014/main" val="567222659"/>
                    </a:ext>
                  </a:extLst>
                </a:gridCol>
                <a:gridCol w="1258349">
                  <a:extLst>
                    <a:ext uri="{9D8B030D-6E8A-4147-A177-3AD203B41FA5}">
                      <a16:colId xmlns:a16="http://schemas.microsoft.com/office/drawing/2014/main" val="2391516373"/>
                    </a:ext>
                  </a:extLst>
                </a:gridCol>
                <a:gridCol w="1308682">
                  <a:extLst>
                    <a:ext uri="{9D8B030D-6E8A-4147-A177-3AD203B41FA5}">
                      <a16:colId xmlns:a16="http://schemas.microsoft.com/office/drawing/2014/main" val="3028846577"/>
                    </a:ext>
                  </a:extLst>
                </a:gridCol>
                <a:gridCol w="1140903">
                  <a:extLst>
                    <a:ext uri="{9D8B030D-6E8A-4147-A177-3AD203B41FA5}">
                      <a16:colId xmlns:a16="http://schemas.microsoft.com/office/drawing/2014/main" val="3405185712"/>
                    </a:ext>
                  </a:extLst>
                </a:gridCol>
              </a:tblGrid>
              <a:tr h="300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-45%</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49711E"/>
                          </a:solidFill>
                          <a:effectLst/>
                          <a:latin typeface="+mn-ea"/>
                          <a:ea typeface="+mn-ea"/>
                          <a:cs typeface="+mn-cs"/>
                        </a:rPr>
                        <a:t>18%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-41%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-59%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-55%</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-35%</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-52%</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-14%</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00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-30%</a:t>
                      </a:r>
                    </a:p>
                  </a:txBody>
                  <a:tcPr marL="6350" marR="6350" marT="635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49711E"/>
                          </a:solidFill>
                          <a:effectLst/>
                          <a:latin typeface="+mn-ea"/>
                          <a:ea typeface="+mn-ea"/>
                          <a:cs typeface="+mn-cs"/>
                        </a:rPr>
                        <a:t>7%</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-42%</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-46%</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-6%</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-53%</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-74%</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-30%</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00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i="0" u="none" strike="noStrike" kern="1200" dirty="0">
                          <a:solidFill>
                            <a:srgbClr val="C00000"/>
                          </a:solidFill>
                          <a:effectLst/>
                          <a:latin typeface="+mn-ea"/>
                          <a:ea typeface="+mn-ea"/>
                          <a:cs typeface="+mn-cs"/>
                        </a:rPr>
                        <a:t>-3pp</a:t>
                      </a:r>
                      <a:endParaRPr lang="zh-CN" altLang="en-US" sz="900" b="1" i="0" u="none" strike="noStrike" kern="1200" dirty="0">
                        <a:solidFill>
                          <a:schemeClr val="accent6"/>
                        </a:solidFill>
                        <a:effectLst/>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kern="1200" dirty="0">
                          <a:solidFill>
                            <a:srgbClr val="49711E"/>
                          </a:solidFill>
                          <a:effectLst/>
                          <a:latin typeface="+mn-ea"/>
                          <a:ea typeface="+mn-ea"/>
                          <a:cs typeface="+mn-cs"/>
                        </a:rPr>
                        <a:t>+0.9pp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49711E"/>
                          </a:solidFill>
                          <a:effectLst/>
                          <a:latin typeface="+mn-ea"/>
                          <a:ea typeface="+mn-ea"/>
                          <a:cs typeface="+mn-cs"/>
                        </a:rPr>
                        <a:t>+0.5pp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-10pp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-1.8pp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49711E"/>
                          </a:solidFill>
                          <a:effectLst/>
                          <a:latin typeface="+mn-ea"/>
                          <a:ea typeface="+mn-ea"/>
                          <a:cs typeface="+mn-cs"/>
                        </a:rPr>
                        <a:t>+4pp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49711E"/>
                          </a:solidFill>
                          <a:effectLst/>
                          <a:latin typeface="+mn-ea"/>
                          <a:ea typeface="+mn-ea"/>
                          <a:cs typeface="+mn-cs"/>
                        </a:rPr>
                        <a:t>+1.8pp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49711E"/>
                          </a:solidFill>
                          <a:effectLst/>
                          <a:latin typeface="+mn-ea"/>
                          <a:ea typeface="+mn-ea"/>
                          <a:cs typeface="+mn-cs"/>
                        </a:rPr>
                        <a:t>+4pp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sp>
        <p:nvSpPr>
          <p:cNvPr id="7" name="文本框 11">
            <a:extLst>
              <a:ext uri="{FF2B5EF4-FFF2-40B4-BE49-F238E27FC236}">
                <a16:creationId xmlns:a16="http://schemas.microsoft.com/office/drawing/2014/main" id="{D12A7244-4B7C-8244-BC09-A842E4CBAE88}"/>
              </a:ext>
            </a:extLst>
          </p:cNvPr>
          <p:cNvSpPr txBox="1"/>
          <p:nvPr/>
        </p:nvSpPr>
        <p:spPr>
          <a:xfrm>
            <a:off x="1315536" y="5106458"/>
            <a:ext cx="864000" cy="215444"/>
          </a:xfrm>
          <a:prstGeom prst="rect">
            <a:avLst/>
          </a:prstGeom>
          <a:noFill/>
        </p:spPr>
        <p:txBody>
          <a:bodyPr wrap="square" rtlCol="0">
            <a:spAutoFit/>
          </a:bodyPr>
          <a:lstStyle/>
          <a:p>
            <a:pPr algn="ctr"/>
            <a:r>
              <a:rPr kumimoji="1" lang="zh-CN" altLang="en-US" sz="800" dirty="0"/>
              <a:t>平台流量总体</a:t>
            </a:r>
          </a:p>
        </p:txBody>
      </p:sp>
    </p:spTree>
    <p:extLst>
      <p:ext uri="{BB962C8B-B14F-4D97-AF65-F5344CB8AC3E}">
        <p14:creationId xmlns:p14="http://schemas.microsoft.com/office/powerpoint/2010/main" val="9759541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94FEC-B447-3B4A-9C3E-DA74079D45D7}"/>
              </a:ext>
            </a:extLst>
          </p:cNvPr>
          <p:cNvSpPr>
            <a:spLocks noGrp="1"/>
          </p:cNvSpPr>
          <p:nvPr>
            <p:ph type="title"/>
          </p:nvPr>
        </p:nvSpPr>
        <p:spPr/>
        <p:txBody>
          <a:bodyPr/>
          <a:lstStyle/>
          <a:p>
            <a:r>
              <a:rPr lang="x-none" dirty="0"/>
              <a:t>胶囊咖啡品类平台流量布局</a:t>
            </a:r>
            <a:r>
              <a:rPr lang="zh-CN" altLang="en-US" dirty="0"/>
              <a:t>（</a:t>
            </a:r>
            <a:r>
              <a:rPr lang="en-US" altLang="zh-CN" dirty="0"/>
              <a:t>vs.</a:t>
            </a:r>
            <a:r>
              <a:rPr lang="zh-CN" altLang="en-US" dirty="0"/>
              <a:t> 竞品）</a:t>
            </a:r>
            <a:endParaRPr lang="x-none" dirty="0"/>
          </a:p>
        </p:txBody>
      </p:sp>
      <p:sp>
        <p:nvSpPr>
          <p:cNvPr id="3" name="Text Placeholder 2">
            <a:extLst>
              <a:ext uri="{FF2B5EF4-FFF2-40B4-BE49-F238E27FC236}">
                <a16:creationId xmlns:a16="http://schemas.microsoft.com/office/drawing/2014/main" id="{A0438829-3180-394F-AE2E-71318EB79F9E}"/>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6C29A4AA-94CC-BD4A-92A5-D1F54EA1F4CF}"/>
              </a:ext>
            </a:extLst>
          </p:cNvPr>
          <p:cNvSpPr>
            <a:spLocks noGrp="1"/>
          </p:cNvSpPr>
          <p:nvPr>
            <p:ph type="body" sz="quarter" idx="11"/>
          </p:nvPr>
        </p:nvSpPr>
        <p:spPr/>
        <p:txBody>
          <a:bodyPr/>
          <a:lstStyle/>
          <a:p>
            <a:r>
              <a:t>数据来源：生意参谋-品类360</a:t>
            </a:r>
          </a:p>
          <a:p>
            <a:r>
              <a:t>时间维度：2023.12</a:t>
            </a:r>
          </a:p>
        </p:txBody>
      </p:sp>
      <p:graphicFrame>
        <p:nvGraphicFramePr>
          <p:cNvPr id="36" name="图表 8">
            <a:extLst>
              <a:ext uri="{FF2B5EF4-FFF2-40B4-BE49-F238E27FC236}">
                <a16:creationId xmlns:a16="http://schemas.microsoft.com/office/drawing/2014/main" id="{85081AF8-A7E9-9445-9FE8-23A2BD47F91C}"/>
              </a:ext>
            </a:extLst>
          </p:cNvPr>
          <p:cNvGraphicFramePr/>
          <p:nvPr>
            <p:extLst>
              <p:ext uri="{D42A27DB-BD31-4B8C-83A1-F6EECF244321}">
                <p14:modId xmlns:p14="http://schemas.microsoft.com/office/powerpoint/2010/main" val="2186617189"/>
              </p:ext>
            </p:extLst>
          </p:nvPr>
        </p:nvGraphicFramePr>
        <p:xfrm>
          <a:off x="299241" y="1872077"/>
          <a:ext cx="3528000" cy="4500000"/>
        </p:xfrm>
        <a:graphic>
          <a:graphicData uri="http://schemas.openxmlformats.org/drawingml/2006/chart">
            <c:chart xmlns:c="http://schemas.openxmlformats.org/drawingml/2006/chart" xmlns:r="http://schemas.openxmlformats.org/officeDocument/2006/relationships" r:id="rId2"/>
          </a:graphicData>
        </a:graphic>
      </p:graphicFrame>
      <p:sp>
        <p:nvSpPr>
          <p:cNvPr id="37" name="对话气泡: 矩形 9">
            <a:extLst>
              <a:ext uri="{FF2B5EF4-FFF2-40B4-BE49-F238E27FC236}">
                <a16:creationId xmlns:a16="http://schemas.microsoft.com/office/drawing/2014/main" id="{E87C045A-809E-D644-A8A4-03FFE2E1AD6B}"/>
              </a:ext>
            </a:extLst>
          </p:cNvPr>
          <p:cNvSpPr/>
          <p:nvPr/>
        </p:nvSpPr>
        <p:spPr>
          <a:xfrm>
            <a:off x="4054281" y="2196660"/>
            <a:ext cx="7816264" cy="4169757"/>
          </a:xfrm>
          <a:prstGeom prst="wedgeRectCallout">
            <a:avLst>
              <a:gd name="adj1" fmla="val -53795"/>
              <a:gd name="adj2" fmla="val -14778"/>
            </a:avLst>
          </a:prstGeom>
          <a:solidFill>
            <a:schemeClr val="accent2">
              <a:lumMod val="60000"/>
              <a:lumOff val="40000"/>
              <a:alpha val="30196"/>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graphicFrame>
        <p:nvGraphicFramePr>
          <p:cNvPr id="38" name="表格 13">
            <a:extLst>
              <a:ext uri="{FF2B5EF4-FFF2-40B4-BE49-F238E27FC236}">
                <a16:creationId xmlns:a16="http://schemas.microsoft.com/office/drawing/2014/main" id="{98C7A79D-0F25-6949-B3AD-3E1BC7F91389}"/>
              </a:ext>
            </a:extLst>
          </p:cNvPr>
          <p:cNvGraphicFramePr>
            <a:graphicFrameLocks noGrp="1"/>
          </p:cNvGraphicFramePr>
          <p:nvPr>
            <p:extLst>
              <p:ext uri="{D42A27DB-BD31-4B8C-83A1-F6EECF244321}">
                <p14:modId xmlns:p14="http://schemas.microsoft.com/office/powerpoint/2010/main" val="1297390305"/>
              </p:ext>
            </p:extLst>
          </p:nvPr>
        </p:nvGraphicFramePr>
        <p:xfrm>
          <a:off x="4163644" y="2299521"/>
          <a:ext cx="7572380" cy="4066897"/>
        </p:xfrm>
        <a:graphic>
          <a:graphicData uri="http://schemas.openxmlformats.org/drawingml/2006/table">
            <a:tbl>
              <a:tblPr firstRow="1" bandRow="1">
                <a:tableStyleId>{5C22544A-7EE6-4342-B048-85BDC9FD1C3A}</a:tableStyleId>
              </a:tblPr>
              <a:tblGrid>
                <a:gridCol w="942975">
                  <a:extLst>
                    <a:ext uri="{9D8B030D-6E8A-4147-A177-3AD203B41FA5}">
                      <a16:colId xmlns:a16="http://schemas.microsoft.com/office/drawing/2014/main" val="3555142399"/>
                    </a:ext>
                  </a:extLst>
                </a:gridCol>
                <a:gridCol w="1318261">
                  <a:extLst>
                    <a:ext uri="{9D8B030D-6E8A-4147-A177-3AD203B41FA5}">
                      <a16:colId xmlns:a16="http://schemas.microsoft.com/office/drawing/2014/main" val="3858241732"/>
                    </a:ext>
                  </a:extLst>
                </a:gridCol>
                <a:gridCol w="1327786">
                  <a:extLst>
                    <a:ext uri="{9D8B030D-6E8A-4147-A177-3AD203B41FA5}">
                      <a16:colId xmlns:a16="http://schemas.microsoft.com/office/drawing/2014/main" val="3700877617"/>
                    </a:ext>
                  </a:extLst>
                </a:gridCol>
                <a:gridCol w="1327786">
                  <a:extLst>
                    <a:ext uri="{9D8B030D-6E8A-4147-A177-3AD203B41FA5}">
                      <a16:colId xmlns:a16="http://schemas.microsoft.com/office/drawing/2014/main" val="2215010795"/>
                    </a:ext>
                  </a:extLst>
                </a:gridCol>
                <a:gridCol w="1327786">
                  <a:extLst>
                    <a:ext uri="{9D8B030D-6E8A-4147-A177-3AD203B41FA5}">
                      <a16:colId xmlns:a16="http://schemas.microsoft.com/office/drawing/2014/main" val="2792743353"/>
                    </a:ext>
                  </a:extLst>
                </a:gridCol>
                <a:gridCol w="1327786">
                  <a:extLst>
                    <a:ext uri="{9D8B030D-6E8A-4147-A177-3AD203B41FA5}">
                      <a16:colId xmlns:a16="http://schemas.microsoft.com/office/drawing/2014/main" val="2029127773"/>
                    </a:ext>
                  </a:extLst>
                </a:gridCol>
              </a:tblGrid>
              <a:tr h="374217">
                <a:tc>
                  <a:txBody>
                    <a:bodyPr/>
                    <a:lstStyle/>
                    <a:p>
                      <a:pPr algn="ctr"/>
                      <a:endParaRPr lang="zh-CN" altLang="en-US" sz="1200" dirty="0"/>
                    </a:p>
                  </a:txBody>
                  <a:tcPr anchor="ctr">
                    <a:lnL w="12700" cap="flat" cmpd="sng" algn="ctr">
                      <a:noFill/>
                      <a:prstDash val="solid"/>
                      <a:round/>
                      <a:headEnd type="none" w="med" len="med"/>
                      <a:tailEnd type="none" w="med" len="med"/>
                    </a:lnL>
                  </a:tcPr>
                </a:tc>
                <a:tc>
                  <a:txBody>
                    <a:bodyPr/>
                    <a:lstStyle/>
                    <a:p>
                      <a:pPr algn="ctr"/>
                      <a:r>
                        <a:rPr lang="zh-CN" altLang="en-US" sz="1200" dirty="0"/>
                        <a:t>隅田川</a:t>
                      </a:r>
                    </a:p>
                  </a:txBody>
                  <a:tcPr anchor="ctr"/>
                </a:tc>
                <a:tc>
                  <a:txBody>
                    <a:bodyPr/>
                    <a:lstStyle/>
                    <a:p>
                      <a:pPr algn="ctr"/>
                      <a:r>
                        <a:rPr lang="en-US" altLang="zh-CN" sz="1200" dirty="0"/>
                        <a:t>Nespresso</a:t>
                      </a:r>
                      <a:endParaRPr lang="zh-CN" altLang="en-US" sz="1200" dirty="0"/>
                    </a:p>
                  </a:txBody>
                  <a:tcPr anchor="ctr"/>
                </a:tc>
                <a:tc>
                  <a:txBody>
                    <a:bodyPr/>
                    <a:lstStyle/>
                    <a:p>
                      <a:pPr algn="ctr"/>
                      <a:r>
                        <a:rPr lang="en-US" altLang="zh-CN" sz="1200" dirty="0"/>
                        <a:t>Peet’s</a:t>
                      </a:r>
                      <a:endParaRPr lang="zh-CN" altLang="en-US" sz="1200" dirty="0"/>
                    </a:p>
                  </a:txBody>
                  <a:tcPr anchor="ctr"/>
                </a:tc>
                <a:tc>
                  <a:txBody>
                    <a:bodyPr/>
                    <a:lstStyle/>
                    <a:p>
                      <a:pPr algn="ctr"/>
                      <a:r>
                        <a:rPr lang="zh-CN" altLang="en-US" sz="1200" dirty="0"/>
                        <a:t>多趣酷思</a:t>
                      </a:r>
                    </a:p>
                  </a:txBody>
                  <a:tcPr anchor="ctr"/>
                </a:tc>
                <a:tc>
                  <a:txBody>
                    <a:bodyPr/>
                    <a:lstStyle/>
                    <a:p>
                      <a:pPr algn="ctr"/>
                      <a:r>
                        <a:rPr lang="zh-CN" altLang="en-US" sz="1200" dirty="0"/>
                        <a:t>星巴克</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1327431561"/>
                  </a:ext>
                </a:extLst>
              </a:tr>
              <a:tr h="272673">
                <a:tc>
                  <a:txBody>
                    <a:bodyPr/>
                    <a:lstStyle/>
                    <a:p>
                      <a:pPr algn="ctr"/>
                      <a:r>
                        <a:rPr lang="zh-CN" altLang="en-US" sz="1000" i="1" dirty="0">
                          <a:solidFill>
                            <a:schemeClr val="tx2"/>
                          </a:solidFill>
                        </a:rPr>
                        <a:t>平台流量</a:t>
                      </a:r>
                    </a:p>
                  </a:txBody>
                  <a:tcPr anchor="ctr">
                    <a:lnL w="12700" cap="flat" cmpd="sng" algn="ctr">
                      <a:noFill/>
                      <a:prstDash val="solid"/>
                      <a:round/>
                      <a:headEnd type="none" w="med" len="med"/>
                      <a:tailEnd type="none" w="med" len="med"/>
                    </a:lnL>
                    <a:solidFill>
                      <a:schemeClr val="accent5">
                        <a:lumMod val="20000"/>
                        <a:lumOff val="80000"/>
                      </a:schemeClr>
                    </a:solidFill>
                  </a:tcPr>
                </a:tc>
                <a:tc>
                  <a:txBody>
                    <a:bodyPr/>
                    <a:lstStyle/>
                    <a:p>
                      <a:pPr marL="0" algn="ctr" defTabSz="914400" rtl="0" eaLnBrk="1" fontAlgn="ctr" latinLnBrk="0" hangingPunct="1"/>
                      <a:r>
                        <a:rPr lang="en-US" altLang="zh-CN" sz="1000" i="1" kern="1200" dirty="0">
                          <a:solidFill>
                            <a:srgbClr val="A5A5A5"/>
                          </a:solidFill>
                          <a:latin typeface="+mn-lt"/>
                          <a:ea typeface="+mn-ea"/>
                          <a:cs typeface="+mn-cs"/>
                        </a:rPr>
                        <a:t>45,852</a:t>
                      </a:r>
                    </a:p>
                  </a:txBody>
                  <a:tcPr marL="7620" marR="7620" marT="7620" marB="0" anchor="ctr">
                    <a:solidFill>
                      <a:schemeClr val="accent5">
                        <a:lumMod val="20000"/>
                        <a:lumOff val="80000"/>
                      </a:schemeClr>
                    </a:solidFill>
                  </a:tcPr>
                </a:tc>
                <a:tc>
                  <a:txBody>
                    <a:bodyPr/>
                    <a:lstStyle/>
                    <a:p>
                      <a:pPr marL="0" algn="ctr" defTabSz="914400" rtl="0" eaLnBrk="1" fontAlgn="ctr" latinLnBrk="0" hangingPunct="1"/>
                      <a:r>
                        <a:rPr lang="en-US" altLang="zh-CN" sz="1000" i="1" kern="1200" dirty="0">
                          <a:solidFill>
                            <a:srgbClr val="A5A5A5"/>
                          </a:solidFill>
                          <a:latin typeface="+mn-lt"/>
                          <a:ea typeface="+mn-ea"/>
                          <a:cs typeface="+mn-cs"/>
                        </a:rPr>
                        <a:t>111,401</a:t>
                      </a:r>
                    </a:p>
                  </a:txBody>
                  <a:tcPr marL="7620" marR="7620" marT="7620" marB="0" anchor="ctr">
                    <a:solidFill>
                      <a:schemeClr val="accent5">
                        <a:lumMod val="20000"/>
                        <a:lumOff val="80000"/>
                      </a:schemeClr>
                    </a:solidFill>
                  </a:tcPr>
                </a:tc>
                <a:tc>
                  <a:txBody>
                    <a:bodyPr/>
                    <a:lstStyle/>
                    <a:p>
                      <a:pPr marL="0" algn="ctr" defTabSz="914400" rtl="0" eaLnBrk="1" fontAlgn="ctr" latinLnBrk="0" hangingPunct="1"/>
                      <a:r>
                        <a:rPr lang="en-US" altLang="zh-CN" sz="1000" i="1" kern="1200" dirty="0">
                          <a:solidFill>
                            <a:srgbClr val="A5A5A5"/>
                          </a:solidFill>
                          <a:latin typeface="+mn-lt"/>
                          <a:ea typeface="+mn-ea"/>
                          <a:cs typeface="+mn-cs"/>
                        </a:rPr>
                        <a:t>37,370</a:t>
                      </a:r>
                    </a:p>
                  </a:txBody>
                  <a:tcPr marL="7620" marR="7620" marT="7620" marB="0" anchor="ctr">
                    <a:solidFill>
                      <a:schemeClr val="accent5">
                        <a:lumMod val="20000"/>
                        <a:lumOff val="80000"/>
                      </a:schemeClr>
                    </a:solidFill>
                  </a:tcPr>
                </a:tc>
                <a:tc>
                  <a:txBody>
                    <a:bodyPr/>
                    <a:lstStyle/>
                    <a:p>
                      <a:pPr marL="0" algn="ctr" defTabSz="914400" rtl="0" eaLnBrk="1" fontAlgn="ctr" latinLnBrk="0" hangingPunct="1"/>
                      <a:r>
                        <a:rPr lang="en-US" altLang="zh-CN" sz="1000" i="1" kern="1200" dirty="0">
                          <a:solidFill>
                            <a:srgbClr val="A5A5A5"/>
                          </a:solidFill>
                          <a:latin typeface="+mn-lt"/>
                          <a:ea typeface="+mn-ea"/>
                          <a:cs typeface="+mn-cs"/>
                        </a:rPr>
                        <a:t>17,159</a:t>
                      </a:r>
                    </a:p>
                  </a:txBody>
                  <a:tcPr marL="7620" marR="7620" marT="7620" marB="0" anchor="ctr">
                    <a:solidFill>
                      <a:schemeClr val="accent5">
                        <a:lumMod val="20000"/>
                        <a:lumOff val="80000"/>
                      </a:schemeClr>
                    </a:solidFill>
                  </a:tcPr>
                </a:tc>
                <a:tc>
                  <a:txBody>
                    <a:bodyPr/>
                    <a:lstStyle/>
                    <a:p>
                      <a:pPr marL="0" algn="ctr" defTabSz="914400" rtl="0" eaLnBrk="1" fontAlgn="ctr" latinLnBrk="0" hangingPunct="1"/>
                      <a:r>
                        <a:rPr lang="en-US" altLang="zh-CN" sz="1000" i="1" kern="1200" dirty="0">
                          <a:solidFill>
                            <a:srgbClr val="A5A5A5"/>
                          </a:solidFill>
                          <a:latin typeface="+mn-lt"/>
                          <a:ea typeface="+mn-ea"/>
                          <a:cs typeface="+mn-cs"/>
                        </a:rPr>
                        <a:t>41,386</a:t>
                      </a:r>
                    </a:p>
                  </a:txBody>
                  <a:tcPr marL="7620" marR="7620" marT="7620" marB="0" anchor="ctr">
                    <a:lnR w="12700" cap="flat" cmpd="sng" algn="ctr">
                      <a:noFill/>
                      <a:prstDash val="solid"/>
                      <a:round/>
                      <a:headEnd type="none" w="med" len="med"/>
                      <a:tailEnd type="none" w="med" len="med"/>
                    </a:lnR>
                    <a:solidFill>
                      <a:schemeClr val="accent5">
                        <a:lumMod val="20000"/>
                        <a:lumOff val="80000"/>
                      </a:schemeClr>
                    </a:solidFill>
                  </a:tcPr>
                </a:tc>
                <a:extLst>
                  <a:ext uri="{0D108BD9-81ED-4DB2-BD59-A6C34878D82A}">
                    <a16:rowId xmlns:a16="http://schemas.microsoft.com/office/drawing/2014/main" val="2911240708"/>
                  </a:ext>
                </a:extLst>
              </a:tr>
              <a:tr h="3420007">
                <a:tc>
                  <a:txBody>
                    <a:bodyPr/>
                    <a:lstStyle/>
                    <a:p>
                      <a:pPr algn="ctr"/>
                      <a:endParaRPr lang="zh-CN" altLang="en-US" sz="1000" dirty="0"/>
                    </a:p>
                  </a:txBody>
                  <a:tcPr anchor="ctr">
                    <a:lnL w="12700" cap="flat" cmpd="sng" algn="ctr">
                      <a:noFill/>
                      <a:prstDash val="solid"/>
                      <a:round/>
                      <a:headEnd type="none" w="med" len="med"/>
                      <a:tailEnd type="none" w="med" len="med"/>
                    </a:lnL>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noFill/>
                  </a:tcPr>
                </a:tc>
                <a:tc>
                  <a:txBody>
                    <a:bodyPr/>
                    <a:lstStyle/>
                    <a:p>
                      <a:pPr algn="ctr"/>
                      <a:endParaRPr lang="zh-CN" altLang="en-US" sz="1000" dirty="0"/>
                    </a:p>
                  </a:txBody>
                  <a:tcPr anchor="ctr">
                    <a:lnR w="12700" cap="flat" cmpd="sng" algn="ctr">
                      <a:noFill/>
                      <a:prstDash val="solid"/>
                      <a:round/>
                      <a:headEnd type="none" w="med" len="med"/>
                      <a:tailEnd type="none" w="med" len="med"/>
                    </a:lnR>
                    <a:noFill/>
                  </a:tcPr>
                </a:tc>
                <a:extLst>
                  <a:ext uri="{0D108BD9-81ED-4DB2-BD59-A6C34878D82A}">
                    <a16:rowId xmlns:a16="http://schemas.microsoft.com/office/drawing/2014/main" val="3751974040"/>
                  </a:ext>
                </a:extLst>
              </a:tr>
            </a:tbl>
          </a:graphicData>
        </a:graphic>
      </p:graphicFrame>
      <p:graphicFrame>
        <p:nvGraphicFramePr>
          <p:cNvPr id="39" name="图表 47">
            <a:extLst>
              <a:ext uri="{FF2B5EF4-FFF2-40B4-BE49-F238E27FC236}">
                <a16:creationId xmlns:a16="http://schemas.microsoft.com/office/drawing/2014/main" id="{3C9B395F-9897-8C4F-8812-2B16B6D150C4}"/>
              </a:ext>
            </a:extLst>
          </p:cNvPr>
          <p:cNvGraphicFramePr/>
          <p:nvPr>
            <p:extLst>
              <p:ext uri="{D42A27DB-BD31-4B8C-83A1-F6EECF244321}">
                <p14:modId xmlns:p14="http://schemas.microsoft.com/office/powerpoint/2010/main" val="1453952634"/>
              </p:ext>
            </p:extLst>
          </p:nvPr>
        </p:nvGraphicFramePr>
        <p:xfrm>
          <a:off x="9425260" y="2866498"/>
          <a:ext cx="2333782" cy="382220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0" name="图表 35">
            <a:extLst>
              <a:ext uri="{FF2B5EF4-FFF2-40B4-BE49-F238E27FC236}">
                <a16:creationId xmlns:a16="http://schemas.microsoft.com/office/drawing/2014/main" id="{B392A975-BCD1-9147-96EA-9670B7DD0237}"/>
              </a:ext>
            </a:extLst>
          </p:cNvPr>
          <p:cNvGraphicFramePr/>
          <p:nvPr>
            <p:extLst>
              <p:ext uri="{D42A27DB-BD31-4B8C-83A1-F6EECF244321}">
                <p14:modId xmlns:p14="http://schemas.microsoft.com/office/powerpoint/2010/main" val="573703359"/>
              </p:ext>
            </p:extLst>
          </p:nvPr>
        </p:nvGraphicFramePr>
        <p:xfrm>
          <a:off x="4051092" y="2866498"/>
          <a:ext cx="2663726" cy="382220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1" name="图表 45">
            <a:extLst>
              <a:ext uri="{FF2B5EF4-FFF2-40B4-BE49-F238E27FC236}">
                <a16:creationId xmlns:a16="http://schemas.microsoft.com/office/drawing/2014/main" id="{A69FB951-D6D5-9042-AD98-C55BE9447D00}"/>
              </a:ext>
            </a:extLst>
          </p:cNvPr>
          <p:cNvGraphicFramePr/>
          <p:nvPr>
            <p:extLst>
              <p:ext uri="{D42A27DB-BD31-4B8C-83A1-F6EECF244321}">
                <p14:modId xmlns:p14="http://schemas.microsoft.com/office/powerpoint/2010/main" val="2688057153"/>
              </p:ext>
            </p:extLst>
          </p:nvPr>
        </p:nvGraphicFramePr>
        <p:xfrm>
          <a:off x="8086754" y="2876023"/>
          <a:ext cx="2333782" cy="382220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2" name="图表 46">
            <a:extLst>
              <a:ext uri="{FF2B5EF4-FFF2-40B4-BE49-F238E27FC236}">
                <a16:creationId xmlns:a16="http://schemas.microsoft.com/office/drawing/2014/main" id="{5F180563-E5CB-7744-A317-82F48A01A5A6}"/>
              </a:ext>
            </a:extLst>
          </p:cNvPr>
          <p:cNvGraphicFramePr/>
          <p:nvPr>
            <p:extLst>
              <p:ext uri="{D42A27DB-BD31-4B8C-83A1-F6EECF244321}">
                <p14:modId xmlns:p14="http://schemas.microsoft.com/office/powerpoint/2010/main" val="641827584"/>
              </p:ext>
            </p:extLst>
          </p:nvPr>
        </p:nvGraphicFramePr>
        <p:xfrm>
          <a:off x="6760826" y="2885548"/>
          <a:ext cx="2333782" cy="382220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3" name="图表 36">
            <a:extLst>
              <a:ext uri="{FF2B5EF4-FFF2-40B4-BE49-F238E27FC236}">
                <a16:creationId xmlns:a16="http://schemas.microsoft.com/office/drawing/2014/main" id="{3D5F708A-92A8-7843-B5C3-B1456F903E18}"/>
              </a:ext>
            </a:extLst>
          </p:cNvPr>
          <p:cNvGraphicFramePr/>
          <p:nvPr>
            <p:extLst>
              <p:ext uri="{D42A27DB-BD31-4B8C-83A1-F6EECF244321}">
                <p14:modId xmlns:p14="http://schemas.microsoft.com/office/powerpoint/2010/main" val="3554439741"/>
              </p:ext>
            </p:extLst>
          </p:nvPr>
        </p:nvGraphicFramePr>
        <p:xfrm>
          <a:off x="5552769" y="2895073"/>
          <a:ext cx="2076450" cy="382220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44" name="表格 5">
            <a:extLst>
              <a:ext uri="{FF2B5EF4-FFF2-40B4-BE49-F238E27FC236}">
                <a16:creationId xmlns:a16="http://schemas.microsoft.com/office/drawing/2014/main" id="{78ABAE32-814F-EB4C-80D0-832213212479}"/>
              </a:ext>
            </a:extLst>
          </p:cNvPr>
          <p:cNvGraphicFramePr>
            <a:graphicFrameLocks noGrp="1"/>
          </p:cNvGraphicFramePr>
          <p:nvPr>
            <p:extLst>
              <p:ext uri="{D42A27DB-BD31-4B8C-83A1-F6EECF244321}">
                <p14:modId xmlns:p14="http://schemas.microsoft.com/office/powerpoint/2010/main" val="1751088911"/>
              </p:ext>
            </p:extLst>
          </p:nvPr>
        </p:nvGraphicFramePr>
        <p:xfrm>
          <a:off x="6018326" y="3036396"/>
          <a:ext cx="522504" cy="3065643"/>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7949">
                <a:tc>
                  <a:txBody>
                    <a:bodyPr/>
                    <a:lstStyle/>
                    <a:p>
                      <a:pPr marL="0" algn="ctr" defTabSz="914400" rtl="0" eaLnBrk="1" fontAlgn="ctr" latinLnBrk="0" hangingPunct="1"/>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7949">
                <a:tc>
                  <a:txBody>
                    <a:bodyPr/>
                    <a:lstStyle/>
                    <a:p>
                      <a:pPr marL="0" algn="ctr" defTabSz="914400" rtl="0" eaLnBrk="1" fontAlgn="ctr" latinLnBrk="0" hangingPunct="1"/>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20%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7949">
                <a:tc>
                  <a:txBody>
                    <a:bodyPr/>
                    <a:lstStyle/>
                    <a:p>
                      <a:pPr marL="0" algn="ctr" defTabSz="914400" rtl="0" eaLnBrk="1" fontAlgn="ctr" latinLnBrk="0" hangingPunct="1"/>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9%</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7949">
                <a:tc>
                  <a:txBody>
                    <a:bodyPr/>
                    <a:lstStyle/>
                    <a:p>
                      <a:pPr marL="0" algn="ctr" defTabSz="914400" rtl="0" eaLnBrk="1" fontAlgn="ctr" latinLnBrk="0" hangingPunct="1"/>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11%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08921"/>
                  </a:ext>
                </a:extLst>
              </a:tr>
              <a:tr h="437949">
                <a:tc>
                  <a:txBody>
                    <a:bodyPr/>
                    <a:lstStyle/>
                    <a:p>
                      <a:pPr marL="0" algn="ctr" defTabSz="914400" rtl="0" eaLnBrk="1" fontAlgn="ctr" latinLnBrk="0" hangingPunct="1"/>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7949">
                <a:tc>
                  <a:txBody>
                    <a:bodyPr/>
                    <a:lstStyle/>
                    <a:p>
                      <a:pPr marL="0" algn="ctr" defTabSz="914400" rtl="0" eaLnBrk="1" fontAlgn="ctr" latinLnBrk="0" hangingPunct="1"/>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7949">
                <a:tc>
                  <a:txBody>
                    <a:bodyPr/>
                    <a:lstStyle/>
                    <a:p>
                      <a:pPr marL="0" algn="ctr" defTabSz="914400" rtl="0" eaLnBrk="1" fontAlgn="ctr" latinLnBrk="0" hangingPunct="1"/>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12%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45" name="文本框 6">
            <a:extLst>
              <a:ext uri="{FF2B5EF4-FFF2-40B4-BE49-F238E27FC236}">
                <a16:creationId xmlns:a16="http://schemas.microsoft.com/office/drawing/2014/main" id="{DDEF1E11-2E2C-1449-97CF-D07BF44A049B}"/>
              </a:ext>
            </a:extLst>
          </p:cNvPr>
          <p:cNvSpPr txBox="1"/>
          <p:nvPr/>
        </p:nvSpPr>
        <p:spPr>
          <a:xfrm>
            <a:off x="6009578" y="2955430"/>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46" name="表格 22">
            <a:extLst>
              <a:ext uri="{FF2B5EF4-FFF2-40B4-BE49-F238E27FC236}">
                <a16:creationId xmlns:a16="http://schemas.microsoft.com/office/drawing/2014/main" id="{FDB01212-8B1D-9E45-A44E-A5E6D1C97F5C}"/>
              </a:ext>
            </a:extLst>
          </p:cNvPr>
          <p:cNvGraphicFramePr>
            <a:graphicFrameLocks noGrp="1"/>
          </p:cNvGraphicFramePr>
          <p:nvPr>
            <p:extLst>
              <p:ext uri="{D42A27DB-BD31-4B8C-83A1-F6EECF244321}">
                <p14:modId xmlns:p14="http://schemas.microsoft.com/office/powerpoint/2010/main" val="1645284955"/>
              </p:ext>
            </p:extLst>
          </p:nvPr>
        </p:nvGraphicFramePr>
        <p:xfrm>
          <a:off x="7346727" y="3036396"/>
          <a:ext cx="522504" cy="3049554"/>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5059">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9%</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5059">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30%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5059">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19%</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9200">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16%</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860161"/>
                  </a:ext>
                </a:extLst>
              </a:tr>
              <a:tr h="435059">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1.7%</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5059">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5059">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20%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47" name="文本框 23">
            <a:extLst>
              <a:ext uri="{FF2B5EF4-FFF2-40B4-BE49-F238E27FC236}">
                <a16:creationId xmlns:a16="http://schemas.microsoft.com/office/drawing/2014/main" id="{212997A2-4AFF-1B42-BA50-0DA606B4F6D9}"/>
              </a:ext>
            </a:extLst>
          </p:cNvPr>
          <p:cNvSpPr txBox="1"/>
          <p:nvPr/>
        </p:nvSpPr>
        <p:spPr>
          <a:xfrm>
            <a:off x="7337979" y="2955430"/>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48" name="表格 24">
            <a:extLst>
              <a:ext uri="{FF2B5EF4-FFF2-40B4-BE49-F238E27FC236}">
                <a16:creationId xmlns:a16="http://schemas.microsoft.com/office/drawing/2014/main" id="{3A222813-D277-FB49-ABA8-010C325C0B9A}"/>
              </a:ext>
            </a:extLst>
          </p:cNvPr>
          <p:cNvGraphicFramePr>
            <a:graphicFrameLocks noGrp="1"/>
          </p:cNvGraphicFramePr>
          <p:nvPr>
            <p:extLst>
              <p:ext uri="{D42A27DB-BD31-4B8C-83A1-F6EECF244321}">
                <p14:modId xmlns:p14="http://schemas.microsoft.com/office/powerpoint/2010/main" val="3763350486"/>
              </p:ext>
            </p:extLst>
          </p:nvPr>
        </p:nvGraphicFramePr>
        <p:xfrm>
          <a:off x="8675128" y="3036396"/>
          <a:ext cx="522504" cy="3063018"/>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7574">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8%</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7574">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37%</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7574">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12%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7574">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15%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2214669"/>
                  </a:ext>
                </a:extLst>
              </a:tr>
              <a:tr h="437574">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18%</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7574">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7574">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18%</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49" name="文本框 25">
            <a:extLst>
              <a:ext uri="{FF2B5EF4-FFF2-40B4-BE49-F238E27FC236}">
                <a16:creationId xmlns:a16="http://schemas.microsoft.com/office/drawing/2014/main" id="{198AAF80-4371-7443-A291-261EC8F84535}"/>
              </a:ext>
            </a:extLst>
          </p:cNvPr>
          <p:cNvSpPr txBox="1"/>
          <p:nvPr/>
        </p:nvSpPr>
        <p:spPr>
          <a:xfrm>
            <a:off x="8666380" y="2955430"/>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50" name="表格 26">
            <a:extLst>
              <a:ext uri="{FF2B5EF4-FFF2-40B4-BE49-F238E27FC236}">
                <a16:creationId xmlns:a16="http://schemas.microsoft.com/office/drawing/2014/main" id="{13D8BB01-8B4C-6D4C-AD48-69886D360440}"/>
              </a:ext>
            </a:extLst>
          </p:cNvPr>
          <p:cNvGraphicFramePr>
            <a:graphicFrameLocks noGrp="1"/>
          </p:cNvGraphicFramePr>
          <p:nvPr>
            <p:extLst>
              <p:ext uri="{D42A27DB-BD31-4B8C-83A1-F6EECF244321}">
                <p14:modId xmlns:p14="http://schemas.microsoft.com/office/powerpoint/2010/main" val="2998655403"/>
              </p:ext>
            </p:extLst>
          </p:nvPr>
        </p:nvGraphicFramePr>
        <p:xfrm>
          <a:off x="10003529" y="3036396"/>
          <a:ext cx="522504" cy="3072545"/>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38935">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8%</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38935">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38%</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38935">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21%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38935">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20%</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3117981"/>
                  </a:ext>
                </a:extLst>
              </a:tr>
              <a:tr h="438935">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14%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38935">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38935">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22%</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51" name="文本框 27">
            <a:extLst>
              <a:ext uri="{FF2B5EF4-FFF2-40B4-BE49-F238E27FC236}">
                <a16:creationId xmlns:a16="http://schemas.microsoft.com/office/drawing/2014/main" id="{77DE7043-90DA-B645-84AC-236BB108A9BC}"/>
              </a:ext>
            </a:extLst>
          </p:cNvPr>
          <p:cNvSpPr txBox="1"/>
          <p:nvPr/>
        </p:nvSpPr>
        <p:spPr>
          <a:xfrm>
            <a:off x="9994781" y="2955430"/>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52" name="表格 28">
            <a:extLst>
              <a:ext uri="{FF2B5EF4-FFF2-40B4-BE49-F238E27FC236}">
                <a16:creationId xmlns:a16="http://schemas.microsoft.com/office/drawing/2014/main" id="{DC4D7A63-157E-5B4B-8E62-5028F52558E0}"/>
              </a:ext>
            </a:extLst>
          </p:cNvPr>
          <p:cNvGraphicFramePr>
            <a:graphicFrameLocks noGrp="1"/>
          </p:cNvGraphicFramePr>
          <p:nvPr>
            <p:extLst>
              <p:ext uri="{D42A27DB-BD31-4B8C-83A1-F6EECF244321}">
                <p14:modId xmlns:p14="http://schemas.microsoft.com/office/powerpoint/2010/main" val="1413181142"/>
              </p:ext>
            </p:extLst>
          </p:nvPr>
        </p:nvGraphicFramePr>
        <p:xfrm>
          <a:off x="11331931" y="3036396"/>
          <a:ext cx="522504" cy="3083248"/>
        </p:xfrm>
        <a:graphic>
          <a:graphicData uri="http://schemas.openxmlformats.org/drawingml/2006/table">
            <a:tbl>
              <a:tblPr bandRow="1">
                <a:tableStyleId>{5C22544A-7EE6-4342-B048-85BDC9FD1C3A}</a:tableStyleId>
              </a:tblPr>
              <a:tblGrid>
                <a:gridCol w="522504">
                  <a:extLst>
                    <a:ext uri="{9D8B030D-6E8A-4147-A177-3AD203B41FA5}">
                      <a16:colId xmlns:a16="http://schemas.microsoft.com/office/drawing/2014/main" val="168161612"/>
                    </a:ext>
                  </a:extLst>
                </a:gridCol>
              </a:tblGrid>
              <a:tr h="440464">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4%</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105026"/>
                  </a:ext>
                </a:extLst>
              </a:tr>
              <a:tr h="440464">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28%</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0662615"/>
                  </a:ext>
                </a:extLst>
              </a:tr>
              <a:tr h="440464">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11%</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818359"/>
                  </a:ext>
                </a:extLst>
              </a:tr>
              <a:tr h="440464">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8%</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5082316"/>
                  </a:ext>
                </a:extLst>
              </a:tr>
              <a:tr h="440464">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8%</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75952"/>
                  </a:ext>
                </a:extLst>
              </a:tr>
              <a:tr h="440464">
                <a:tc>
                  <a:txBody>
                    <a:bodyPr/>
                    <a:lstStyle/>
                    <a:p>
                      <a:pPr algn="ctr" fontAlgn="ctr"/>
                      <a:r>
                        <a:rPr lang="en-US" altLang="zh-CN" sz="800" b="1" i="0" u="none" strike="noStrike" kern="1200">
                          <a:solidFill>
                            <a:srgbClr val="49711E"/>
                          </a:solidFill>
                          <a:effectLst/>
                          <a:latin typeface="微软雅黑" panose="020B0503020204020204" pitchFamily="34" charset="-122"/>
                          <a:ea typeface="微软雅黑" panose="020B0503020204020204" pitchFamily="34" charset="-122"/>
                          <a:cs typeface="+mn-cs"/>
                        </a:rPr>
                        <a:t>3%</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894664"/>
                  </a:ext>
                </a:extLst>
              </a:tr>
              <a:tr h="440464">
                <a:tc>
                  <a:txBody>
                    <a:bodyPr/>
                    <a:lstStyle/>
                    <a:p>
                      <a:pPr algn="ctr" fontAlgn="ctr"/>
                      <a:r>
                        <a:rPr lang="en-US" altLang="zh-CN" sz="800" b="1" i="0" u="none" strike="noStrike" kern="1200" dirty="0">
                          <a:solidFill>
                            <a:srgbClr val="49711E"/>
                          </a:solidFill>
                          <a:effectLst/>
                          <a:latin typeface="微软雅黑" panose="020B0503020204020204" pitchFamily="34" charset="-122"/>
                          <a:ea typeface="微软雅黑" panose="020B0503020204020204" pitchFamily="34" charset="-122"/>
                          <a:cs typeface="+mn-cs"/>
                        </a:rPr>
                        <a:t>5%</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7646044"/>
                  </a:ext>
                </a:extLst>
              </a:tr>
            </a:tbl>
          </a:graphicData>
        </a:graphic>
      </p:graphicFrame>
      <p:sp>
        <p:nvSpPr>
          <p:cNvPr id="53" name="文本框 29">
            <a:extLst>
              <a:ext uri="{FF2B5EF4-FFF2-40B4-BE49-F238E27FC236}">
                <a16:creationId xmlns:a16="http://schemas.microsoft.com/office/drawing/2014/main" id="{C8E4CDAA-953B-2A44-A5E4-D50E6C79BD14}"/>
              </a:ext>
            </a:extLst>
          </p:cNvPr>
          <p:cNvSpPr txBox="1"/>
          <p:nvPr/>
        </p:nvSpPr>
        <p:spPr>
          <a:xfrm>
            <a:off x="11323183" y="2955430"/>
            <a:ext cx="54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000000"/>
                </a:solidFill>
                <a:effectLst/>
                <a:uLnTx/>
                <a:uFillTx/>
                <a:latin typeface="Microsoft YaHei UI"/>
                <a:ea typeface="微软雅黑"/>
                <a:cs typeface="+mn-cs"/>
              </a:rPr>
              <a:t>转化率</a:t>
            </a:r>
          </a:p>
        </p:txBody>
      </p:sp>
      <p:graphicFrame>
        <p:nvGraphicFramePr>
          <p:cNvPr id="54" name="表格 2">
            <a:extLst>
              <a:ext uri="{FF2B5EF4-FFF2-40B4-BE49-F238E27FC236}">
                <a16:creationId xmlns:a16="http://schemas.microsoft.com/office/drawing/2014/main" id="{4B9379FE-5BDC-314E-B5ED-ADD822116DC5}"/>
              </a:ext>
            </a:extLst>
          </p:cNvPr>
          <p:cNvGraphicFramePr>
            <a:graphicFrameLocks noGrp="1"/>
          </p:cNvGraphicFramePr>
          <p:nvPr>
            <p:extLst>
              <p:ext uri="{D42A27DB-BD31-4B8C-83A1-F6EECF244321}">
                <p14:modId xmlns:p14="http://schemas.microsoft.com/office/powerpoint/2010/main" val="1936629757"/>
              </p:ext>
            </p:extLst>
          </p:nvPr>
        </p:nvGraphicFramePr>
        <p:xfrm>
          <a:off x="179295" y="2724618"/>
          <a:ext cx="3855689" cy="441960"/>
        </p:xfrm>
        <a:graphic>
          <a:graphicData uri="http://schemas.openxmlformats.org/drawingml/2006/table">
            <a:tbl>
              <a:tblPr bandRow="1">
                <a:tableStyleId>{5C22544A-7EE6-4342-B048-85BDC9FD1C3A}</a:tableStyleId>
              </a:tblPr>
              <a:tblGrid>
                <a:gridCol w="527568">
                  <a:extLst>
                    <a:ext uri="{9D8B030D-6E8A-4147-A177-3AD203B41FA5}">
                      <a16:colId xmlns:a16="http://schemas.microsoft.com/office/drawing/2014/main" val="4112603588"/>
                    </a:ext>
                  </a:extLst>
                </a:gridCol>
                <a:gridCol w="575090">
                  <a:extLst>
                    <a:ext uri="{9D8B030D-6E8A-4147-A177-3AD203B41FA5}">
                      <a16:colId xmlns:a16="http://schemas.microsoft.com/office/drawing/2014/main" val="3382739526"/>
                    </a:ext>
                  </a:extLst>
                </a:gridCol>
                <a:gridCol w="708212">
                  <a:extLst>
                    <a:ext uri="{9D8B030D-6E8A-4147-A177-3AD203B41FA5}">
                      <a16:colId xmlns:a16="http://schemas.microsoft.com/office/drawing/2014/main" val="2999805940"/>
                    </a:ext>
                  </a:extLst>
                </a:gridCol>
                <a:gridCol w="840998">
                  <a:extLst>
                    <a:ext uri="{9D8B030D-6E8A-4147-A177-3AD203B41FA5}">
                      <a16:colId xmlns:a16="http://schemas.microsoft.com/office/drawing/2014/main" val="3329545957"/>
                    </a:ext>
                  </a:extLst>
                </a:gridCol>
                <a:gridCol w="592245">
                  <a:extLst>
                    <a:ext uri="{9D8B030D-6E8A-4147-A177-3AD203B41FA5}">
                      <a16:colId xmlns:a16="http://schemas.microsoft.com/office/drawing/2014/main" val="3193261492"/>
                    </a:ext>
                  </a:extLst>
                </a:gridCol>
                <a:gridCol w="611576">
                  <a:extLst>
                    <a:ext uri="{9D8B030D-6E8A-4147-A177-3AD203B41FA5}">
                      <a16:colId xmlns:a16="http://schemas.microsoft.com/office/drawing/2014/main" val="996208042"/>
                    </a:ext>
                  </a:extLst>
                </a:gridCol>
              </a:tblGrid>
              <a:tr h="186776">
                <a:tc>
                  <a:txBody>
                    <a:bodyPr/>
                    <a:lstStyle/>
                    <a:p>
                      <a:pPr algn="ctr"/>
                      <a:endParaRPr lang="zh-CN" altLang="en-US" sz="800" b="1" dirty="0">
                        <a:solidFill>
                          <a:schemeClr val="bg1"/>
                        </a:solidFill>
                      </a:endParaRPr>
                    </a:p>
                  </a:txBody>
                  <a:tcPr anchor="ctr">
                    <a:lnL w="12700" cap="flat" cmpd="sng" algn="ctr">
                      <a:noFill/>
                      <a:prstDash val="solid"/>
                      <a:round/>
                      <a:headEnd type="none" w="med" len="med"/>
                      <a:tailEnd type="none" w="med" len="med"/>
                    </a:lnL>
                    <a:solidFill>
                      <a:schemeClr val="accent4">
                        <a:lumMod val="60000"/>
                        <a:lumOff val="40000"/>
                      </a:schemeClr>
                    </a:solidFill>
                  </a:tcPr>
                </a:tc>
                <a:tc>
                  <a:txBody>
                    <a:bodyPr/>
                    <a:lstStyle/>
                    <a:p>
                      <a:pPr algn="ctr"/>
                      <a:r>
                        <a:rPr lang="zh-CN" altLang="en-US" sz="900" b="1" dirty="0">
                          <a:solidFill>
                            <a:schemeClr val="bg1"/>
                          </a:solidFill>
                        </a:rPr>
                        <a:t>隅田川</a:t>
                      </a:r>
                    </a:p>
                  </a:txBody>
                  <a:tcPr anchor="ctr">
                    <a:solidFill>
                      <a:schemeClr val="accent4">
                        <a:lumMod val="60000"/>
                        <a:lumOff val="40000"/>
                      </a:schemeClr>
                    </a:solidFill>
                  </a:tcPr>
                </a:tc>
                <a:tc>
                  <a:txBody>
                    <a:bodyPr/>
                    <a:lstStyle/>
                    <a:p>
                      <a:pPr algn="ctr"/>
                      <a:r>
                        <a:rPr lang="zh-CN" altLang="en-US" sz="900" b="1" kern="1200" dirty="0">
                          <a:solidFill>
                            <a:schemeClr val="bg1"/>
                          </a:solidFill>
                          <a:latin typeface="+mn-lt"/>
                          <a:ea typeface="+mn-ea"/>
                          <a:cs typeface="+mn-cs"/>
                        </a:rPr>
                        <a:t>多趣酷思</a:t>
                      </a:r>
                      <a:endParaRPr lang="en-US" altLang="zh-CN" sz="900" b="1" kern="1200" dirty="0">
                        <a:solidFill>
                          <a:schemeClr val="bg1"/>
                        </a:solidFill>
                        <a:latin typeface="+mn-lt"/>
                        <a:ea typeface="+mn-ea"/>
                        <a:cs typeface="+mn-cs"/>
                      </a:endParaRPr>
                    </a:p>
                  </a:txBody>
                  <a:tcPr anchor="ctr">
                    <a:solidFill>
                      <a:schemeClr val="accent4">
                        <a:lumMod val="60000"/>
                        <a:lumOff val="40000"/>
                      </a:schemeClr>
                    </a:solidFill>
                  </a:tcPr>
                </a:tc>
                <a:tc>
                  <a:txBody>
                    <a:bodyPr/>
                    <a:lstStyle/>
                    <a:p>
                      <a:pPr algn="ctr"/>
                      <a:r>
                        <a:rPr lang="en-US" altLang="zh-CN" sz="900" b="1" dirty="0">
                          <a:solidFill>
                            <a:schemeClr val="bg1"/>
                          </a:solidFill>
                        </a:rPr>
                        <a:t>Nespresso</a:t>
                      </a:r>
                      <a:endParaRPr lang="zh-CN" altLang="en-US" sz="900" b="1" dirty="0">
                        <a:solidFill>
                          <a:schemeClr val="bg1"/>
                        </a:solidFill>
                      </a:endParaRPr>
                    </a:p>
                  </a:txBody>
                  <a:tcPr anchor="ctr">
                    <a:solidFill>
                      <a:schemeClr val="accent4">
                        <a:lumMod val="60000"/>
                        <a:lumOff val="40000"/>
                      </a:schemeClr>
                    </a:solidFill>
                  </a:tcPr>
                </a:tc>
                <a:tc>
                  <a:txBody>
                    <a:bodyPr/>
                    <a:lstStyle/>
                    <a:p>
                      <a:pPr algn="ctr"/>
                      <a:r>
                        <a:rPr lang="en-US" altLang="zh-CN" sz="900" b="1" kern="1200" dirty="0">
                          <a:solidFill>
                            <a:schemeClr val="bg1"/>
                          </a:solidFill>
                          <a:latin typeface="+mn-lt"/>
                          <a:ea typeface="+mn-ea"/>
                          <a:cs typeface="+mn-cs"/>
                        </a:rPr>
                        <a:t>Peet’s</a:t>
                      </a:r>
                      <a:endParaRPr lang="zh-CN" altLang="en-US" sz="900" b="1" kern="1200" dirty="0">
                        <a:solidFill>
                          <a:schemeClr val="bg1"/>
                        </a:solidFill>
                        <a:latin typeface="+mn-lt"/>
                        <a:ea typeface="+mn-ea"/>
                        <a:cs typeface="+mn-cs"/>
                      </a:endParaRPr>
                    </a:p>
                  </a:txBody>
                  <a:tcPr anchor="ctr">
                    <a:solidFill>
                      <a:schemeClr val="accent4">
                        <a:lumMod val="60000"/>
                        <a:lumOff val="40000"/>
                      </a:schemeClr>
                    </a:solidFill>
                  </a:tcPr>
                </a:tc>
                <a:tc>
                  <a:txBody>
                    <a:bodyPr/>
                    <a:lstStyle/>
                    <a:p>
                      <a:pPr algn="ctr"/>
                      <a:r>
                        <a:rPr lang="zh-CN" altLang="en-US" sz="900" b="1" dirty="0">
                          <a:solidFill>
                            <a:schemeClr val="bg1"/>
                          </a:solidFill>
                        </a:rPr>
                        <a:t>星巴克</a:t>
                      </a:r>
                    </a:p>
                  </a:txBody>
                  <a:tcPr anchor="ctr">
                    <a:lnR w="12700" cap="flat" cmpd="sng" algn="ctr">
                      <a:noFill/>
                      <a:prstDash val="solid"/>
                      <a:round/>
                      <a:headEnd type="none" w="med" len="med"/>
                      <a:tailEnd type="none" w="med" len="med"/>
                    </a:lnR>
                    <a:solidFill>
                      <a:schemeClr val="accent4">
                        <a:lumMod val="60000"/>
                        <a:lumOff val="40000"/>
                      </a:schemeClr>
                    </a:solidFill>
                  </a:tcPr>
                </a:tc>
                <a:extLst>
                  <a:ext uri="{0D108BD9-81ED-4DB2-BD59-A6C34878D82A}">
                    <a16:rowId xmlns:a16="http://schemas.microsoft.com/office/drawing/2014/main" val="621995128"/>
                  </a:ext>
                </a:extLst>
              </a:tr>
              <a:tr h="186776">
                <a:tc>
                  <a:txBody>
                    <a:bodyPr/>
                    <a:lstStyle/>
                    <a:p>
                      <a:pPr algn="ctr"/>
                      <a:r>
                        <a:rPr lang="zh-CN" altLang="en-US" sz="800" i="0" dirty="0">
                          <a:solidFill>
                            <a:schemeClr val="tx1">
                              <a:lumMod val="65000"/>
                              <a:lumOff val="35000"/>
                            </a:schemeClr>
                          </a:solidFill>
                        </a:rPr>
                        <a:t>总</a:t>
                      </a:r>
                      <a:r>
                        <a:rPr lang="en-US" altLang="zh-CN" sz="800" i="0" dirty="0">
                          <a:solidFill>
                            <a:schemeClr val="tx1">
                              <a:lumMod val="65000"/>
                              <a:lumOff val="35000"/>
                            </a:schemeClr>
                          </a:solidFill>
                        </a:rPr>
                        <a:t>UV</a:t>
                      </a:r>
                      <a:endParaRPr lang="zh-CN" altLang="en-US" sz="800" i="0" dirty="0">
                        <a:solidFill>
                          <a:schemeClr val="tx1">
                            <a:lumMod val="65000"/>
                            <a:lumOff val="35000"/>
                          </a:schemeClr>
                        </a:solidFill>
                      </a:endParaRPr>
                    </a:p>
                  </a:txBody>
                  <a:tcPr anchor="ctr">
                    <a:lnL w="12700" cap="flat" cmpd="sng" algn="ctr">
                      <a:noFill/>
                      <a:prstDash val="solid"/>
                      <a:round/>
                      <a:headEnd type="none" w="med" len="med"/>
                      <a:tailEnd type="none" w="med" len="med"/>
                    </a:lnL>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116,029</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229,010</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64,425</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37,790</a:t>
                      </a:r>
                    </a:p>
                  </a:txBody>
                  <a:tcPr marL="4763" marR="4763" marT="4763" marB="0" anchor="ctr">
                    <a:solidFill>
                      <a:schemeClr val="accent4">
                        <a:lumMod val="20000"/>
                        <a:lumOff val="80000"/>
                      </a:schemeClr>
                    </a:solidFill>
                  </a:tcPr>
                </a:tc>
                <a:tc>
                  <a:txBody>
                    <a:bodyPr/>
                    <a:lstStyle/>
                    <a:p>
                      <a:pPr algn="ctr" fontAlgn="ctr"/>
                      <a:r>
                        <a:rPr lang="en-US" altLang="zh-CN" sz="900" b="0" i="0" u="none" strike="noStrike" kern="1200" dirty="0">
                          <a:solidFill>
                            <a:srgbClr val="595959"/>
                          </a:solidFill>
                          <a:effectLst/>
                          <a:latin typeface="微软雅黑" panose="020B0503020204020204" pitchFamily="34" charset="-122"/>
                          <a:ea typeface="微软雅黑" panose="020B0503020204020204" pitchFamily="34" charset="-122"/>
                          <a:cs typeface="+mn-cs"/>
                        </a:rPr>
                        <a:t>70,949</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4763" marR="4763" marT="4763" marB="0" anchor="ctr">
                    <a:lnR w="12700" cap="flat" cmpd="sng" algn="ctr">
                      <a:noFill/>
                      <a:prstDash val="solid"/>
                      <a:round/>
                      <a:headEnd type="none" w="med" len="med"/>
                      <a:tailEnd type="none" w="med" len="med"/>
                    </a:lnR>
                    <a:solidFill>
                      <a:schemeClr val="accent4">
                        <a:lumMod val="20000"/>
                        <a:lumOff val="80000"/>
                      </a:schemeClr>
                    </a:solidFill>
                  </a:tcPr>
                </a:tc>
                <a:extLst>
                  <a:ext uri="{0D108BD9-81ED-4DB2-BD59-A6C34878D82A}">
                    <a16:rowId xmlns:a16="http://schemas.microsoft.com/office/drawing/2014/main" val="3179071389"/>
                  </a:ext>
                </a:extLst>
              </a:tr>
            </a:tbl>
          </a:graphicData>
        </a:graphic>
      </p:graphicFrame>
      <p:sp>
        <p:nvSpPr>
          <p:cNvPr id="55" name="文本框 49">
            <a:extLst>
              <a:ext uri="{FF2B5EF4-FFF2-40B4-BE49-F238E27FC236}">
                <a16:creationId xmlns:a16="http://schemas.microsoft.com/office/drawing/2014/main" id="{8432FA99-82E9-3E47-9BF5-829B84265ED0}"/>
              </a:ext>
            </a:extLst>
          </p:cNvPr>
          <p:cNvSpPr txBox="1"/>
          <p:nvPr/>
        </p:nvSpPr>
        <p:spPr>
          <a:xfrm>
            <a:off x="415179" y="6092691"/>
            <a:ext cx="368918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一级渠道分布：广告流量占比：广告流量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endPar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平台流量占比：平台流量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广告流量 </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平台流量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p>
        </p:txBody>
      </p:sp>
    </p:spTree>
    <p:extLst>
      <p:ext uri="{BB962C8B-B14F-4D97-AF65-F5344CB8AC3E}">
        <p14:creationId xmlns:p14="http://schemas.microsoft.com/office/powerpoint/2010/main" val="5713853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0A056-C9E5-4B41-B4D2-A095730251EA}"/>
              </a:ext>
            </a:extLst>
          </p:cNvPr>
          <p:cNvSpPr>
            <a:spLocks noGrp="1"/>
          </p:cNvSpPr>
          <p:nvPr>
            <p:ph type="title"/>
          </p:nvPr>
        </p:nvSpPr>
        <p:spPr/>
        <p:txBody>
          <a:bodyPr/>
          <a:lstStyle/>
          <a:p>
            <a:r>
              <a:rPr lang="x-none" dirty="0"/>
              <a:t>胶囊咖啡品类广告流量布局</a:t>
            </a:r>
            <a:r>
              <a:rPr lang="zh-CN" altLang="en-US" dirty="0"/>
              <a:t>（</a:t>
            </a:r>
            <a:r>
              <a:rPr lang="en-US" altLang="zh-CN" dirty="0"/>
              <a:t>vs.</a:t>
            </a:r>
            <a:r>
              <a:rPr lang="zh-CN" altLang="en-US" dirty="0"/>
              <a:t> 竞品）</a:t>
            </a:r>
            <a:endParaRPr lang="x-none" dirty="0"/>
          </a:p>
        </p:txBody>
      </p:sp>
      <p:sp>
        <p:nvSpPr>
          <p:cNvPr id="3" name="Text Placeholder 2">
            <a:extLst>
              <a:ext uri="{FF2B5EF4-FFF2-40B4-BE49-F238E27FC236}">
                <a16:creationId xmlns:a16="http://schemas.microsoft.com/office/drawing/2014/main" id="{68AF42A2-CA04-1440-9FE2-8D0649348D23}"/>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F2F5EABC-6F59-2149-A944-B2A6D7A4E33B}"/>
              </a:ext>
            </a:extLst>
          </p:cNvPr>
          <p:cNvSpPr>
            <a:spLocks noGrp="1"/>
          </p:cNvSpPr>
          <p:nvPr>
            <p:ph type="body" sz="quarter" idx="11"/>
          </p:nvPr>
        </p:nvSpPr>
        <p:spPr/>
        <p:txBody>
          <a:bodyPr/>
          <a:lstStyle/>
          <a:p>
            <a:r>
              <a:t>数据来源：生意参谋-竞店分析；分析维度：胶囊咖啡类目流量</a:t>
            </a:r>
          </a:p>
          <a:p>
            <a:r>
              <a:t>时间维度：2023.12</a:t>
            </a:r>
          </a:p>
        </p:txBody>
      </p:sp>
      <p:graphicFrame>
        <p:nvGraphicFramePr>
          <p:cNvPr id="5" name="表格 1">
            <a:extLst>
              <a:ext uri="{FF2B5EF4-FFF2-40B4-BE49-F238E27FC236}">
                <a16:creationId xmlns:a16="http://schemas.microsoft.com/office/drawing/2014/main" id="{A8C3C873-F14A-EF4F-9B76-B6FB6F2A2EC6}"/>
              </a:ext>
            </a:extLst>
          </p:cNvPr>
          <p:cNvGraphicFramePr>
            <a:graphicFrameLocks noGrp="1"/>
          </p:cNvGraphicFramePr>
          <p:nvPr>
            <p:extLst>
              <p:ext uri="{D42A27DB-BD31-4B8C-83A1-F6EECF244321}">
                <p14:modId xmlns:p14="http://schemas.microsoft.com/office/powerpoint/2010/main" val="3683200552"/>
              </p:ext>
            </p:extLst>
          </p:nvPr>
        </p:nvGraphicFramePr>
        <p:xfrm>
          <a:off x="640883" y="1886512"/>
          <a:ext cx="10910208" cy="4324335"/>
        </p:xfrm>
        <a:graphic>
          <a:graphicData uri="http://schemas.openxmlformats.org/drawingml/2006/table">
            <a:tbl>
              <a:tblPr>
                <a:tableStyleId>{5C22544A-7EE6-4342-B048-85BDC9FD1C3A}</a:tableStyleId>
              </a:tblPr>
              <a:tblGrid>
                <a:gridCol w="909184">
                  <a:extLst>
                    <a:ext uri="{9D8B030D-6E8A-4147-A177-3AD203B41FA5}">
                      <a16:colId xmlns:a16="http://schemas.microsoft.com/office/drawing/2014/main" val="1861965372"/>
                    </a:ext>
                  </a:extLst>
                </a:gridCol>
                <a:gridCol w="909184">
                  <a:extLst>
                    <a:ext uri="{9D8B030D-6E8A-4147-A177-3AD203B41FA5}">
                      <a16:colId xmlns:a16="http://schemas.microsoft.com/office/drawing/2014/main" val="20001"/>
                    </a:ext>
                  </a:extLst>
                </a:gridCol>
                <a:gridCol w="909184">
                  <a:extLst>
                    <a:ext uri="{9D8B030D-6E8A-4147-A177-3AD203B41FA5}">
                      <a16:colId xmlns:a16="http://schemas.microsoft.com/office/drawing/2014/main" val="301808805"/>
                    </a:ext>
                  </a:extLst>
                </a:gridCol>
                <a:gridCol w="909184">
                  <a:extLst>
                    <a:ext uri="{9D8B030D-6E8A-4147-A177-3AD203B41FA5}">
                      <a16:colId xmlns:a16="http://schemas.microsoft.com/office/drawing/2014/main" val="20003"/>
                    </a:ext>
                  </a:extLst>
                </a:gridCol>
                <a:gridCol w="909184">
                  <a:extLst>
                    <a:ext uri="{9D8B030D-6E8A-4147-A177-3AD203B41FA5}">
                      <a16:colId xmlns:a16="http://schemas.microsoft.com/office/drawing/2014/main" val="2689591634"/>
                    </a:ext>
                  </a:extLst>
                </a:gridCol>
                <a:gridCol w="909184">
                  <a:extLst>
                    <a:ext uri="{9D8B030D-6E8A-4147-A177-3AD203B41FA5}">
                      <a16:colId xmlns:a16="http://schemas.microsoft.com/office/drawing/2014/main" val="20005"/>
                    </a:ext>
                  </a:extLst>
                </a:gridCol>
                <a:gridCol w="909184">
                  <a:extLst>
                    <a:ext uri="{9D8B030D-6E8A-4147-A177-3AD203B41FA5}">
                      <a16:colId xmlns:a16="http://schemas.microsoft.com/office/drawing/2014/main" val="2819421098"/>
                    </a:ext>
                  </a:extLst>
                </a:gridCol>
                <a:gridCol w="909184">
                  <a:extLst>
                    <a:ext uri="{9D8B030D-6E8A-4147-A177-3AD203B41FA5}">
                      <a16:colId xmlns:a16="http://schemas.microsoft.com/office/drawing/2014/main" val="20007"/>
                    </a:ext>
                  </a:extLst>
                </a:gridCol>
                <a:gridCol w="909184">
                  <a:extLst>
                    <a:ext uri="{9D8B030D-6E8A-4147-A177-3AD203B41FA5}">
                      <a16:colId xmlns:a16="http://schemas.microsoft.com/office/drawing/2014/main" val="3326313381"/>
                    </a:ext>
                  </a:extLst>
                </a:gridCol>
                <a:gridCol w="909184">
                  <a:extLst>
                    <a:ext uri="{9D8B030D-6E8A-4147-A177-3AD203B41FA5}">
                      <a16:colId xmlns:a16="http://schemas.microsoft.com/office/drawing/2014/main" val="20009"/>
                    </a:ext>
                  </a:extLst>
                </a:gridCol>
                <a:gridCol w="909184">
                  <a:extLst>
                    <a:ext uri="{9D8B030D-6E8A-4147-A177-3AD203B41FA5}">
                      <a16:colId xmlns:a16="http://schemas.microsoft.com/office/drawing/2014/main" val="4232294157"/>
                    </a:ext>
                  </a:extLst>
                </a:gridCol>
                <a:gridCol w="909184">
                  <a:extLst>
                    <a:ext uri="{9D8B030D-6E8A-4147-A177-3AD203B41FA5}">
                      <a16:colId xmlns:a16="http://schemas.microsoft.com/office/drawing/2014/main" val="20011"/>
                    </a:ext>
                  </a:extLst>
                </a:gridCol>
              </a:tblGrid>
              <a:tr h="288289">
                <a:tc gridSpan="12">
                  <a:txBody>
                    <a:bodyPr/>
                    <a:lstStyle/>
                    <a:p>
                      <a:pPr algn="ctr" fontAlgn="b"/>
                      <a:r>
                        <a:rPr lang="zh-CN" altLang="en-US" sz="1200" b="1" i="0" u="none" strike="noStrike" dirty="0">
                          <a:solidFill>
                            <a:srgbClr val="000000"/>
                          </a:solidFill>
                          <a:effectLst/>
                          <a:latin typeface="+mn-ea"/>
                          <a:ea typeface="+mn-ea"/>
                        </a:rPr>
                        <a:t>各店铺胶囊咖啡类目广告流量细分渠道</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endParaRPr lang="zh-CN" altLang="en-US"/>
                    </a:p>
                  </a:txBody>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solidFill>
                      <a:srgbClr val="DBF0C5">
                        <a:alpha val="20000"/>
                      </a:srgbClr>
                    </a:solidFill>
                  </a:tcPr>
                </a:tc>
                <a:tc hMerge="1">
                  <a:txBody>
                    <a:bodyPr/>
                    <a:lstStyle/>
                    <a:p>
                      <a:pPr algn="ctr" fontAlgn="b"/>
                      <a:endParaRPr lang="zh-CN" altLang="en-US" sz="12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solidFill>
                  </a:tcPr>
                </a:tc>
                <a:extLst>
                  <a:ext uri="{0D108BD9-81ED-4DB2-BD59-A6C34878D82A}">
                    <a16:rowId xmlns:a16="http://schemas.microsoft.com/office/drawing/2014/main" val="2355211479"/>
                  </a:ext>
                </a:extLst>
              </a:tr>
              <a:tr h="288289">
                <a:tc rowSpan="2">
                  <a:txBody>
                    <a:bodyPr/>
                    <a:lstStyle/>
                    <a:p>
                      <a:pPr algn="ctr" fontAlgn="b"/>
                      <a:r>
                        <a:rPr lang="zh-CN" altLang="en-US" sz="1100" b="1" u="none" strike="noStrike" dirty="0">
                          <a:effectLst/>
                          <a:latin typeface="+mn-ea"/>
                          <a:ea typeface="+mn-ea"/>
                        </a:rPr>
                        <a:t>二级流量</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rowSpan="2">
                  <a:txBody>
                    <a:bodyPr/>
                    <a:lstStyle/>
                    <a:p>
                      <a:pPr algn="ctr" fontAlgn="b"/>
                      <a:r>
                        <a:rPr lang="zh-CN" altLang="en-US" sz="1100" b="1" u="none" strike="noStrike" dirty="0">
                          <a:effectLst/>
                          <a:latin typeface="+mn-ea"/>
                          <a:ea typeface="+mn-ea"/>
                        </a:rPr>
                        <a:t>三级流量</a:t>
                      </a:r>
                      <a:endParaRPr lang="zh-CN" altLang="en-US" sz="1100" b="1" i="0" u="none" strike="noStrike" dirty="0">
                        <a:solidFill>
                          <a:srgbClr val="000000"/>
                        </a:solidFill>
                        <a:effectLst/>
                        <a:latin typeface="+mn-ea"/>
                        <a:ea typeface="+mn-ea"/>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隅田川官旗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en-US" altLang="zh-CN" sz="1100" b="1" u="none" strike="noStrike" dirty="0">
                          <a:effectLst/>
                          <a:latin typeface="+mn-ea"/>
                          <a:ea typeface="+mn-ea"/>
                        </a:rPr>
                        <a:t>Nespresso</a:t>
                      </a:r>
                      <a:r>
                        <a:rPr lang="zh-CN" altLang="en-US" sz="1100" b="1" u="none" strike="noStrike" dirty="0">
                          <a:effectLst/>
                          <a:latin typeface="+mn-ea"/>
                          <a:ea typeface="+mn-ea"/>
                        </a:rPr>
                        <a:t>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en-US" altLang="zh-CN" sz="1100" b="1" i="0" u="none" strike="noStrike" dirty="0">
                          <a:solidFill>
                            <a:srgbClr val="000000"/>
                          </a:solidFill>
                          <a:effectLst/>
                          <a:latin typeface="+mn-ea"/>
                          <a:ea typeface="+mn-ea"/>
                        </a:rPr>
                        <a:t>Peet’s</a:t>
                      </a:r>
                      <a:r>
                        <a:rPr lang="zh-CN" altLang="en-US" sz="1100" b="1" i="0" u="none" strike="noStrike" dirty="0">
                          <a:solidFill>
                            <a:srgbClr val="000000"/>
                          </a:solidFill>
                          <a:effectLst/>
                          <a:latin typeface="+mn-ea"/>
                          <a:ea typeface="+mn-ea"/>
                        </a:rPr>
                        <a:t>官旗</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多趣酷思官旗</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gridSpan="2">
                  <a:txBody>
                    <a:bodyPr/>
                    <a:lstStyle/>
                    <a:p>
                      <a:pPr algn="ctr" fontAlgn="b"/>
                      <a:r>
                        <a:rPr lang="zh-CN" altLang="en-US" sz="1100" b="1" u="none" strike="noStrike" dirty="0">
                          <a:effectLst/>
                          <a:latin typeface="+mn-ea"/>
                          <a:ea typeface="+mn-ea"/>
                        </a:rPr>
                        <a:t>星巴克家享</a:t>
                      </a:r>
                      <a:endParaRPr lang="zh-CN" altLang="en-US" sz="1100" b="1"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extLst>
                  <a:ext uri="{0D108BD9-81ED-4DB2-BD59-A6C34878D82A}">
                    <a16:rowId xmlns:a16="http://schemas.microsoft.com/office/drawing/2014/main" val="444918083"/>
                  </a:ext>
                </a:extLst>
              </a:tr>
              <a:tr h="288289">
                <a:tc vMerge="1">
                  <a:txBody>
                    <a:bodyPr/>
                    <a:lstStyle/>
                    <a:p>
                      <a:pPr algn="ctr" fontAlgn="b"/>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vMerge="1">
                  <a:txBody>
                    <a:bodyPr/>
                    <a:lstStyle/>
                    <a:p>
                      <a:endParaRPr lang="zh-CN" altLang="en-US"/>
                    </a:p>
                  </a:txBody>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en-US" altLang="zh-CN" sz="1100" b="1" i="0" u="none" strike="noStrike" dirty="0">
                          <a:solidFill>
                            <a:srgbClr val="000000"/>
                          </a:solidFill>
                          <a:effectLst/>
                          <a:latin typeface="+mn-ea"/>
                          <a:ea typeface="+mn-ea"/>
                        </a:rPr>
                        <a:t>UV</a:t>
                      </a:r>
                      <a:r>
                        <a:rPr lang="zh-CN" altLang="en-US" sz="1100" b="1" i="0" u="none" strike="noStrike" dirty="0">
                          <a:solidFill>
                            <a:srgbClr val="000000"/>
                          </a:solidFill>
                          <a:effectLst/>
                          <a:latin typeface="+mn-ea"/>
                          <a:ea typeface="+mn-ea"/>
                        </a:rPr>
                        <a:t>占比</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1" i="0" u="none" strike="noStrike" dirty="0">
                          <a:solidFill>
                            <a:srgbClr val="000000"/>
                          </a:solidFill>
                          <a:effectLst/>
                          <a:latin typeface="+mn-ea"/>
                          <a:ea typeface="+mn-ea"/>
                        </a:rPr>
                        <a:t>支付转化率</a:t>
                      </a: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extLst>
                  <a:ext uri="{0D108BD9-81ED-4DB2-BD59-A6C34878D82A}">
                    <a16:rowId xmlns:a16="http://schemas.microsoft.com/office/drawing/2014/main" val="10002"/>
                  </a:ext>
                </a:extLst>
              </a:tr>
              <a:tr h="288289">
                <a:tc gridSpan="2">
                  <a:txBody>
                    <a:bodyPr/>
                    <a:lstStyle/>
                    <a:p>
                      <a:pPr algn="ctr" fontAlgn="ctr"/>
                      <a:r>
                        <a:rPr lang="zh-CN" altLang="en-US" sz="1050" b="0" i="1" u="none" strike="noStrike" dirty="0">
                          <a:solidFill>
                            <a:schemeClr val="tx2"/>
                          </a:solidFill>
                          <a:effectLst/>
                          <a:latin typeface="+mn-ea"/>
                          <a:ea typeface="+mn-ea"/>
                        </a:rPr>
                        <a:t>广告流量</a:t>
                      </a:r>
                      <a:r>
                        <a:rPr lang="en-US" altLang="zh-CN" sz="1050" b="0" i="1" u="none" strike="noStrike" dirty="0">
                          <a:solidFill>
                            <a:schemeClr val="tx2"/>
                          </a:solidFill>
                          <a:effectLst/>
                          <a:latin typeface="+mn-ea"/>
                          <a:ea typeface="+mn-ea"/>
                        </a:rPr>
                        <a:t>UV</a:t>
                      </a:r>
                      <a:endParaRPr lang="zh-CN" altLang="en-US" sz="1050" b="0" i="1" u="none" strike="noStrike" dirty="0">
                        <a:solidFill>
                          <a:schemeClr val="tx2"/>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hMerge="1">
                  <a:txBody>
                    <a:bodyPr/>
                    <a:lstStyle/>
                    <a:p>
                      <a:endParaRPr lang="zh-CN" altLang="en-US"/>
                    </a:p>
                  </a:txBody>
                  <a:tcPr/>
                </a:tc>
                <a:tc>
                  <a:txBody>
                    <a:bodyPr/>
                    <a:lstStyle/>
                    <a:p>
                      <a:pPr algn="ctr" fontAlgn="ctr"/>
                      <a:r>
                        <a:rPr lang="en-US" altLang="zh-CN" sz="1000" b="0" i="1" u="none" strike="noStrike" dirty="0">
                          <a:solidFill>
                            <a:srgbClr val="A5A5A5"/>
                          </a:solidFill>
                          <a:effectLst/>
                          <a:latin typeface="微软雅黑" panose="020B0503020204020204" pitchFamily="34" charset="-122"/>
                          <a:ea typeface="微软雅黑" panose="020B0503020204020204" pitchFamily="34" charset="-122"/>
                        </a:rPr>
                        <a:t>85,831</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rgbClr val="49711E"/>
                          </a:solidFill>
                          <a:effectLst/>
                          <a:latin typeface="微软雅黑" panose="020B0503020204020204" pitchFamily="34" charset="-122"/>
                          <a:ea typeface="微软雅黑" panose="020B0503020204020204" pitchFamily="34" charset="-122"/>
                        </a:rPr>
                        <a:t>1.4%</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rgbClr val="A5A5A5"/>
                          </a:solidFill>
                          <a:effectLst/>
                          <a:latin typeface="微软雅黑" panose="020B0503020204020204" pitchFamily="34" charset="-122"/>
                          <a:ea typeface="微软雅黑" panose="020B0503020204020204" pitchFamily="34" charset="-122"/>
                        </a:rPr>
                        <a:t>165,171</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rgbClr val="49711E"/>
                          </a:solidFill>
                          <a:effectLst/>
                          <a:latin typeface="微软雅黑" panose="020B0503020204020204" pitchFamily="34" charset="-122"/>
                          <a:ea typeface="微软雅黑" panose="020B0503020204020204" pitchFamily="34" charset="-122"/>
                        </a:rPr>
                        <a:t>3%</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rgbClr val="A5A5A5"/>
                          </a:solidFill>
                          <a:effectLst/>
                          <a:latin typeface="微软雅黑" panose="020B0503020204020204" pitchFamily="34" charset="-122"/>
                          <a:ea typeface="微软雅黑" panose="020B0503020204020204" pitchFamily="34" charset="-122"/>
                        </a:rPr>
                        <a:t>43,937</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a:solidFill>
                            <a:srgbClr val="49711E"/>
                          </a:solidFill>
                          <a:effectLst/>
                          <a:latin typeface="微软雅黑" panose="020B0503020204020204" pitchFamily="34" charset="-122"/>
                          <a:ea typeface="微软雅黑" panose="020B0503020204020204" pitchFamily="34" charset="-122"/>
                        </a:rPr>
                        <a:t>8%</a:t>
                      </a:r>
                      <a:endParaRPr lang="en-US" altLang="zh-CN" sz="1000" b="0" i="1" u="none" strike="noStrike" dirty="0">
                        <a:solidFill>
                          <a:schemeClr val="bg1">
                            <a:lumMod val="50000"/>
                          </a:schemeClr>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rgbClr val="A5A5A5"/>
                          </a:solidFill>
                          <a:effectLst/>
                          <a:latin typeface="微软雅黑" panose="020B0503020204020204" pitchFamily="34" charset="-122"/>
                          <a:ea typeface="微软雅黑" panose="020B0503020204020204" pitchFamily="34" charset="-122"/>
                        </a:rPr>
                        <a:t>27,604</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rgbClr val="49711E"/>
                          </a:solidFill>
                          <a:effectLst/>
                          <a:latin typeface="微软雅黑" panose="020B0503020204020204" pitchFamily="34" charset="-122"/>
                          <a:ea typeface="微软雅黑" panose="020B0503020204020204" pitchFamily="34" charset="-122"/>
                        </a:rPr>
                        <a:t>6%</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rgbClr val="A5A5A5"/>
                          </a:solidFill>
                          <a:effectLst/>
                          <a:latin typeface="微软雅黑" panose="020B0503020204020204" pitchFamily="34" charset="-122"/>
                          <a:ea typeface="微软雅黑" panose="020B0503020204020204" pitchFamily="34" charset="-122"/>
                        </a:rPr>
                        <a:t>39,725</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000" b="0" i="1" u="none" strike="noStrike" dirty="0">
                          <a:solidFill>
                            <a:srgbClr val="49711E"/>
                          </a:solidFill>
                          <a:effectLst/>
                          <a:latin typeface="微软雅黑" panose="020B0503020204020204" pitchFamily="34" charset="-122"/>
                          <a:ea typeface="微软雅黑" panose="020B0503020204020204" pitchFamily="34" charset="-122"/>
                        </a:rPr>
                        <a:t>4%</a:t>
                      </a: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508424625"/>
                  </a:ext>
                </a:extLst>
              </a:tr>
              <a:tr h="288289">
                <a:tc rowSpan="3">
                  <a:txBody>
                    <a:bodyPr/>
                    <a:lstStyle/>
                    <a:p>
                      <a:pPr algn="ctr" fontAlgn="ctr"/>
                      <a:r>
                        <a:rPr lang="zh-CN" altLang="en-US" sz="1100" u="none" strike="noStrike" dirty="0">
                          <a:effectLst/>
                          <a:latin typeface="+mn-ea"/>
                          <a:ea typeface="+mn-ea"/>
                        </a:rPr>
                        <a:t>效果广告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万相台</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5%</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40%</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34%</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11%</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37%</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49%</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a:t>
                      </a: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239205092"/>
                  </a:ext>
                </a:extLst>
              </a:tr>
              <a:tr h="288289">
                <a:tc vMerge="1">
                  <a:txBody>
                    <a:bodyPr/>
                    <a:lstStyle/>
                    <a:p>
                      <a:endParaRPr lang="zh-CN" altLang="en-US"/>
                    </a:p>
                  </a:txBody>
                  <a:tcPr/>
                </a:tc>
                <a:tc>
                  <a:txBody>
                    <a:bodyPr/>
                    <a:lstStyle/>
                    <a:p>
                      <a:pPr algn="ctr" fontAlgn="b"/>
                      <a:r>
                        <a:rPr lang="zh-CN" altLang="en-US" sz="1100" b="0" i="0" u="none" strike="noStrike" dirty="0">
                          <a:solidFill>
                            <a:srgbClr val="000000"/>
                          </a:solidFill>
                          <a:effectLst/>
                          <a:latin typeface="+mn-ea"/>
                          <a:ea typeface="+mn-ea"/>
                        </a:rPr>
                        <a:t>引力魔方</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47%</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0.6%</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32%</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0.1%</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21%</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5%</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0.2%</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4%</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a:t>
                      </a: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2036202"/>
                  </a:ext>
                </a:extLst>
              </a:tr>
              <a:tr h="288289">
                <a:tc vMerge="1">
                  <a:txBody>
                    <a:bodyPr/>
                    <a:lstStyle/>
                    <a:p>
                      <a:endParaRPr lang="zh-CN" altLang="en-US"/>
                    </a:p>
                  </a:txBody>
                  <a:tcPr>
                    <a:lnT w="9525" cap="flat" cmpd="sng" algn="ctr">
                      <a:solidFill>
                        <a:schemeClr val="bg1">
                          <a:lumMod val="85000"/>
                        </a:schemeClr>
                      </a:solidFill>
                      <a:prstDash val="sysDash"/>
                      <a:round/>
                      <a:headEnd type="none" w="med" len="med"/>
                      <a:tailEnd type="none" w="med" len="med"/>
                    </a:lnT>
                  </a:tcPr>
                </a:tc>
                <a:tc>
                  <a:txBody>
                    <a:bodyPr/>
                    <a:lstStyle/>
                    <a:p>
                      <a:pPr algn="ctr" fontAlgn="b"/>
                      <a:r>
                        <a:rPr lang="zh-CN" altLang="en-US" sz="1100" b="0" i="0" u="none" strike="noStrike" dirty="0">
                          <a:solidFill>
                            <a:srgbClr val="000000"/>
                          </a:solidFill>
                          <a:effectLst/>
                          <a:latin typeface="+mn-ea"/>
                          <a:ea typeface="+mn-ea"/>
                        </a:rPr>
                        <a:t>直通车</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40%</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1.8%</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22%</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algn="ctr" defTabSz="914400" rtl="0" eaLnBrk="1" fontAlgn="ctr" latinLnBrk="0" hangingPunct="1"/>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37%</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53%</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4%</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28%</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6516959"/>
                  </a:ext>
                </a:extLst>
              </a:tr>
              <a:tr h="288289">
                <a:tc rowSpan="2">
                  <a:txBody>
                    <a:bodyPr/>
                    <a:lstStyle/>
                    <a:p>
                      <a:pPr algn="ctr" fontAlgn="ctr"/>
                      <a:r>
                        <a:rPr lang="zh-CN" altLang="en-US" sz="1100" u="none" strike="noStrike" dirty="0">
                          <a:effectLst/>
                          <a:latin typeface="+mn-ea"/>
                          <a:ea typeface="+mn-ea"/>
                        </a:rPr>
                        <a:t>品牌广告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品牌专区</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5%</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13%</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15%</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10%</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10%</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10%</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23%</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a:t>
                      </a: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885915770"/>
                  </a:ext>
                </a:extLst>
              </a:tr>
              <a:tr h="288289">
                <a:tc vMerge="1">
                  <a:txBody>
                    <a:bodyPr/>
                    <a:lstStyle/>
                    <a:p>
                      <a:endParaRPr lang="zh-CN" altLang="en-US"/>
                    </a:p>
                  </a:txBody>
                  <a:tcPr>
                    <a:lnL w="12700" cap="flat" cmpd="sng" algn="ctr">
                      <a:solidFill>
                        <a:schemeClr val="tx2"/>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明星店铺</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0.1%</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9%</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524398799"/>
                  </a:ext>
                </a:extLst>
              </a:tr>
              <a:tr h="288289">
                <a:tc rowSpan="4">
                  <a:txBody>
                    <a:bodyPr/>
                    <a:lstStyle/>
                    <a:p>
                      <a:pPr algn="ctr" fontAlgn="ctr"/>
                      <a:r>
                        <a:rPr lang="zh-CN" altLang="en-US" sz="1100" u="none" strike="noStrike" dirty="0">
                          <a:effectLst/>
                          <a:latin typeface="+mn-ea"/>
                          <a:ea typeface="+mn-ea"/>
                        </a:rPr>
                        <a:t>站外广告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淘宝客</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5%</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4%</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12%</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3%</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14%</a:t>
                      </a: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295903424"/>
                  </a:ext>
                </a:extLst>
              </a:tr>
              <a:tr h="288289">
                <a:tc vMerge="1">
                  <a:txBody>
                    <a:bodyPr/>
                    <a:lstStyle/>
                    <a:p>
                      <a:endParaRPr lang="zh-CN" altLang="en-US"/>
                    </a:p>
                  </a:txBody>
                  <a:tcPr/>
                </a:tc>
                <a:tc>
                  <a:txBody>
                    <a:bodyPr/>
                    <a:lstStyle/>
                    <a:p>
                      <a:pPr algn="ctr" fontAlgn="b"/>
                      <a:r>
                        <a:rPr lang="zh-CN" altLang="en-US" sz="1100" b="0" i="0" u="none" strike="noStrike" dirty="0">
                          <a:solidFill>
                            <a:srgbClr val="000000"/>
                          </a:solidFill>
                          <a:effectLst/>
                          <a:latin typeface="+mn-ea"/>
                          <a:ea typeface="+mn-ea"/>
                        </a:rPr>
                        <a:t>流量宝</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0.0%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9%</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0.0%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72890463"/>
                  </a:ext>
                </a:extLst>
              </a:tr>
              <a:tr h="288289">
                <a:tc vMerge="1">
                  <a:txBody>
                    <a:bodyPr/>
                    <a:lstStyle/>
                    <a:p>
                      <a:endParaRPr lang="zh-CN" altLang="en-US"/>
                    </a:p>
                  </a:txBody>
                  <a:tcPr/>
                </a:tc>
                <a:tc>
                  <a:txBody>
                    <a:bodyPr/>
                    <a:lstStyle/>
                    <a:p>
                      <a:pPr algn="ctr" fontAlgn="b"/>
                      <a:r>
                        <a:rPr lang="zh-CN" altLang="en-US" sz="1100" b="0" i="0" u="none" strike="noStrike" dirty="0">
                          <a:solidFill>
                            <a:srgbClr val="000000"/>
                          </a:solidFill>
                          <a:effectLst/>
                          <a:latin typeface="+mn-ea"/>
                          <a:ea typeface="+mn-ea"/>
                        </a:rPr>
                        <a:t>UD品牌投放</a:t>
                      </a: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382507453"/>
                  </a:ext>
                </a:extLst>
              </a:tr>
              <a:tr h="288289">
                <a:tc vMerge="1">
                  <a:txBody>
                    <a:bodyPr/>
                    <a:lstStyle/>
                    <a:p>
                      <a:endParaRPr lang="zh-CN" altLang="en-US"/>
                    </a:p>
                  </a:txBody>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zh-CN" altLang="en-US" sz="1100" b="0" i="0" u="none" strike="noStrike">
                          <a:solidFill>
                            <a:srgbClr val="000000"/>
                          </a:solidFill>
                          <a:effectLst/>
                          <a:latin typeface="+mn-ea"/>
                          <a:ea typeface="+mn-ea"/>
                        </a:rPr>
                        <a:t>UD效果投放</a:t>
                      </a:r>
                      <a:endParaRPr lang="zh-CN" altLang="en-US" sz="1100" b="0" i="0" u="none" strike="noStrike" dirty="0">
                        <a:solidFill>
                          <a:srgbClr val="000000"/>
                        </a:solidFill>
                        <a:effectLst/>
                        <a:latin typeface="+mn-ea"/>
                        <a:ea typeface="+mn-ea"/>
                      </a:endParaRP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0.9%</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489766097"/>
                  </a:ext>
                </a:extLst>
              </a:tr>
              <a:tr h="288289">
                <a:tc rowSpan="2">
                  <a:txBody>
                    <a:bodyPr/>
                    <a:lstStyle/>
                    <a:p>
                      <a:pPr algn="ctr" fontAlgn="ctr"/>
                      <a:r>
                        <a:rPr lang="zh-CN" altLang="en-US" sz="1100" u="none" strike="noStrike" dirty="0">
                          <a:effectLst/>
                          <a:latin typeface="+mn-ea"/>
                          <a:ea typeface="+mn-ea"/>
                        </a:rPr>
                        <a:t>内容广告</a:t>
                      </a:r>
                      <a:endParaRPr lang="zh-CN" altLang="en-US" sz="1100" b="0" i="0" u="none" strike="noStrike" dirty="0">
                        <a:solidFill>
                          <a:srgbClr val="000000"/>
                        </a:solidFill>
                        <a:effectLst/>
                        <a:latin typeface="+mn-ea"/>
                        <a:ea typeface="+mn-ea"/>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2">
                          <a:lumMod val="90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b"/>
                      <a:r>
                        <a:rPr lang="zh-CN" altLang="en-US" sz="1100" b="0" i="0" u="none" strike="noStrike" dirty="0">
                          <a:solidFill>
                            <a:srgbClr val="000000"/>
                          </a:solidFill>
                          <a:effectLst/>
                          <a:latin typeface="+mn-ea"/>
                          <a:ea typeface="+mn-ea"/>
                        </a:rPr>
                        <a:t>超级直播</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9%</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0.2%</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0.5%</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4%</a:t>
                      </a: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2056946712"/>
                  </a:ext>
                </a:extLst>
              </a:tr>
              <a:tr h="288289">
                <a:tc vMerge="1">
                  <a:txBody>
                    <a:bodyPr/>
                    <a:lstStyle/>
                    <a:p>
                      <a:pPr algn="ctr" fontAlgn="ctr"/>
                      <a:endParaRPr lang="zh-CN" altLang="en-US" sz="1100" b="0" i="0" u="none" strike="noStrike" dirty="0">
                        <a:solidFill>
                          <a:srgbClr val="000000"/>
                        </a:solidFill>
                        <a:effectLst/>
                        <a:latin typeface="+mn-ea"/>
                        <a:ea typeface="+mn-ea"/>
                      </a:endParaRPr>
                    </a:p>
                  </a:txBody>
                  <a:tcPr marL="7620" marR="7620" marT="7620" marB="0" anchor="ctr"/>
                </a:tc>
                <a:tc>
                  <a:txBody>
                    <a:bodyPr/>
                    <a:lstStyle/>
                    <a:p>
                      <a:pPr algn="ctr" fontAlgn="b"/>
                      <a:r>
                        <a:rPr lang="zh-CN" altLang="en-US" sz="1100" b="0" i="0" u="none" strike="noStrike" dirty="0">
                          <a:solidFill>
                            <a:srgbClr val="000000"/>
                          </a:solidFill>
                          <a:effectLst/>
                          <a:latin typeface="+mn-ea"/>
                          <a:ea typeface="+mn-ea"/>
                        </a:rPr>
                        <a:t>超级短视频</a:t>
                      </a:r>
                    </a:p>
                  </a:txBody>
                  <a:tcPr marL="7620" marR="7620" marT="7620" marB="0" anchor="ctr">
                    <a:lnL w="9525" cap="flat" cmpd="sng" algn="ctr">
                      <a:solidFill>
                        <a:schemeClr val="bg2">
                          <a:lumMod val="90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solidFill>
                      <a:srgbClr val="DBF0C5">
                        <a:alpha val="20000"/>
                      </a:srgb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5%</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12700" cap="flat" cmpd="sng" algn="ctr">
                      <a:solidFill>
                        <a:schemeClr val="tx2"/>
                      </a:solidFill>
                      <a:prstDash val="solid"/>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0.0%</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1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1">
                          <a:lumMod val="85000"/>
                        </a:schemeClr>
                      </a:solidFill>
                      <a:prstDash val="sysDash"/>
                      <a:round/>
                      <a:headEnd type="none" w="med" len="med"/>
                      <a:tailEnd type="none" w="med" len="med"/>
                    </a:lnL>
                    <a:lnR w="9525" cap="flat" cmpd="sng" algn="ctr">
                      <a:solidFill>
                        <a:schemeClr val="bg1">
                          <a:lumMod val="85000"/>
                        </a:schemeClr>
                      </a:solidFill>
                      <a:prstDash val="sysDash"/>
                      <a:round/>
                      <a:headEnd type="none" w="med" len="med"/>
                      <a:tailEnd type="none" w="med" len="med"/>
                    </a:lnR>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noFill/>
                  </a:tcPr>
                </a:tc>
                <a:extLst>
                  <a:ext uri="{0D108BD9-81ED-4DB2-BD59-A6C34878D82A}">
                    <a16:rowId xmlns:a16="http://schemas.microsoft.com/office/drawing/2014/main" val="1225169278"/>
                  </a:ext>
                </a:extLst>
              </a:tr>
            </a:tbl>
          </a:graphicData>
        </a:graphic>
      </p:graphicFrame>
      <p:sp>
        <p:nvSpPr>
          <p:cNvPr id="6" name="文本框 9">
            <a:extLst>
              <a:ext uri="{FF2B5EF4-FFF2-40B4-BE49-F238E27FC236}">
                <a16:creationId xmlns:a16="http://schemas.microsoft.com/office/drawing/2014/main" id="{4988FC6D-8480-9242-8494-4BA45CBF5220}"/>
              </a:ext>
            </a:extLst>
          </p:cNvPr>
          <p:cNvSpPr txBox="1"/>
          <p:nvPr/>
        </p:nvSpPr>
        <p:spPr>
          <a:xfrm>
            <a:off x="7878918" y="6210847"/>
            <a:ext cx="3672197"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各细分渠道</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UV</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在广告流量</a:t>
            </a: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UV</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中的占比</a:t>
            </a:r>
            <a:endPar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 - </a:t>
            </a:r>
            <a:r>
              <a:rPr kumimoji="0" lang="zh-CN" altLang="en-US" sz="800" b="0" i="1" u="none" strike="noStrike" kern="1200" cap="none" spc="0" normalizeH="0" baseline="0" noProof="0" dirty="0">
                <a:ln>
                  <a:noFill/>
                </a:ln>
                <a:solidFill>
                  <a:srgbClr val="000000">
                    <a:lumMod val="50000"/>
                    <a:lumOff val="50000"/>
                  </a:srgbClr>
                </a:solidFill>
                <a:effectLst/>
                <a:uLnTx/>
                <a:uFillTx/>
                <a:latin typeface="微软雅黑"/>
                <a:ea typeface="微软雅黑"/>
                <a:cs typeface="+mn-cs"/>
              </a:rPr>
              <a:t>代表该渠道在生意参谋上暂不提供下单、转化等后链路数据</a:t>
            </a:r>
          </a:p>
        </p:txBody>
      </p:sp>
    </p:spTree>
    <p:extLst>
      <p:ext uri="{BB962C8B-B14F-4D97-AF65-F5344CB8AC3E}">
        <p14:creationId xmlns:p14="http://schemas.microsoft.com/office/powerpoint/2010/main" val="41748333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1FF53-1864-0647-B381-BFEAF5D27605}"/>
              </a:ext>
            </a:extLst>
          </p:cNvPr>
          <p:cNvSpPr>
            <a:spLocks noGrp="1"/>
          </p:cNvSpPr>
          <p:nvPr>
            <p:ph type="title"/>
          </p:nvPr>
        </p:nvSpPr>
        <p:spPr/>
        <p:txBody>
          <a:bodyPr/>
          <a:lstStyle/>
          <a:p>
            <a:r>
              <a:rPr lang="x-none" dirty="0"/>
              <a:t>胶囊咖啡品类搜索词</a:t>
            </a:r>
          </a:p>
        </p:txBody>
      </p:sp>
      <p:sp>
        <p:nvSpPr>
          <p:cNvPr id="3" name="Text Placeholder 2">
            <a:extLst>
              <a:ext uri="{FF2B5EF4-FFF2-40B4-BE49-F238E27FC236}">
                <a16:creationId xmlns:a16="http://schemas.microsoft.com/office/drawing/2014/main" id="{26E5E3E0-B9DC-8B40-8AC4-6BCBE2491822}"/>
              </a:ext>
            </a:extLst>
          </p:cNvPr>
          <p:cNvSpPr>
            <a:spLocks noGrp="1"/>
          </p:cNvSpPr>
          <p:nvPr>
            <p:ph type="body" sz="quarter" idx="10"/>
          </p:nvPr>
        </p:nvSpPr>
        <p:spPr/>
        <p:txBody>
          <a:bodyPr/>
          <a:lstStyle/>
          <a:p>
            <a:pPr>
              <a:lnSpc>
                <a:spcPct val="100000"/>
              </a:lnSpc>
            </a:pPr>
            <a:endParaRPr lang="x-none" dirty="0"/>
          </a:p>
        </p:txBody>
      </p:sp>
      <p:sp>
        <p:nvSpPr>
          <p:cNvPr id="4" name="Text Placeholder 3">
            <a:extLst>
              <a:ext uri="{FF2B5EF4-FFF2-40B4-BE49-F238E27FC236}">
                <a16:creationId xmlns:a16="http://schemas.microsoft.com/office/drawing/2014/main" id="{7F3930E9-7527-C549-86C6-7A07A1A23FC8}"/>
              </a:ext>
            </a:extLst>
          </p:cNvPr>
          <p:cNvSpPr>
            <a:spLocks noGrp="1"/>
          </p:cNvSpPr>
          <p:nvPr>
            <p:ph type="body" sz="quarter" idx="11"/>
          </p:nvPr>
        </p:nvSpPr>
        <p:spPr/>
        <p:txBody>
          <a:bodyPr/>
          <a:lstStyle/>
          <a:p>
            <a:r>
              <a:t>数据来源：生意参谋</a:t>
            </a:r>
          </a:p>
          <a:p>
            <a:r>
              <a:t>时间维度：2023.12</a:t>
            </a:r>
          </a:p>
        </p:txBody>
      </p:sp>
      <p:graphicFrame>
        <p:nvGraphicFramePr>
          <p:cNvPr id="5" name="图表 19">
            <a:extLst>
              <a:ext uri="{FF2B5EF4-FFF2-40B4-BE49-F238E27FC236}">
                <a16:creationId xmlns:a16="http://schemas.microsoft.com/office/drawing/2014/main" id="{6248F7A2-E621-014B-9EA3-1146386A8557}"/>
              </a:ext>
            </a:extLst>
          </p:cNvPr>
          <p:cNvGraphicFramePr>
            <a:graphicFrameLocks/>
          </p:cNvGraphicFramePr>
          <p:nvPr>
            <p:extLst>
              <p:ext uri="{D42A27DB-BD31-4B8C-83A1-F6EECF244321}">
                <p14:modId xmlns:p14="http://schemas.microsoft.com/office/powerpoint/2010/main" val="682572032"/>
              </p:ext>
            </p:extLst>
          </p:nvPr>
        </p:nvGraphicFramePr>
        <p:xfrm>
          <a:off x="424599" y="2010629"/>
          <a:ext cx="3356763" cy="43836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18">
            <a:extLst>
              <a:ext uri="{FF2B5EF4-FFF2-40B4-BE49-F238E27FC236}">
                <a16:creationId xmlns:a16="http://schemas.microsoft.com/office/drawing/2014/main" id="{EAC1111E-7F36-FA4F-963D-0941A036BD60}"/>
              </a:ext>
            </a:extLst>
          </p:cNvPr>
          <p:cNvGraphicFramePr>
            <a:graphicFrameLocks noGrp="1"/>
          </p:cNvGraphicFramePr>
          <p:nvPr>
            <p:extLst>
              <p:ext uri="{D42A27DB-BD31-4B8C-83A1-F6EECF244321}">
                <p14:modId xmlns:p14="http://schemas.microsoft.com/office/powerpoint/2010/main" val="3523360927"/>
              </p:ext>
            </p:extLst>
          </p:nvPr>
        </p:nvGraphicFramePr>
        <p:xfrm>
          <a:off x="7964895" y="2110740"/>
          <a:ext cx="3275511" cy="4107180"/>
        </p:xfrm>
        <a:graphic>
          <a:graphicData uri="http://schemas.openxmlformats.org/drawingml/2006/table">
            <a:tbl>
              <a:tblPr firstRow="1" bandRow="1">
                <a:tableStyleId>{00A15C55-8517-42AA-B614-E9B94910E393}</a:tableStyleId>
              </a:tblPr>
              <a:tblGrid>
                <a:gridCol w="2203153">
                  <a:extLst>
                    <a:ext uri="{9D8B030D-6E8A-4147-A177-3AD203B41FA5}">
                      <a16:colId xmlns:a16="http://schemas.microsoft.com/office/drawing/2014/main" val="197041427"/>
                    </a:ext>
                  </a:extLst>
                </a:gridCol>
                <a:gridCol w="1072358">
                  <a:extLst>
                    <a:ext uri="{9D8B030D-6E8A-4147-A177-3AD203B41FA5}">
                      <a16:colId xmlns:a16="http://schemas.microsoft.com/office/drawing/2014/main" val="1842551625"/>
                    </a:ext>
                  </a:extLst>
                </a:gridCol>
              </a:tblGrid>
              <a:tr h="342265">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solidFill>
                            <a:sysClr val="windowText" lastClr="000000"/>
                          </a:solidFill>
                          <a:latin typeface="+mn-ea"/>
                          <a:ea typeface="+mn-ea"/>
                        </a:rPr>
                        <a:t>TOP100 </a:t>
                      </a:r>
                      <a:r>
                        <a:rPr lang="zh-CN" altLang="en-US" sz="1100" dirty="0">
                          <a:solidFill>
                            <a:sysClr val="windowText" lastClr="000000"/>
                          </a:solidFill>
                          <a:latin typeface="+mn-ea"/>
                          <a:ea typeface="+mn-ea"/>
                        </a:rPr>
                        <a:t>搜索词环比增速排名</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hMerge="1">
                  <a:txBody>
                    <a:bodyPr/>
                    <a:lstStyle/>
                    <a:p>
                      <a:pPr algn="ctr"/>
                      <a:endParaRPr lang="zh-CN" altLang="en-US" sz="1100" dirty="0">
                        <a:solidFill>
                          <a:sysClr val="windowText" lastClr="000000"/>
                        </a:solidFill>
                        <a:latin typeface="+mn-ea"/>
                        <a:ea typeface="+mn-ea"/>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742688288"/>
                  </a:ext>
                </a:extLst>
              </a:tr>
              <a:tr h="342265">
                <a:tc>
                  <a:txBody>
                    <a:bodyPr/>
                    <a:lstStyle/>
                    <a:p>
                      <a:pPr algn="ctr"/>
                      <a:r>
                        <a:rPr lang="zh-CN" altLang="en-US" sz="1100" dirty="0">
                          <a:solidFill>
                            <a:sysClr val="windowText" lastClr="000000"/>
                          </a:solidFill>
                          <a:latin typeface="+mn-ea"/>
                          <a:ea typeface="+mn-ea"/>
                        </a:rPr>
                        <a:t>搜索词</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zh-CN" altLang="en-US" sz="1100" dirty="0">
                          <a:solidFill>
                            <a:sysClr val="windowText" lastClr="000000"/>
                          </a:solidFill>
                          <a:latin typeface="+mn-ea"/>
                          <a:ea typeface="+mn-ea"/>
                        </a:rPr>
                        <a:t>增速</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2728347060"/>
                  </a:ext>
                </a:extLst>
              </a:tr>
              <a:tr h="342265">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vertuo 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71%</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320076"/>
                  </a:ext>
                </a:extLst>
              </a:tr>
              <a:tr h="342265">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tassimo</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67%</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8209944"/>
                  </a:ext>
                </a:extLst>
              </a:tr>
              <a:tr h="342265">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dolce gust...</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57%</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0585051"/>
                  </a:ext>
                </a:extLst>
              </a:tr>
              <a:tr h="342265">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胶囊奶茶</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50%</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6640504"/>
                  </a:ext>
                </a:extLst>
              </a:tr>
              <a:tr h="342265">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星巴克胶囊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46%</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6551112"/>
                  </a:ext>
                </a:extLst>
              </a:tr>
              <a:tr h="342265">
                <a:tc>
                  <a:txBody>
                    <a:bodyPr/>
                    <a:lstStyle/>
                    <a:p>
                      <a:pPr algn="ctr" fontAlgn="ctr"/>
                      <a:r>
                        <a:rPr lang="en-US" sz="1100" b="0" i="0" u="none" strike="noStrike">
                          <a:solidFill>
                            <a:srgbClr val="000000"/>
                          </a:solidFill>
                          <a:effectLst/>
                          <a:latin typeface="微软雅黑" panose="020B0503020204020204" pitchFamily="34" charset="-122"/>
                          <a:ea typeface="微软雅黑" panose="020B0503020204020204" pitchFamily="34" charset="-122"/>
                        </a:rPr>
                        <a:t>雀巢胶囊</a:t>
                      </a: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36%</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7813318"/>
                  </a:ext>
                </a:extLst>
              </a:tr>
              <a:tr h="342265">
                <a:tc>
                  <a:txBody>
                    <a:bodyPr/>
                    <a:lstStyle/>
                    <a:p>
                      <a:pPr algn="ctr" fontAlgn="ctr"/>
                      <a:r>
                        <a:rPr lang="en-US" sz="1100" b="0" i="0" u="none" strike="noStrike">
                          <a:solidFill>
                            <a:srgbClr val="000000"/>
                          </a:solidFill>
                          <a:effectLst/>
                          <a:latin typeface="微软雅黑" panose="020B0503020204020204" pitchFamily="34" charset="-122"/>
                          <a:ea typeface="微软雅黑" panose="020B0503020204020204" pitchFamily="34" charset="-122"/>
                        </a:rPr>
                        <a:t>豆浆胶囊</a:t>
                      </a: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咖啡胶囊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33%</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2909029"/>
                  </a:ext>
                </a:extLst>
              </a:tr>
              <a:tr h="342265">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咖啡 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33%</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333927"/>
                  </a:ext>
                </a:extLst>
              </a:tr>
              <a:tr h="342265">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牛奶胶囊</a:t>
                      </a:r>
                      <a:r>
                        <a:rPr lang="en-US" sz="1100" b="0" i="0" u="none" strike="noStrike">
                          <a:solidFill>
                            <a:srgbClr val="000000"/>
                          </a:solidFill>
                          <a:effectLst/>
                          <a:latin typeface="微软雅黑" panose="020B0503020204020204" pitchFamily="34" charset="-122"/>
                          <a:ea typeface="微软雅黑" panose="020B0503020204020204" pitchFamily="34" charset="-122"/>
                        </a:rPr>
                        <a:t>illy</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33%</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4364706"/>
                  </a:ext>
                </a:extLst>
              </a:tr>
              <a:tr h="342265">
                <a:tc>
                  <a:txBody>
                    <a:bodyPr/>
                    <a:lstStyle/>
                    <a:p>
                      <a:pPr algn="ctr" fontAlgn="ctr"/>
                      <a:r>
                        <a:rPr lang="en-US" sz="1100" b="0" i="0" u="none" strike="noStrike">
                          <a:solidFill>
                            <a:srgbClr val="000000"/>
                          </a:solidFill>
                          <a:effectLst/>
                          <a:latin typeface="微软雅黑" panose="020B0503020204020204" pitchFamily="34" charset="-122"/>
                          <a:ea typeface="微软雅黑" panose="020B0503020204020204" pitchFamily="34" charset="-122"/>
                        </a:rPr>
                        <a:t>manner胶囊</a:t>
                      </a: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咖啡胶囊</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30%</a:t>
                      </a:r>
                    </a:p>
                  </a:txBody>
                  <a:tcPr marL="7620" marR="7620" marT="7620" marB="0" anchor="ctr">
                    <a:lnL w="12700" cap="flat" cmpd="sng" algn="ctr">
                      <a:solidFill>
                        <a:schemeClr val="accent2">
                          <a:lumMod val="20000"/>
                          <a:lumOff val="80000"/>
                        </a:schemeClr>
                      </a:solidFill>
                      <a:prstDash val="solid"/>
                      <a:round/>
                      <a:headEnd type="none" w="med" len="med"/>
                      <a:tailEnd type="none" w="med" len="med"/>
                    </a:lnL>
                    <a:lnR w="12700" cap="flat" cmpd="sng" algn="ctr">
                      <a:solidFill>
                        <a:schemeClr val="accent2">
                          <a:lumMod val="20000"/>
                          <a:lumOff val="80000"/>
                        </a:schemeClr>
                      </a:solidFill>
                      <a:prstDash val="solid"/>
                      <a:round/>
                      <a:headEnd type="none" w="med" len="med"/>
                      <a:tailEnd type="none" w="med" len="med"/>
                    </a:lnR>
                    <a:lnT w="12700" cap="flat" cmpd="sng" algn="ctr">
                      <a:solidFill>
                        <a:schemeClr val="accent2">
                          <a:lumMod val="20000"/>
                          <a:lumOff val="80000"/>
                        </a:schemeClr>
                      </a:solidFill>
                      <a:prstDash val="solid"/>
                      <a:round/>
                      <a:headEnd type="none" w="med" len="med"/>
                      <a:tailEnd type="none" w="med" len="med"/>
                    </a:lnT>
                    <a:lnB w="12700" cap="flat" cmpd="sng" algn="ctr">
                      <a:solidFill>
                        <a:schemeClr val="accent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7184101"/>
                  </a:ext>
                </a:extLst>
              </a:tr>
            </a:tbl>
          </a:graphicData>
        </a:graphic>
      </p:graphicFrame>
      <p:grpSp>
        <p:nvGrpSpPr>
          <p:cNvPr id="7" name="组合 1">
            <a:extLst>
              <a:ext uri="{FF2B5EF4-FFF2-40B4-BE49-F238E27FC236}">
                <a16:creationId xmlns:a16="http://schemas.microsoft.com/office/drawing/2014/main" id="{BD9D2832-FBF1-B34B-936F-74726C4A13CF}"/>
              </a:ext>
            </a:extLst>
          </p:cNvPr>
          <p:cNvGrpSpPr/>
          <p:nvPr/>
        </p:nvGrpSpPr>
        <p:grpSpPr>
          <a:xfrm>
            <a:off x="3045525" y="5232773"/>
            <a:ext cx="941367" cy="200055"/>
            <a:chOff x="-271452" y="2193810"/>
            <a:chExt cx="941367" cy="200055"/>
          </a:xfrm>
        </p:grpSpPr>
        <p:sp>
          <p:nvSpPr>
            <p:cNvPr id="8" name="矩形 7">
              <a:extLst>
                <a:ext uri="{FF2B5EF4-FFF2-40B4-BE49-F238E27FC236}">
                  <a16:creationId xmlns:a16="http://schemas.microsoft.com/office/drawing/2014/main" id="{E565C2F2-0553-E347-A18A-6416C6DAA323}"/>
                </a:ext>
              </a:extLst>
            </p:cNvPr>
            <p:cNvSpPr/>
            <p:nvPr/>
          </p:nvSpPr>
          <p:spPr>
            <a:xfrm>
              <a:off x="9579" y="2212903"/>
              <a:ext cx="379305" cy="161869"/>
            </a:xfrm>
            <a:prstGeom prst="rect">
              <a:avLst/>
            </a:prstGeom>
            <a:solidFill>
              <a:srgbClr val="DBF0C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9" name="文本框 9">
              <a:extLst>
                <a:ext uri="{FF2B5EF4-FFF2-40B4-BE49-F238E27FC236}">
                  <a16:creationId xmlns:a16="http://schemas.microsoft.com/office/drawing/2014/main" id="{5B4ADCD6-A7B5-D647-97A5-08C21205E802}"/>
                </a:ext>
              </a:extLst>
            </p:cNvPr>
            <p:cNvSpPr txBox="1"/>
            <p:nvPr/>
          </p:nvSpPr>
          <p:spPr>
            <a:xfrm>
              <a:off x="-271452" y="2193810"/>
              <a:ext cx="941367"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00" b="1" i="0" u="none" strike="noStrike" kern="1200" cap="none" spc="0" normalizeH="0" baseline="0" noProof="0" dirty="0">
                  <a:ln>
                    <a:noFill/>
                  </a:ln>
                  <a:solidFill>
                    <a:srgbClr val="49711E"/>
                  </a:solidFill>
                  <a:effectLst/>
                  <a:uLnTx/>
                  <a:uFillTx/>
                  <a:latin typeface="Microsoft YaHei UI"/>
                  <a:ea typeface="微软雅黑"/>
                  <a:cs typeface="+mn-cs"/>
                </a:rPr>
                <a:t>新增</a:t>
              </a:r>
            </a:p>
          </p:txBody>
        </p:sp>
      </p:grpSp>
      <p:graphicFrame>
        <p:nvGraphicFramePr>
          <p:cNvPr id="10" name="图表 14">
            <a:extLst>
              <a:ext uri="{FF2B5EF4-FFF2-40B4-BE49-F238E27FC236}">
                <a16:creationId xmlns:a16="http://schemas.microsoft.com/office/drawing/2014/main" id="{E103A95A-D441-8E41-BD4A-73B0A906260E}"/>
              </a:ext>
            </a:extLst>
          </p:cNvPr>
          <p:cNvGraphicFramePr/>
          <p:nvPr>
            <p:extLst>
              <p:ext uri="{D42A27DB-BD31-4B8C-83A1-F6EECF244321}">
                <p14:modId xmlns:p14="http://schemas.microsoft.com/office/powerpoint/2010/main" val="2103194377"/>
              </p:ext>
            </p:extLst>
          </p:nvPr>
        </p:nvGraphicFramePr>
        <p:xfrm>
          <a:off x="3223967" y="1869884"/>
          <a:ext cx="4637987" cy="4383680"/>
        </p:xfrm>
        <a:graphic>
          <a:graphicData uri="http://schemas.openxmlformats.org/drawingml/2006/chart">
            <c:chart xmlns:c="http://schemas.openxmlformats.org/drawingml/2006/chart" xmlns:r="http://schemas.openxmlformats.org/officeDocument/2006/relationships" r:id="rId3"/>
          </a:graphicData>
        </a:graphic>
      </p:graphicFrame>
      <p:sp>
        <p:nvSpPr>
          <p:cNvPr id="11" name="矩形 16">
            <a:extLst>
              <a:ext uri="{FF2B5EF4-FFF2-40B4-BE49-F238E27FC236}">
                <a16:creationId xmlns:a16="http://schemas.microsoft.com/office/drawing/2014/main" id="{1B853B02-2788-1842-A850-F6E769104294}"/>
              </a:ext>
            </a:extLst>
          </p:cNvPr>
          <p:cNvSpPr/>
          <p:nvPr/>
        </p:nvSpPr>
        <p:spPr>
          <a:xfrm>
            <a:off x="7964895" y="3489820"/>
            <a:ext cx="3275511" cy="343949"/>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
        <p:nvSpPr>
          <p:cNvPr id="12" name="矩形 17">
            <a:extLst>
              <a:ext uri="{FF2B5EF4-FFF2-40B4-BE49-F238E27FC236}">
                <a16:creationId xmlns:a16="http://schemas.microsoft.com/office/drawing/2014/main" id="{DCA57C28-3A3B-F64A-8F85-61FDE79CDEEE}"/>
              </a:ext>
            </a:extLst>
          </p:cNvPr>
          <p:cNvSpPr/>
          <p:nvPr/>
        </p:nvSpPr>
        <p:spPr>
          <a:xfrm>
            <a:off x="7964894" y="5190390"/>
            <a:ext cx="3275511" cy="343949"/>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400" b="0" i="0" u="none" strike="noStrike" kern="1200" cap="none" spc="0" normalizeH="0" baseline="0" noProof="0" dirty="0">
              <a:ln>
                <a:noFill/>
              </a:ln>
              <a:solidFill>
                <a:srgbClr val="000000"/>
              </a:solidFill>
              <a:effectLst/>
              <a:uLnTx/>
              <a:uFillTx/>
              <a:latin typeface="Microsoft YaHei UI"/>
              <a:ea typeface="微软雅黑"/>
              <a:cs typeface="+mn-cs"/>
            </a:endParaRPr>
          </a:p>
        </p:txBody>
      </p:sp>
    </p:spTree>
    <p:extLst>
      <p:ext uri="{BB962C8B-B14F-4D97-AF65-F5344CB8AC3E}">
        <p14:creationId xmlns:p14="http://schemas.microsoft.com/office/powerpoint/2010/main" val="1567693598"/>
      </p:ext>
    </p:extLst>
  </p:cSld>
  <p:clrMapOvr>
    <a:masterClrMapping/>
  </p:clrMapOvr>
  <p:extLst>
    <p:ext uri="{6950BFC3-D8DA-4A85-94F7-54DA5524770B}">
      <p188:commentRel xmlns:p188="http://schemas.microsoft.com/office/powerpoint/2018/8/main" xmlns="" r:id="rId4"/>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C2E60-EA84-5A46-BA43-91815620E38F}"/>
              </a:ext>
            </a:extLst>
          </p:cNvPr>
          <p:cNvSpPr>
            <a:spLocks noGrp="1"/>
          </p:cNvSpPr>
          <p:nvPr>
            <p:ph type="title"/>
          </p:nvPr>
        </p:nvSpPr>
        <p:spPr/>
        <p:txBody>
          <a:bodyPr/>
          <a:lstStyle/>
          <a:p>
            <a:r>
              <a:rPr lang="x-none" dirty="0"/>
              <a:t>咖啡</a:t>
            </a:r>
            <a:r>
              <a:rPr lang="en-US" altLang="zh-CN" dirty="0"/>
              <a:t>&amp;</a:t>
            </a:r>
            <a:r>
              <a:rPr lang="zh-CN" altLang="en-US" dirty="0"/>
              <a:t>胶囊咖啡品类</a:t>
            </a:r>
            <a:r>
              <a:rPr lang="en-US" altLang="zh-CN" dirty="0"/>
              <a:t>Overview</a:t>
            </a:r>
            <a:endParaRPr lang="x-none" dirty="0"/>
          </a:p>
        </p:txBody>
      </p:sp>
      <p:graphicFrame>
        <p:nvGraphicFramePr>
          <p:cNvPr id="4" name="表格 1">
            <a:extLst>
              <a:ext uri="{FF2B5EF4-FFF2-40B4-BE49-F238E27FC236}">
                <a16:creationId xmlns:a16="http://schemas.microsoft.com/office/drawing/2014/main" id="{32505096-B2C9-5D45-99DE-FA6AA1CB97FF}"/>
              </a:ext>
            </a:extLst>
          </p:cNvPr>
          <p:cNvGraphicFramePr>
            <a:graphicFrameLocks noGrp="1"/>
          </p:cNvGraphicFramePr>
          <p:nvPr>
            <p:extLst>
              <p:ext uri="{D42A27DB-BD31-4B8C-83A1-F6EECF244321}">
                <p14:modId xmlns:p14="http://schemas.microsoft.com/office/powerpoint/2010/main" val="551125437"/>
              </p:ext>
            </p:extLst>
          </p:nvPr>
        </p:nvGraphicFramePr>
        <p:xfrm>
          <a:off x="966734" y="1163968"/>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7" name="表格 1">
            <a:extLst>
              <a:ext uri="{FF2B5EF4-FFF2-40B4-BE49-F238E27FC236}">
                <a16:creationId xmlns:a16="http://schemas.microsoft.com/office/drawing/2014/main" id="{58405D22-97AE-D94A-A543-182BD9C8D207}"/>
              </a:ext>
            </a:extLst>
          </p:cNvPr>
          <p:cNvGraphicFramePr>
            <a:graphicFrameLocks noGrp="1"/>
          </p:cNvGraphicFramePr>
          <p:nvPr>
            <p:extLst>
              <p:ext uri="{D42A27DB-BD31-4B8C-83A1-F6EECF244321}">
                <p14:modId xmlns:p14="http://schemas.microsoft.com/office/powerpoint/2010/main" val="897168119"/>
              </p:ext>
            </p:extLst>
          </p:nvPr>
        </p:nvGraphicFramePr>
        <p:xfrm>
          <a:off x="6507148" y="1163968"/>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8" name="表格 1">
            <a:extLst>
              <a:ext uri="{FF2B5EF4-FFF2-40B4-BE49-F238E27FC236}">
                <a16:creationId xmlns:a16="http://schemas.microsoft.com/office/drawing/2014/main" id="{58A1BCA9-ABAD-2246-8FEA-480C3CFBF4E7}"/>
              </a:ext>
            </a:extLst>
          </p:cNvPr>
          <p:cNvGraphicFramePr>
            <a:graphicFrameLocks noGrp="1"/>
          </p:cNvGraphicFramePr>
          <p:nvPr>
            <p:extLst>
              <p:ext uri="{D42A27DB-BD31-4B8C-83A1-F6EECF244321}">
                <p14:modId xmlns:p14="http://schemas.microsoft.com/office/powerpoint/2010/main" val="3372053979"/>
              </p:ext>
            </p:extLst>
          </p:nvPr>
        </p:nvGraphicFramePr>
        <p:xfrm>
          <a:off x="966734" y="4088300"/>
          <a:ext cx="4718118" cy="2376000"/>
        </p:xfrm>
        <a:graphic>
          <a:graphicData uri="http://schemas.openxmlformats.org/drawingml/2006/table">
            <a:tbl>
              <a:tblPr firstRow="1" bandRow="1">
                <a:tableStyleId>{5C22544A-7EE6-4342-B048-85BDC9FD1C3A}</a:tableStyleId>
              </a:tblPr>
              <a:tblGrid>
                <a:gridCol w="686118">
                  <a:extLst>
                    <a:ext uri="{9D8B030D-6E8A-4147-A177-3AD203B41FA5}">
                      <a16:colId xmlns:a16="http://schemas.microsoft.com/office/drawing/2014/main" val="93854241"/>
                    </a:ext>
                  </a:extLst>
                </a:gridCol>
                <a:gridCol w="4032000">
                  <a:extLst>
                    <a:ext uri="{9D8B030D-6E8A-4147-A177-3AD203B41FA5}">
                      <a16:colId xmlns:a16="http://schemas.microsoft.com/office/drawing/2014/main" val="3754479461"/>
                    </a:ext>
                  </a:extLst>
                </a:gridCol>
              </a:tblGrid>
              <a:tr h="475200">
                <a:tc>
                  <a:txBody>
                    <a:bodyPr/>
                    <a:lstStyle/>
                    <a:p>
                      <a:r>
                        <a:rPr lang="zh-CN" altLang="en-US" sz="1200" b="1" dirty="0">
                          <a:solidFill>
                            <a:sysClr val="windowText" lastClr="000000"/>
                          </a:solidFill>
                          <a:latin typeface="+mn-ea"/>
                          <a:ea typeface="+mn-ea"/>
                        </a:rPr>
                        <a:t>市场：</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475200">
                <a:tc>
                  <a:txBody>
                    <a:bodyPr/>
                    <a:lstStyle/>
                    <a:p>
                      <a:r>
                        <a:rPr lang="zh-CN" altLang="en-US" sz="1200" b="1" dirty="0">
                          <a:solidFill>
                            <a:sysClr val="windowText" lastClr="000000"/>
                          </a:solidFill>
                          <a:latin typeface="+mn-ea"/>
                          <a:ea typeface="+mn-ea"/>
                        </a:rPr>
                        <a:t>品牌：</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475200">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bl>
          </a:graphicData>
        </a:graphic>
      </p:graphicFrame>
      <p:graphicFrame>
        <p:nvGraphicFramePr>
          <p:cNvPr id="9" name="表格 1">
            <a:extLst>
              <a:ext uri="{FF2B5EF4-FFF2-40B4-BE49-F238E27FC236}">
                <a16:creationId xmlns:a16="http://schemas.microsoft.com/office/drawing/2014/main" id="{1B546AED-FB61-FE4B-8582-A553EC34E0F3}"/>
              </a:ext>
            </a:extLst>
          </p:cNvPr>
          <p:cNvGraphicFramePr>
            <a:graphicFrameLocks noGrp="1"/>
          </p:cNvGraphicFramePr>
          <p:nvPr>
            <p:extLst>
              <p:ext uri="{D42A27DB-BD31-4B8C-83A1-F6EECF244321}">
                <p14:modId xmlns:p14="http://schemas.microsoft.com/office/powerpoint/2010/main" val="1523024768"/>
              </p:ext>
            </p:extLst>
          </p:nvPr>
        </p:nvGraphicFramePr>
        <p:xfrm>
          <a:off x="6807200" y="4088300"/>
          <a:ext cx="4418066" cy="2447998"/>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93854241"/>
                    </a:ext>
                  </a:extLst>
                </a:gridCol>
                <a:gridCol w="3351266">
                  <a:extLst>
                    <a:ext uri="{9D8B030D-6E8A-4147-A177-3AD203B41FA5}">
                      <a16:colId xmlns:a16="http://schemas.microsoft.com/office/drawing/2014/main" val="3754479461"/>
                    </a:ext>
                  </a:extLst>
                </a:gridCol>
              </a:tblGrid>
              <a:tr h="349714">
                <a:tc>
                  <a:txBody>
                    <a:bodyPr/>
                    <a:lstStyle/>
                    <a:p>
                      <a:r>
                        <a:rPr lang="en-US" altLang="zh-CN" sz="1200" b="1" dirty="0">
                          <a:solidFill>
                            <a:sysClr val="windowText" lastClr="000000"/>
                          </a:solidFill>
                          <a:latin typeface="+mn-ea"/>
                          <a:ea typeface="+mn-ea"/>
                        </a:rPr>
                        <a:t>vs.</a:t>
                      </a:r>
                      <a:r>
                        <a:rPr lang="zh-CN" altLang="en-US" sz="1200" b="1" dirty="0">
                          <a:solidFill>
                            <a:sysClr val="windowText" lastClr="000000"/>
                          </a:solidFill>
                          <a:latin typeface="+mn-ea"/>
                          <a:ea typeface="+mn-ea"/>
                        </a:rPr>
                        <a:t> 竞品：</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8209869"/>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001325"/>
                  </a:ext>
                </a:extLst>
              </a:tr>
              <a:tr h="349714">
                <a:tc>
                  <a:txBody>
                    <a:bodyPr/>
                    <a:lstStyle/>
                    <a:p>
                      <a:r>
                        <a:rPr lang="en-US" altLang="zh-CN" sz="1200" b="1" dirty="0">
                          <a:solidFill>
                            <a:sysClr val="windowText" lastClr="000000"/>
                          </a:solidFill>
                          <a:latin typeface="+mn-ea"/>
                          <a:ea typeface="+mn-ea"/>
                        </a:rPr>
                        <a:t>vs.</a:t>
                      </a:r>
                      <a:r>
                        <a:rPr lang="zh-CN" altLang="en-US" sz="1200" b="1" dirty="0">
                          <a:solidFill>
                            <a:sysClr val="windowText" lastClr="000000"/>
                          </a:solidFill>
                          <a:latin typeface="+mn-ea"/>
                          <a:ea typeface="+mn-ea"/>
                        </a:rPr>
                        <a:t> 去年同期：</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9563893"/>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1" dirty="0">
                          <a:solidFill>
                            <a:sysClr val="windowText" lastClr="000000"/>
                          </a:solidFill>
                          <a:latin typeface="+mn-ea"/>
                          <a:ea typeface="+mn-ea"/>
                        </a:rPr>
                        <a:t>广告流量：</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9449812"/>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8378453"/>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200" b="1" dirty="0">
                          <a:solidFill>
                            <a:sysClr val="windowText" lastClr="000000"/>
                          </a:solidFill>
                          <a:latin typeface="+mn-ea"/>
                          <a:ea typeface="+mn-ea"/>
                        </a:rPr>
                        <a:t>平台流量：</a:t>
                      </a:r>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431239"/>
                  </a:ext>
                </a:extLst>
              </a:tr>
              <a:tr h="349714">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0" dirty="0">
                        <a:solidFill>
                          <a:sysClr val="windowText" lastClr="000000"/>
                        </a:solidFill>
                        <a:latin typeface="+mn-ea"/>
                        <a:ea typeface="+mn-ea"/>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753049"/>
                  </a:ext>
                </a:extLst>
              </a:tr>
            </a:tbl>
          </a:graphicData>
        </a:graphic>
      </p:graphicFrame>
    </p:spTree>
    <p:extLst>
      <p:ext uri="{BB962C8B-B14F-4D97-AF65-F5344CB8AC3E}">
        <p14:creationId xmlns:p14="http://schemas.microsoft.com/office/powerpoint/2010/main" val="11006126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CD4F71-9D2A-3441-A334-6BEA6BD7AB66}"/>
              </a:ext>
            </a:extLst>
          </p:cNvPr>
          <p:cNvSpPr txBox="1"/>
          <p:nvPr/>
        </p:nvSpPr>
        <p:spPr>
          <a:xfrm>
            <a:off x="4319999" y="1799998"/>
            <a:ext cx="7200000" cy="3600000"/>
          </a:xfrm>
          <a:prstGeom prst="rect">
            <a:avLst/>
          </a:prstGeom>
          <a:noFill/>
        </p:spPr>
        <p:txBody>
          <a:bodyPr wrap="none" rtlCol="0">
            <a:noAutofit/>
          </a:bodyPr>
          <a:lstStyle/>
          <a:p>
            <a:pPr>
              <a:lnSpc>
                <a:spcPct val="200000"/>
              </a:lnSpc>
            </a:pPr>
            <a:r>
              <a:rPr lang="x-none" dirty="0"/>
              <a:t>本月</a:t>
            </a:r>
          </a:p>
          <a:p>
            <a:pPr>
              <a:lnSpc>
                <a:spcPct val="200000"/>
              </a:lnSpc>
            </a:pPr>
            <a:r>
              <a:rPr lang="en-US" altLang="zh-CN" dirty="0"/>
              <a:t>1</a:t>
            </a:r>
            <a:r>
              <a:rPr lang="zh-CN" altLang="en-US" dirty="0"/>
              <a:t>）</a:t>
            </a:r>
            <a:endParaRPr lang="en-US" altLang="zh-CN" dirty="0"/>
          </a:p>
          <a:p>
            <a:pPr>
              <a:lnSpc>
                <a:spcPct val="200000"/>
              </a:lnSpc>
            </a:pPr>
            <a:r>
              <a:rPr lang="en-US" altLang="zh-CN" dirty="0"/>
              <a:t>2</a:t>
            </a:r>
            <a:r>
              <a:rPr lang="zh-CN" altLang="en-US" dirty="0"/>
              <a:t>）</a:t>
            </a:r>
            <a:endParaRPr lang="en-US" altLang="zh-CN" dirty="0"/>
          </a:p>
          <a:p>
            <a:pPr>
              <a:lnSpc>
                <a:spcPct val="200000"/>
              </a:lnSpc>
            </a:pPr>
            <a:r>
              <a:rPr lang="en-US" altLang="zh-CN" dirty="0"/>
              <a:t>3</a:t>
            </a:r>
            <a:r>
              <a:rPr lang="zh-CN" altLang="en-US" dirty="0"/>
              <a:t>）</a:t>
            </a:r>
            <a:endParaRPr lang="x-none" dirty="0"/>
          </a:p>
        </p:txBody>
      </p:sp>
    </p:spTree>
    <p:extLst>
      <p:ext uri="{BB962C8B-B14F-4D97-AF65-F5344CB8AC3E}">
        <p14:creationId xmlns:p14="http://schemas.microsoft.com/office/powerpoint/2010/main" val="25239400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7529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8626D-65B5-444A-AFCA-B96416CB9FF1}"/>
              </a:ext>
            </a:extLst>
          </p:cNvPr>
          <p:cNvSpPr>
            <a:spLocks noGrp="1"/>
          </p:cNvSpPr>
          <p:nvPr>
            <p:ph type="title"/>
          </p:nvPr>
        </p:nvSpPr>
        <p:spPr/>
        <p:txBody>
          <a:bodyPr/>
          <a:lstStyle/>
          <a:p>
            <a:r>
              <a:rPr lang="x-none" dirty="0"/>
              <a:t>店铺货品结构</a:t>
            </a:r>
          </a:p>
        </p:txBody>
      </p:sp>
      <p:sp>
        <p:nvSpPr>
          <p:cNvPr id="5" name="Text Placeholder 4">
            <a:extLst>
              <a:ext uri="{FF2B5EF4-FFF2-40B4-BE49-F238E27FC236}">
                <a16:creationId xmlns:a16="http://schemas.microsoft.com/office/drawing/2014/main" id="{5196D8BA-7D05-4146-8261-B4423838BCD3}"/>
              </a:ext>
            </a:extLst>
          </p:cNvPr>
          <p:cNvSpPr>
            <a:spLocks noGrp="1"/>
          </p:cNvSpPr>
          <p:nvPr>
            <p:ph type="body" sz="quarter" idx="10"/>
          </p:nvPr>
        </p:nvSpPr>
        <p:spPr/>
        <p:txBody>
          <a:bodyPr/>
          <a:lstStyle/>
          <a:p>
            <a:pPr>
              <a:lnSpc>
                <a:spcPct val="100000"/>
              </a:lnSpc>
            </a:pPr>
            <a:endParaRPr lang="x-none" dirty="0"/>
          </a:p>
        </p:txBody>
      </p:sp>
      <p:sp>
        <p:nvSpPr>
          <p:cNvPr id="6" name="Text Placeholder 5">
            <a:extLst>
              <a:ext uri="{FF2B5EF4-FFF2-40B4-BE49-F238E27FC236}">
                <a16:creationId xmlns:a16="http://schemas.microsoft.com/office/drawing/2014/main" id="{A671925B-DB16-EA41-9FCF-3A805C7EED67}"/>
              </a:ext>
            </a:extLst>
          </p:cNvPr>
          <p:cNvSpPr>
            <a:spLocks noGrp="1"/>
          </p:cNvSpPr>
          <p:nvPr>
            <p:ph type="body" sz="quarter" idx="11"/>
          </p:nvPr>
        </p:nvSpPr>
        <p:spPr/>
        <p:txBody>
          <a:bodyPr/>
          <a:lstStyle/>
          <a:p>
            <a:r>
              <a:t>数据来源：生意参谋</a:t>
            </a:r>
          </a:p>
          <a:p>
            <a:r>
              <a:t>时间维度：2023.12</a:t>
            </a:r>
          </a:p>
        </p:txBody>
      </p:sp>
      <p:graphicFrame>
        <p:nvGraphicFramePr>
          <p:cNvPr id="7" name="图表 20">
            <a:extLst>
              <a:ext uri="{FF2B5EF4-FFF2-40B4-BE49-F238E27FC236}">
                <a16:creationId xmlns:a16="http://schemas.microsoft.com/office/drawing/2014/main" id="{61E5E3ED-FCFA-2042-9A74-03F7DBA9E53E}"/>
              </a:ext>
            </a:extLst>
          </p:cNvPr>
          <p:cNvGraphicFramePr/>
          <p:nvPr>
            <p:extLst>
              <p:ext uri="{D42A27DB-BD31-4B8C-83A1-F6EECF244321}">
                <p14:modId xmlns:p14="http://schemas.microsoft.com/office/powerpoint/2010/main" val="221977629"/>
              </p:ext>
            </p:extLst>
          </p:nvPr>
        </p:nvGraphicFramePr>
        <p:xfrm>
          <a:off x="307461" y="1874644"/>
          <a:ext cx="3600000" cy="43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图表 20">
            <a:extLst>
              <a:ext uri="{FF2B5EF4-FFF2-40B4-BE49-F238E27FC236}">
                <a16:creationId xmlns:a16="http://schemas.microsoft.com/office/drawing/2014/main" id="{D1A52439-09D9-8946-8396-6251BC939465}"/>
              </a:ext>
            </a:extLst>
          </p:cNvPr>
          <p:cNvGraphicFramePr/>
          <p:nvPr>
            <p:extLst>
              <p:ext uri="{D42A27DB-BD31-4B8C-83A1-F6EECF244321}">
                <p14:modId xmlns:p14="http://schemas.microsoft.com/office/powerpoint/2010/main" val="386358779"/>
              </p:ext>
            </p:extLst>
          </p:nvPr>
        </p:nvGraphicFramePr>
        <p:xfrm>
          <a:off x="3741209" y="1874644"/>
          <a:ext cx="2700000" cy="43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图表 33">
            <a:extLst>
              <a:ext uri="{FF2B5EF4-FFF2-40B4-BE49-F238E27FC236}">
                <a16:creationId xmlns:a16="http://schemas.microsoft.com/office/drawing/2014/main" id="{626EE9FC-89F1-C540-97AE-9D981587003C}"/>
              </a:ext>
            </a:extLst>
          </p:cNvPr>
          <p:cNvGraphicFramePr/>
          <p:nvPr>
            <p:extLst>
              <p:ext uri="{D42A27DB-BD31-4B8C-83A1-F6EECF244321}">
                <p14:modId xmlns:p14="http://schemas.microsoft.com/office/powerpoint/2010/main" val="2846444992"/>
              </p:ext>
            </p:extLst>
          </p:nvPr>
        </p:nvGraphicFramePr>
        <p:xfrm>
          <a:off x="6906069" y="1879999"/>
          <a:ext cx="4860000" cy="4521600"/>
        </p:xfrm>
        <a:graphic>
          <a:graphicData uri="http://schemas.openxmlformats.org/drawingml/2006/chart">
            <c:chart xmlns:c="http://schemas.openxmlformats.org/drawingml/2006/chart" xmlns:r="http://schemas.openxmlformats.org/officeDocument/2006/relationships" r:id="rId4"/>
          </a:graphicData>
        </a:graphic>
      </p:graphicFrame>
      <p:sp>
        <p:nvSpPr>
          <p:cNvPr id="8" name="文本框 15">
            <a:extLst>
              <a:ext uri="{FF2B5EF4-FFF2-40B4-BE49-F238E27FC236}">
                <a16:creationId xmlns:a16="http://schemas.microsoft.com/office/drawing/2014/main" id="{63686900-937B-4940-87C0-BD63E280BD49}"/>
              </a:ext>
            </a:extLst>
          </p:cNvPr>
          <p:cNvSpPr txBox="1"/>
          <p:nvPr/>
        </p:nvSpPr>
        <p:spPr>
          <a:xfrm flipH="1">
            <a:off x="2368581" y="4232650"/>
            <a:ext cx="661508" cy="215444"/>
          </a:xfrm>
          <a:prstGeom prst="rect">
            <a:avLst/>
          </a:prstGeom>
          <a:noFill/>
        </p:spPr>
        <p:txBody>
          <a:bodyPr wrap="square" rtlCol="0">
            <a:spAutoFit/>
          </a:bodyPr>
          <a:lstStyle/>
          <a:p>
            <a:pPr lvl="0">
              <a:defRPr/>
            </a:pPr>
            <a:r>
              <a:rPr kumimoji="0" lang="zh-CN" altLang="en-US" sz="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占比：</a:t>
            </a:r>
            <a:endParaRPr lang="en-US" altLang="zh-CN" sz="800" dirty="0">
              <a:solidFill>
                <a:srgbClr val="C00000"/>
              </a:solidFill>
              <a:latin typeface="微软雅黑" panose="020B0503020204020204" pitchFamily="34" charset="-122"/>
              <a:ea typeface="微软雅黑" panose="020B0503020204020204" pitchFamily="34" charset="-122"/>
            </a:endParaRPr>
          </a:p>
        </p:txBody>
      </p:sp>
      <p:sp>
        <p:nvSpPr>
          <p:cNvPr id="9" name="箭头: 上 32">
            <a:extLst>
              <a:ext uri="{FF2B5EF4-FFF2-40B4-BE49-F238E27FC236}">
                <a16:creationId xmlns:a16="http://schemas.microsoft.com/office/drawing/2014/main" id="{3024E361-21C2-074C-BF64-2D3A361726B7}"/>
              </a:ext>
            </a:extLst>
          </p:cNvPr>
          <p:cNvSpPr/>
          <p:nvPr/>
        </p:nvSpPr>
        <p:spPr>
          <a:xfrm rot="10800000" flipH="1">
            <a:off x="2716587" y="3899644"/>
            <a:ext cx="198000" cy="270000"/>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12" name="文本框 15">
            <a:extLst>
              <a:ext uri="{FF2B5EF4-FFF2-40B4-BE49-F238E27FC236}">
                <a16:creationId xmlns:a16="http://schemas.microsoft.com/office/drawing/2014/main" id="{CB1DB9B8-B6DA-3946-92A2-5FBE8DF3B3E6}"/>
              </a:ext>
            </a:extLst>
          </p:cNvPr>
          <p:cNvSpPr txBox="1"/>
          <p:nvPr/>
        </p:nvSpPr>
        <p:spPr>
          <a:xfrm flipH="1">
            <a:off x="2550056" y="4232650"/>
            <a:ext cx="661509" cy="215444"/>
          </a:xfrm>
          <a:prstGeom prst="rect">
            <a:avLst/>
          </a:prstGeom>
          <a:noFill/>
        </p:spPr>
        <p:txBody>
          <a:bodyPr wrap="square" rtlCol="0">
            <a:spAutoFit/>
          </a:bodyPr>
          <a:lstStyle/>
          <a:p>
            <a:pPr lvl="0" algn="ctr">
              <a:defRPr/>
            </a:pPr>
            <a:r>
              <a:rPr lang="en-US" altLang="zh-CN" sz="800" dirty="0" err="1">
                <a:solidFill>
                  <a:srgbClr val="C00000"/>
                </a:solidFill>
                <a:latin typeface="微软雅黑" panose="020B0503020204020204" pitchFamily="34" charset="-122"/>
                <a:ea typeface="微软雅黑" panose="020B0503020204020204" pitchFamily="34" charset="-122"/>
              </a:rPr>
              <a:t>-4.1pp</a:t>
            </a:r>
            <a:endParaRPr lang="en-US" altLang="zh-CN" sz="800" dirty="0">
              <a:solidFill>
                <a:srgbClr val="49851E"/>
              </a:solidFill>
              <a:latin typeface="微软雅黑" panose="020B0503020204020204" pitchFamily="34" charset="-122"/>
              <a:ea typeface="微软雅黑" panose="020B0503020204020204" pitchFamily="34" charset="-122"/>
            </a:endParaRPr>
          </a:p>
        </p:txBody>
      </p:sp>
      <p:sp>
        <p:nvSpPr>
          <p:cNvPr id="13" name="文本框 15">
            <a:extLst>
              <a:ext uri="{FF2B5EF4-FFF2-40B4-BE49-F238E27FC236}">
                <a16:creationId xmlns:a16="http://schemas.microsoft.com/office/drawing/2014/main" id="{6C34A46A-0135-EE40-ACB9-7ABB924957B9}"/>
              </a:ext>
            </a:extLst>
          </p:cNvPr>
          <p:cNvSpPr txBox="1"/>
          <p:nvPr/>
        </p:nvSpPr>
        <p:spPr>
          <a:xfrm flipH="1">
            <a:off x="5119511" y="4305214"/>
            <a:ext cx="661508" cy="215444"/>
          </a:xfrm>
          <a:prstGeom prst="rect">
            <a:avLst/>
          </a:prstGeom>
          <a:noFill/>
        </p:spPr>
        <p:txBody>
          <a:bodyPr wrap="square" rtlCol="0">
            <a:spAutoFit/>
          </a:bodyPr>
          <a:lstStyle/>
          <a:p>
            <a:pPr lvl="0">
              <a:defRPr/>
            </a:pPr>
            <a:r>
              <a:rPr kumimoji="0" lang="zh-CN" altLang="en-US" sz="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占比：</a:t>
            </a:r>
            <a:endParaRPr lang="en-US" altLang="zh-CN" sz="800" dirty="0">
              <a:solidFill>
                <a:srgbClr val="C00000"/>
              </a:solidFill>
              <a:latin typeface="微软雅黑" panose="020B0503020204020204" pitchFamily="34" charset="-122"/>
              <a:ea typeface="微软雅黑" panose="020B0503020204020204" pitchFamily="34" charset="-122"/>
            </a:endParaRPr>
          </a:p>
        </p:txBody>
      </p:sp>
      <p:sp>
        <p:nvSpPr>
          <p:cNvPr id="14" name="箭头: 上 32">
            <a:extLst>
              <a:ext uri="{FF2B5EF4-FFF2-40B4-BE49-F238E27FC236}">
                <a16:creationId xmlns:a16="http://schemas.microsoft.com/office/drawing/2014/main" id="{4879D5B0-DF0E-8540-AE66-FA876CF511F9}"/>
              </a:ext>
            </a:extLst>
          </p:cNvPr>
          <p:cNvSpPr/>
          <p:nvPr/>
        </p:nvSpPr>
        <p:spPr>
          <a:xfrm>
            <a:off x="5351265" y="3878234"/>
            <a:ext cx="198000" cy="270000"/>
          </a:xfrm>
          <a:prstGeom prst="upArrow">
            <a:avLst/>
          </a:prstGeom>
          <a:solidFill>
            <a:srgbClr val="4971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15" name="文本框 15">
            <a:extLst>
              <a:ext uri="{FF2B5EF4-FFF2-40B4-BE49-F238E27FC236}">
                <a16:creationId xmlns:a16="http://schemas.microsoft.com/office/drawing/2014/main" id="{5DA2EE27-2891-D048-A421-1093203528BF}"/>
              </a:ext>
            </a:extLst>
          </p:cNvPr>
          <p:cNvSpPr txBox="1"/>
          <p:nvPr/>
        </p:nvSpPr>
        <p:spPr>
          <a:xfrm flipH="1">
            <a:off x="5318238" y="4305214"/>
            <a:ext cx="661509" cy="215444"/>
          </a:xfrm>
          <a:prstGeom prst="rect">
            <a:avLst/>
          </a:prstGeom>
          <a:noFill/>
        </p:spPr>
        <p:txBody>
          <a:bodyPr wrap="square" rtlCol="0">
            <a:spAutoFit/>
          </a:bodyPr>
          <a:lstStyle/>
          <a:p>
            <a:pPr lvl="0" algn="ctr">
              <a:defRPr/>
            </a:pPr>
            <a:r>
              <a:rPr lang="en-US" altLang="zh-CN" sz="800" dirty="0" err="1">
                <a:solidFill>
                  <a:srgbClr val="49711E"/>
                </a:solidFill>
                <a:latin typeface="微软雅黑" panose="020B0503020204020204" pitchFamily="34" charset="-122"/>
                <a:ea typeface="微软雅黑" panose="020B0503020204020204" pitchFamily="34" charset="-122"/>
              </a:rPr>
              <a:t>+3.3pp</a:t>
            </a:r>
            <a:endParaRPr lang="en-US" altLang="zh-CN" sz="800" dirty="0">
              <a:solidFill>
                <a:srgbClr val="49851E"/>
              </a:solidFill>
              <a:latin typeface="微软雅黑" panose="020B0503020204020204" pitchFamily="34" charset="-122"/>
              <a:ea typeface="微软雅黑" panose="020B0503020204020204" pitchFamily="34" charset="-122"/>
            </a:endParaRPr>
          </a:p>
        </p:txBody>
      </p:sp>
      <p:sp>
        <p:nvSpPr>
          <p:cNvPr id="16" name="箭头: 上 32">
            <a:extLst>
              <a:ext uri="{FF2B5EF4-FFF2-40B4-BE49-F238E27FC236}">
                <a16:creationId xmlns:a16="http://schemas.microsoft.com/office/drawing/2014/main" id="{AE1C7CEE-26A9-DB4A-8D71-9998B797549D}"/>
              </a:ext>
            </a:extLst>
          </p:cNvPr>
          <p:cNvSpPr/>
          <p:nvPr/>
        </p:nvSpPr>
        <p:spPr>
          <a:xfrm>
            <a:off x="2617587" y="5323840"/>
            <a:ext cx="198000" cy="270000"/>
          </a:xfrm>
          <a:prstGeom prst="upArrow">
            <a:avLst/>
          </a:prstGeom>
          <a:solidFill>
            <a:srgbClr val="4971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sp>
        <p:nvSpPr>
          <p:cNvPr id="17" name="箭头: 上 32">
            <a:extLst>
              <a:ext uri="{FF2B5EF4-FFF2-40B4-BE49-F238E27FC236}">
                <a16:creationId xmlns:a16="http://schemas.microsoft.com/office/drawing/2014/main" id="{540A41A5-4A12-4640-B264-C7D90D024AB8}"/>
              </a:ext>
            </a:extLst>
          </p:cNvPr>
          <p:cNvSpPr/>
          <p:nvPr/>
        </p:nvSpPr>
        <p:spPr>
          <a:xfrm rot="10800000">
            <a:off x="5273934" y="5323840"/>
            <a:ext cx="198000" cy="270000"/>
          </a:xfrm>
          <a:prstGeom prst="upArrow">
            <a:avLst/>
          </a:prstGeom>
          <a:solidFill>
            <a:srgbClr val="EDA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7788B"/>
              </a:solidFill>
              <a:effectLst/>
              <a:uLnTx/>
              <a:uFillTx/>
              <a:latin typeface="Verdana"/>
              <a:ea typeface="微软雅黑" panose="020B0503020204020204" pitchFamily="34" charset="-122"/>
              <a:cs typeface="+mn-cs"/>
            </a:endParaRPr>
          </a:p>
        </p:txBody>
      </p:sp>
      <p:graphicFrame>
        <p:nvGraphicFramePr>
          <p:cNvPr id="18" name="表格 17">
            <a:extLst>
              <a:ext uri="{FF2B5EF4-FFF2-40B4-BE49-F238E27FC236}">
                <a16:creationId xmlns:a16="http://schemas.microsoft.com/office/drawing/2014/main" id="{6C8265BB-604D-41D8-84CC-F61F0D190E76}"/>
              </a:ext>
            </a:extLst>
          </p:cNvPr>
          <p:cNvGraphicFramePr>
            <a:graphicFrameLocks noGrp="1"/>
          </p:cNvGraphicFramePr>
          <p:nvPr>
            <p:extLst>
              <p:ext uri="{D42A27DB-BD31-4B8C-83A1-F6EECF244321}">
                <p14:modId xmlns:p14="http://schemas.microsoft.com/office/powerpoint/2010/main" val="1526677447"/>
              </p:ext>
            </p:extLst>
          </p:nvPr>
        </p:nvGraphicFramePr>
        <p:xfrm>
          <a:off x="1685044" y="2337350"/>
          <a:ext cx="2028582" cy="576000"/>
        </p:xfrm>
        <a:graphic>
          <a:graphicData uri="http://schemas.openxmlformats.org/drawingml/2006/table">
            <a:tbl>
              <a:tblPr>
                <a:tableStyleId>{5C22544A-7EE6-4342-B048-85BDC9FD1C3A}</a:tableStyleId>
              </a:tblPr>
              <a:tblGrid>
                <a:gridCol w="676194">
                  <a:extLst>
                    <a:ext uri="{9D8B030D-6E8A-4147-A177-3AD203B41FA5}">
                      <a16:colId xmlns:a16="http://schemas.microsoft.com/office/drawing/2014/main" val="1923594815"/>
                    </a:ext>
                  </a:extLst>
                </a:gridCol>
                <a:gridCol w="676194">
                  <a:extLst>
                    <a:ext uri="{9D8B030D-6E8A-4147-A177-3AD203B41FA5}">
                      <a16:colId xmlns:a16="http://schemas.microsoft.com/office/drawing/2014/main" val="2394381454"/>
                    </a:ext>
                  </a:extLst>
                </a:gridCol>
                <a:gridCol w="676194">
                  <a:extLst>
                    <a:ext uri="{9D8B030D-6E8A-4147-A177-3AD203B41FA5}">
                      <a16:colId xmlns:a16="http://schemas.microsoft.com/office/drawing/2014/main" val="3254367099"/>
                    </a:ext>
                  </a:extLst>
                </a:gridCol>
              </a:tblGrid>
              <a:tr h="192000">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类目</a:t>
                      </a:r>
                    </a:p>
                  </a:txBody>
                  <a:tcPr marL="7620" marR="7620" marT="7620" marB="0" anchor="ctr">
                    <a:lnB w="9525" cap="flat" cmpd="sng" algn="ctr">
                      <a:noFill/>
                      <a:prstDash val="solid"/>
                      <a:round/>
                      <a:headEnd type="none" w="med" len="med"/>
                      <a:tailEnd type="none" w="med" len="med"/>
                    </a:lnB>
                    <a:solidFill>
                      <a:srgbClr val="F6F4F0"/>
                    </a:solidFill>
                  </a:tcPr>
                </a:tc>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占比</a:t>
                      </a:r>
                      <a:endParaRPr lang="en-US" altLang="zh-CN"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endParaRPr>
                    </a:p>
                  </a:txBody>
                  <a:tcPr marL="7620" marR="7620" marT="7620" marB="0" anchor="ctr">
                    <a:lnB w="9525" cap="flat" cmpd="sng" algn="ctr">
                      <a:noFill/>
                      <a:prstDash val="solid"/>
                      <a:round/>
                      <a:headEnd type="none" w="med" len="med"/>
                      <a:tailEnd type="none" w="med" len="med"/>
                    </a:lnB>
                    <a:solidFill>
                      <a:srgbClr val="F6F4F0"/>
                    </a:solidFill>
                  </a:tcPr>
                </a:tc>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占比变化</a:t>
                      </a:r>
                      <a:endParaRPr lang="en-US" altLang="zh-CN"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endParaRPr>
                    </a:p>
                  </a:txBody>
                  <a:tcPr marL="7620" marR="7620" marT="7620" marB="0" anchor="ctr">
                    <a:lnB w="9525" cap="flat" cmpd="sng" algn="ctr">
                      <a:noFill/>
                      <a:prstDash val="solid"/>
                      <a:round/>
                      <a:headEnd type="none" w="med" len="med"/>
                      <a:tailEnd type="none" w="med" len="med"/>
                    </a:lnB>
                    <a:solidFill>
                      <a:srgbClr val="F6F4F0"/>
                    </a:solidFill>
                  </a:tcPr>
                </a:tc>
                <a:extLst>
                  <a:ext uri="{0D108BD9-81ED-4DB2-BD59-A6C34878D82A}">
                    <a16:rowId xmlns:a16="http://schemas.microsoft.com/office/drawing/2014/main" val="902033981"/>
                  </a:ext>
                </a:extLst>
              </a:tr>
              <a:tr h="192000">
                <a:tc>
                  <a:txBody>
                    <a:bodyPr/>
                    <a:lstStyle/>
                    <a:p>
                      <a:pPr algn="ctr"/>
                      <a:r>
                        <a:rPr sz="1050">
                          <a:latin typeface="微软雅黑"/>
                        </a:rPr>
                        <a:t>咖啡机</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a:r>
                        <a:rPr sz="1050">
                          <a:latin typeface="微软雅黑"/>
                        </a:rPr>
                        <a:t>39%</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a:r>
                        <a:rPr sz="1050">
                          <a:solidFill>
                            <a:srgbClr val="49711E"/>
                          </a:solidFill>
                          <a:latin typeface="微软雅黑"/>
                        </a:rPr>
                        <a:t>4%</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70412625"/>
                  </a:ext>
                </a:extLst>
              </a:tr>
              <a:tr h="192000">
                <a:tc>
                  <a:txBody>
                    <a:bodyPr/>
                    <a:lstStyle/>
                    <a:p>
                      <a:pPr algn="ctr"/>
                      <a:r>
                        <a:rPr sz="1050">
                          <a:latin typeface="微软雅黑"/>
                        </a:rPr>
                        <a:t>胶囊咖啡</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a:r>
                        <a:rPr sz="1050">
                          <a:latin typeface="微软雅黑"/>
                        </a:rPr>
                        <a:t>55%</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a:r>
                        <a:rPr sz="1050">
                          <a:solidFill>
                            <a:srgbClr val="C00000"/>
                          </a:solidFill>
                          <a:latin typeface="微软雅黑"/>
                        </a:rPr>
                        <a:t>-4%</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08915113"/>
                  </a:ext>
                </a:extLst>
              </a:tr>
            </a:tbl>
          </a:graphicData>
        </a:graphic>
      </p:graphicFrame>
      <p:graphicFrame>
        <p:nvGraphicFramePr>
          <p:cNvPr id="19" name="表格 18">
            <a:extLst>
              <a:ext uri="{FF2B5EF4-FFF2-40B4-BE49-F238E27FC236}">
                <a16:creationId xmlns:a16="http://schemas.microsoft.com/office/drawing/2014/main" id="{53C2EF30-1E18-448C-B9F1-317AFFC0DCCC}"/>
              </a:ext>
            </a:extLst>
          </p:cNvPr>
          <p:cNvGraphicFramePr>
            <a:graphicFrameLocks noGrp="1"/>
          </p:cNvGraphicFramePr>
          <p:nvPr>
            <p:extLst>
              <p:ext uri="{D42A27DB-BD31-4B8C-83A1-F6EECF244321}">
                <p14:modId xmlns:p14="http://schemas.microsoft.com/office/powerpoint/2010/main" val="1366454010"/>
              </p:ext>
            </p:extLst>
          </p:nvPr>
        </p:nvGraphicFramePr>
        <p:xfrm>
          <a:off x="4306404" y="2346048"/>
          <a:ext cx="2023668" cy="576000"/>
        </p:xfrm>
        <a:graphic>
          <a:graphicData uri="http://schemas.openxmlformats.org/drawingml/2006/table">
            <a:tbl>
              <a:tblPr>
                <a:tableStyleId>{5C22544A-7EE6-4342-B048-85BDC9FD1C3A}</a:tableStyleId>
              </a:tblPr>
              <a:tblGrid>
                <a:gridCol w="674556">
                  <a:extLst>
                    <a:ext uri="{9D8B030D-6E8A-4147-A177-3AD203B41FA5}">
                      <a16:colId xmlns:a16="http://schemas.microsoft.com/office/drawing/2014/main" val="1923594815"/>
                    </a:ext>
                  </a:extLst>
                </a:gridCol>
                <a:gridCol w="674556">
                  <a:extLst>
                    <a:ext uri="{9D8B030D-6E8A-4147-A177-3AD203B41FA5}">
                      <a16:colId xmlns:a16="http://schemas.microsoft.com/office/drawing/2014/main" val="2394381454"/>
                    </a:ext>
                  </a:extLst>
                </a:gridCol>
                <a:gridCol w="674556">
                  <a:extLst>
                    <a:ext uri="{9D8B030D-6E8A-4147-A177-3AD203B41FA5}">
                      <a16:colId xmlns:a16="http://schemas.microsoft.com/office/drawing/2014/main" val="3254367099"/>
                    </a:ext>
                  </a:extLst>
                </a:gridCol>
              </a:tblGrid>
              <a:tr h="192000">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类目</a:t>
                      </a:r>
                    </a:p>
                  </a:txBody>
                  <a:tcPr marL="7620" marR="7620" marT="7620" marB="0" anchor="ctr">
                    <a:lnB w="9525" cap="flat" cmpd="sng" algn="ctr">
                      <a:noFill/>
                      <a:prstDash val="solid"/>
                      <a:round/>
                      <a:headEnd type="none" w="med" len="med"/>
                      <a:tailEnd type="none" w="med" len="med"/>
                    </a:lnB>
                    <a:solidFill>
                      <a:srgbClr val="F6F4F0"/>
                    </a:solidFill>
                  </a:tcPr>
                </a:tc>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占比</a:t>
                      </a:r>
                      <a:endParaRPr lang="en-US" altLang="zh-CN"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endParaRPr>
                    </a:p>
                  </a:txBody>
                  <a:tcPr marL="7620" marR="7620" marT="7620" marB="0" anchor="ctr">
                    <a:lnB w="9525" cap="flat" cmpd="sng" algn="ctr">
                      <a:noFill/>
                      <a:prstDash val="solid"/>
                      <a:round/>
                      <a:headEnd type="none" w="med" len="med"/>
                      <a:tailEnd type="none" w="med" len="med"/>
                    </a:lnB>
                    <a:solidFill>
                      <a:srgbClr val="F6F4F0"/>
                    </a:solidFill>
                  </a:tcPr>
                </a:tc>
                <a:tc>
                  <a:txBody>
                    <a:bodyPr/>
                    <a:lstStyle/>
                    <a:p>
                      <a:pPr algn="ctr" fontAlgn="ctr"/>
                      <a:r>
                        <a:rPr lang="zh-CN" altLang="en-US"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rPr>
                        <a:t>占比变化</a:t>
                      </a:r>
                      <a:endParaRPr lang="en-US" altLang="zh-CN" sz="1050" b="1" i="0" u="none" strike="noStrike" dirty="0">
                        <a:solidFill>
                          <a:schemeClr val="tx1">
                            <a:lumMod val="75000"/>
                            <a:lumOff val="25000"/>
                          </a:schemeClr>
                        </a:solidFill>
                        <a:effectLst/>
                        <a:latin typeface="微软雅黑" panose="020B0503020204020204" pitchFamily="34" charset="-122"/>
                        <a:ea typeface="微软雅黑" panose="020B0503020204020204" pitchFamily="34" charset="-122"/>
                      </a:endParaRPr>
                    </a:p>
                  </a:txBody>
                  <a:tcPr marL="7620" marR="7620" marT="7620" marB="0" anchor="ctr">
                    <a:lnB w="9525" cap="flat" cmpd="sng" algn="ctr">
                      <a:noFill/>
                      <a:prstDash val="solid"/>
                      <a:round/>
                      <a:headEnd type="none" w="med" len="med"/>
                      <a:tailEnd type="none" w="med" len="med"/>
                    </a:lnB>
                    <a:solidFill>
                      <a:srgbClr val="F6F4F0"/>
                    </a:solidFill>
                  </a:tcPr>
                </a:tc>
                <a:extLst>
                  <a:ext uri="{0D108BD9-81ED-4DB2-BD59-A6C34878D82A}">
                    <a16:rowId xmlns:a16="http://schemas.microsoft.com/office/drawing/2014/main" val="902033981"/>
                  </a:ext>
                </a:extLst>
              </a:tr>
              <a:tr h="192000">
                <a:tc>
                  <a:txBody>
                    <a:bodyPr/>
                    <a:lstStyle/>
                    <a:p>
                      <a:pPr algn="ctr"/>
                      <a:r>
                        <a:rPr sz="1050">
                          <a:latin typeface="微软雅黑"/>
                        </a:rPr>
                        <a:t>咖啡机</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a:r>
                        <a:rPr sz="1050">
                          <a:latin typeface="微软雅黑"/>
                        </a:rPr>
                        <a:t>14%</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a:r>
                        <a:rPr sz="1050">
                          <a:solidFill>
                            <a:srgbClr val="C00000"/>
                          </a:solidFill>
                          <a:latin typeface="微软雅黑"/>
                        </a:rPr>
                        <a:t>-3%</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70412625"/>
                  </a:ext>
                </a:extLst>
              </a:tr>
              <a:tr h="192000">
                <a:tc>
                  <a:txBody>
                    <a:bodyPr/>
                    <a:lstStyle/>
                    <a:p>
                      <a:pPr algn="ctr"/>
                      <a:r>
                        <a:rPr sz="1050">
                          <a:latin typeface="微软雅黑"/>
                        </a:rPr>
                        <a:t>胶囊咖啡</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a:r>
                        <a:rPr sz="1050">
                          <a:latin typeface="微软雅黑"/>
                        </a:rPr>
                        <a:t>85%</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tc>
                  <a:txBody>
                    <a:bodyPr/>
                    <a:lstStyle/>
                    <a:p>
                      <a:pPr algn="ctr"/>
                      <a:r>
                        <a:rPr sz="1050">
                          <a:solidFill>
                            <a:srgbClr val="49711E"/>
                          </a:solidFill>
                          <a:latin typeface="微软雅黑"/>
                        </a:rPr>
                        <a:t>1%</a:t>
                      </a:r>
                    </a:p>
                  </a:txBody>
                  <a:tcPr marL="0" marR="0" marT="0" marB="0" anchor="ctr">
                    <a:lnL w="9525" cap="flat" cmpd="sng" algn="ctr">
                      <a:solidFill>
                        <a:schemeClr val="accent2">
                          <a:lumMod val="20000"/>
                          <a:lumOff val="80000"/>
                        </a:schemeClr>
                      </a:solidFill>
                      <a:prstDash val="solid"/>
                      <a:round/>
                      <a:headEnd type="none" w="med" len="med"/>
                      <a:tailEnd type="none" w="med" len="med"/>
                    </a:lnL>
                    <a:lnR w="9525" cap="flat" cmpd="sng" algn="ctr">
                      <a:solidFill>
                        <a:schemeClr val="accent2">
                          <a:lumMod val="20000"/>
                          <a:lumOff val="80000"/>
                        </a:schemeClr>
                      </a:solidFill>
                      <a:prstDash val="solid"/>
                      <a:round/>
                      <a:headEnd type="none" w="med" len="med"/>
                      <a:tailEnd type="none" w="med" len="med"/>
                    </a:lnR>
                    <a:lnT w="9525" cap="flat" cmpd="sng" algn="ctr">
                      <a:solidFill>
                        <a:schemeClr val="accent2">
                          <a:lumMod val="20000"/>
                          <a:lumOff val="80000"/>
                        </a:schemeClr>
                      </a:solidFill>
                      <a:prstDash val="solid"/>
                      <a:round/>
                      <a:headEnd type="none" w="med" len="med"/>
                      <a:tailEnd type="none" w="med" len="med"/>
                    </a:lnT>
                    <a:lnB w="9525" cap="flat" cmpd="sng" algn="ctr">
                      <a:solidFill>
                        <a:schemeClr val="accent2">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08915113"/>
                  </a:ext>
                </a:extLst>
              </a:tr>
            </a:tbl>
          </a:graphicData>
        </a:graphic>
      </p:graphicFrame>
    </p:spTree>
    <p:extLst>
      <p:ext uri="{BB962C8B-B14F-4D97-AF65-F5344CB8AC3E}">
        <p14:creationId xmlns:p14="http://schemas.microsoft.com/office/powerpoint/2010/main" val="805071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C1E87-7EA7-894A-B898-D3E29CAECE70}"/>
              </a:ext>
            </a:extLst>
          </p:cNvPr>
          <p:cNvSpPr>
            <a:spLocks noGrp="1"/>
          </p:cNvSpPr>
          <p:nvPr>
            <p:ph type="title"/>
          </p:nvPr>
        </p:nvSpPr>
        <p:spPr/>
        <p:txBody>
          <a:bodyPr/>
          <a:lstStyle/>
          <a:p>
            <a:r>
              <a:rPr lang="x-none" dirty="0"/>
              <a:t>店铺广告流量布局及转化率变化</a:t>
            </a:r>
          </a:p>
        </p:txBody>
      </p:sp>
      <p:sp>
        <p:nvSpPr>
          <p:cNvPr id="5" name="Text Placeholder 4">
            <a:extLst>
              <a:ext uri="{FF2B5EF4-FFF2-40B4-BE49-F238E27FC236}">
                <a16:creationId xmlns:a16="http://schemas.microsoft.com/office/drawing/2014/main" id="{D20A560A-FDB3-8B41-B5F3-740497A19E90}"/>
              </a:ext>
            </a:extLst>
          </p:cNvPr>
          <p:cNvSpPr>
            <a:spLocks noGrp="1"/>
          </p:cNvSpPr>
          <p:nvPr>
            <p:ph type="body" sz="quarter" idx="10"/>
          </p:nvPr>
        </p:nvSpPr>
        <p:spPr/>
        <p:txBody>
          <a:bodyPr/>
          <a:lstStyle/>
          <a:p>
            <a:pPr>
              <a:lnSpc>
                <a:spcPct val="100000"/>
              </a:lnSpc>
            </a:pPr>
            <a:endParaRPr lang="x-none" dirty="0"/>
          </a:p>
        </p:txBody>
      </p:sp>
      <p:sp>
        <p:nvSpPr>
          <p:cNvPr id="6" name="Text Placeholder 5">
            <a:extLst>
              <a:ext uri="{FF2B5EF4-FFF2-40B4-BE49-F238E27FC236}">
                <a16:creationId xmlns:a16="http://schemas.microsoft.com/office/drawing/2014/main" id="{92AC251B-F0B8-9B4E-B437-9B96EFC9749B}"/>
              </a:ext>
            </a:extLst>
          </p:cNvPr>
          <p:cNvSpPr>
            <a:spLocks noGrp="1"/>
          </p:cNvSpPr>
          <p:nvPr>
            <p:ph type="body" sz="quarter" idx="11"/>
          </p:nvPr>
        </p:nvSpPr>
        <p:spPr/>
        <p:txBody>
          <a:bodyPr/>
          <a:lstStyle/>
          <a:p>
            <a:r>
              <a:t>数据来源：生意参谋</a:t>
            </a:r>
          </a:p>
          <a:p>
            <a:r>
              <a:t>时间维度：2023.12</a:t>
            </a:r>
          </a:p>
          <a:p>
            <a:r>
              <a:t>*生意参谋暂不支持查看UD投放效果、流量宝、超级短视频、超级直播渠道的后链路转化表现</a:t>
            </a:r>
          </a:p>
        </p:txBody>
      </p:sp>
      <p:graphicFrame>
        <p:nvGraphicFramePr>
          <p:cNvPr id="8" name="表格 15">
            <a:extLst>
              <a:ext uri="{FF2B5EF4-FFF2-40B4-BE49-F238E27FC236}">
                <a16:creationId xmlns:a16="http://schemas.microsoft.com/office/drawing/2014/main" id="{5749D313-E1D7-CE42-BE48-5D05AFF8739A}"/>
              </a:ext>
            </a:extLst>
          </p:cNvPr>
          <p:cNvGraphicFramePr>
            <a:graphicFrameLocks noGrp="1"/>
          </p:cNvGraphicFramePr>
          <p:nvPr>
            <p:extLst>
              <p:ext uri="{D42A27DB-BD31-4B8C-83A1-F6EECF244321}">
                <p14:modId xmlns:p14="http://schemas.microsoft.com/office/powerpoint/2010/main" val="2614329250"/>
              </p:ext>
            </p:extLst>
          </p:nvPr>
        </p:nvGraphicFramePr>
        <p:xfrm>
          <a:off x="211845" y="5328000"/>
          <a:ext cx="10860346" cy="936000"/>
        </p:xfrm>
        <a:graphic>
          <a:graphicData uri="http://schemas.openxmlformats.org/drawingml/2006/table">
            <a:tbl>
              <a:tblPr firstRow="1" bandRow="1">
                <a:tableStyleId>{5C22544A-7EE6-4342-B048-85BDC9FD1C3A}</a:tableStyleId>
              </a:tblPr>
              <a:tblGrid>
                <a:gridCol w="335178">
                  <a:extLst>
                    <a:ext uri="{9D8B030D-6E8A-4147-A177-3AD203B41FA5}">
                      <a16:colId xmlns:a16="http://schemas.microsoft.com/office/drawing/2014/main" val="1569662307"/>
                    </a:ext>
                  </a:extLst>
                </a:gridCol>
                <a:gridCol w="840352">
                  <a:extLst>
                    <a:ext uri="{9D8B030D-6E8A-4147-A177-3AD203B41FA5}">
                      <a16:colId xmlns:a16="http://schemas.microsoft.com/office/drawing/2014/main" val="260454174"/>
                    </a:ext>
                  </a:extLst>
                </a:gridCol>
                <a:gridCol w="735829">
                  <a:extLst>
                    <a:ext uri="{9D8B030D-6E8A-4147-A177-3AD203B41FA5}">
                      <a16:colId xmlns:a16="http://schemas.microsoft.com/office/drawing/2014/main" val="1005581251"/>
                    </a:ext>
                  </a:extLst>
                </a:gridCol>
                <a:gridCol w="807425">
                  <a:extLst>
                    <a:ext uri="{9D8B030D-6E8A-4147-A177-3AD203B41FA5}">
                      <a16:colId xmlns:a16="http://schemas.microsoft.com/office/drawing/2014/main" val="3847526139"/>
                    </a:ext>
                  </a:extLst>
                </a:gridCol>
                <a:gridCol w="904618">
                  <a:extLst>
                    <a:ext uri="{9D8B030D-6E8A-4147-A177-3AD203B41FA5}">
                      <a16:colId xmlns:a16="http://schemas.microsoft.com/office/drawing/2014/main" val="3751921421"/>
                    </a:ext>
                  </a:extLst>
                </a:gridCol>
                <a:gridCol w="904618">
                  <a:extLst>
                    <a:ext uri="{9D8B030D-6E8A-4147-A177-3AD203B41FA5}">
                      <a16:colId xmlns:a16="http://schemas.microsoft.com/office/drawing/2014/main" val="3349848825"/>
                    </a:ext>
                  </a:extLst>
                </a:gridCol>
                <a:gridCol w="904618">
                  <a:extLst>
                    <a:ext uri="{9D8B030D-6E8A-4147-A177-3AD203B41FA5}">
                      <a16:colId xmlns:a16="http://schemas.microsoft.com/office/drawing/2014/main" val="567222659"/>
                    </a:ext>
                  </a:extLst>
                </a:gridCol>
                <a:gridCol w="904618">
                  <a:extLst>
                    <a:ext uri="{9D8B030D-6E8A-4147-A177-3AD203B41FA5}">
                      <a16:colId xmlns:a16="http://schemas.microsoft.com/office/drawing/2014/main" val="2391516373"/>
                    </a:ext>
                  </a:extLst>
                </a:gridCol>
                <a:gridCol w="904618">
                  <a:extLst>
                    <a:ext uri="{9D8B030D-6E8A-4147-A177-3AD203B41FA5}">
                      <a16:colId xmlns:a16="http://schemas.microsoft.com/office/drawing/2014/main" val="3028846577"/>
                    </a:ext>
                  </a:extLst>
                </a:gridCol>
                <a:gridCol w="904618">
                  <a:extLst>
                    <a:ext uri="{9D8B030D-6E8A-4147-A177-3AD203B41FA5}">
                      <a16:colId xmlns:a16="http://schemas.microsoft.com/office/drawing/2014/main" val="3405185712"/>
                    </a:ext>
                  </a:extLst>
                </a:gridCol>
                <a:gridCol w="904618">
                  <a:extLst>
                    <a:ext uri="{9D8B030D-6E8A-4147-A177-3AD203B41FA5}">
                      <a16:colId xmlns:a16="http://schemas.microsoft.com/office/drawing/2014/main" val="3197002102"/>
                    </a:ext>
                  </a:extLst>
                </a:gridCol>
                <a:gridCol w="904618">
                  <a:extLst>
                    <a:ext uri="{9D8B030D-6E8A-4147-A177-3AD203B41FA5}">
                      <a16:colId xmlns:a16="http://schemas.microsoft.com/office/drawing/2014/main" val="737964522"/>
                    </a:ext>
                  </a:extLst>
                </a:gridCol>
                <a:gridCol w="904618">
                  <a:extLst>
                    <a:ext uri="{9D8B030D-6E8A-4147-A177-3AD203B41FA5}">
                      <a16:colId xmlns:a16="http://schemas.microsoft.com/office/drawing/2014/main" val="2966010538"/>
                    </a:ext>
                  </a:extLst>
                </a:gridCol>
              </a:tblGrid>
              <a:tr h="312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-49%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-49%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-93%</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-35%</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-39%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-61%</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-68%</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12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-39%</a:t>
                      </a:r>
                    </a:p>
                  </a:txBody>
                  <a:tcPr marL="6350" marR="6350" marT="635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-25%</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-72%</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-17%</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-35%</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-65%</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-56%</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-26%</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-22%</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49711E"/>
                          </a:solidFill>
                          <a:effectLst/>
                          <a:latin typeface="+mn-ea"/>
                          <a:ea typeface="+mn-ea"/>
                          <a:cs typeface="+mn-cs"/>
                        </a:rPr>
                        <a:t>&gt;999%</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-17%</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12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i="0" u="none" strike="noStrike" kern="1200" dirty="0">
                          <a:solidFill>
                            <a:srgbClr val="C00000"/>
                          </a:solidFill>
                          <a:effectLst/>
                          <a:latin typeface="+mn-ea"/>
                          <a:ea typeface="+mn-ea"/>
                          <a:cs typeface="+mn-cs"/>
                        </a:rPr>
                        <a:t>-0.3pp</a:t>
                      </a:r>
                      <a:endParaRPr lang="zh-CN" altLang="en-US" sz="900" b="1" i="0" u="none" strike="noStrike" kern="1200" dirty="0">
                        <a:solidFill>
                          <a:schemeClr val="accent6"/>
                        </a:solidFill>
                        <a:effectLst/>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-0.8pp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-0.2pp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-0.6pp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-0.6pp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49711E"/>
                          </a:solidFill>
                          <a:effectLst/>
                          <a:latin typeface="+mn-ea"/>
                          <a:ea typeface="+mn-ea"/>
                          <a:cs typeface="+mn-cs"/>
                        </a:rPr>
                        <a:t>+0.5pp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-6pp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000000"/>
                          </a:solidFill>
                          <a:effectLst/>
                          <a:latin typeface="+mn-ea"/>
                          <a:ea typeface="+mn-ea"/>
                          <a:cs typeface="+mn-cs"/>
                        </a:rPr>
                        <a:t>-</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graphicFrame>
        <p:nvGraphicFramePr>
          <p:cNvPr id="10" name="图表 10">
            <a:extLst>
              <a:ext uri="{FF2B5EF4-FFF2-40B4-BE49-F238E27FC236}">
                <a16:creationId xmlns:a16="http://schemas.microsoft.com/office/drawing/2014/main" id="{1317DA46-016F-8043-ADD2-1ADBFF957D56}"/>
              </a:ext>
            </a:extLst>
          </p:cNvPr>
          <p:cNvGraphicFramePr/>
          <p:nvPr>
            <p:extLst>
              <p:ext uri="{D42A27DB-BD31-4B8C-83A1-F6EECF244321}">
                <p14:modId xmlns:p14="http://schemas.microsoft.com/office/powerpoint/2010/main" val="2658951304"/>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sp>
        <p:nvSpPr>
          <p:cNvPr id="7" name="文本框 11">
            <a:extLst>
              <a:ext uri="{FF2B5EF4-FFF2-40B4-BE49-F238E27FC236}">
                <a16:creationId xmlns:a16="http://schemas.microsoft.com/office/drawing/2014/main" id="{0630673A-4443-5346-84AE-C0CB24A7DB82}"/>
              </a:ext>
            </a:extLst>
          </p:cNvPr>
          <p:cNvSpPr txBox="1"/>
          <p:nvPr/>
        </p:nvSpPr>
        <p:spPr>
          <a:xfrm>
            <a:off x="1251741" y="5106458"/>
            <a:ext cx="864000" cy="216000"/>
          </a:xfrm>
          <a:prstGeom prst="rect">
            <a:avLst/>
          </a:prstGeom>
          <a:noFill/>
        </p:spPr>
        <p:txBody>
          <a:bodyPr wrap="square" rtlCol="0">
            <a:spAutoFit/>
          </a:bodyPr>
          <a:lstStyle/>
          <a:p>
            <a:pPr algn="ctr"/>
            <a:r>
              <a:rPr kumimoji="1" lang="zh-CN" altLang="en-US" sz="800" dirty="0"/>
              <a:t>广告流量总体</a:t>
            </a:r>
          </a:p>
        </p:txBody>
      </p:sp>
    </p:spTree>
    <p:extLst>
      <p:ext uri="{BB962C8B-B14F-4D97-AF65-F5344CB8AC3E}">
        <p14:creationId xmlns:p14="http://schemas.microsoft.com/office/powerpoint/2010/main" val="286745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D67B91-1569-194C-89CA-F966BB3C3653}"/>
              </a:ext>
            </a:extLst>
          </p:cNvPr>
          <p:cNvSpPr>
            <a:spLocks noGrp="1"/>
          </p:cNvSpPr>
          <p:nvPr>
            <p:ph type="title"/>
          </p:nvPr>
        </p:nvSpPr>
        <p:spPr/>
        <p:txBody>
          <a:bodyPr/>
          <a:lstStyle/>
          <a:p>
            <a:r>
              <a:rPr lang="x-none" dirty="0"/>
              <a:t>店铺平台流量布局及转化率变化</a:t>
            </a:r>
          </a:p>
        </p:txBody>
      </p:sp>
      <p:sp>
        <p:nvSpPr>
          <p:cNvPr id="6" name="Text Placeholder 5">
            <a:extLst>
              <a:ext uri="{FF2B5EF4-FFF2-40B4-BE49-F238E27FC236}">
                <a16:creationId xmlns:a16="http://schemas.microsoft.com/office/drawing/2014/main" id="{B13000E1-CDE0-2744-B2A8-E5EA28D3709F}"/>
              </a:ext>
            </a:extLst>
          </p:cNvPr>
          <p:cNvSpPr>
            <a:spLocks noGrp="1"/>
          </p:cNvSpPr>
          <p:nvPr>
            <p:ph type="body" sz="quarter" idx="10"/>
          </p:nvPr>
        </p:nvSpPr>
        <p:spPr/>
        <p:txBody>
          <a:bodyPr/>
          <a:lstStyle/>
          <a:p>
            <a:pPr>
              <a:lnSpc>
                <a:spcPct val="100000"/>
              </a:lnSpc>
            </a:pPr>
            <a:endParaRPr lang="x-none" dirty="0"/>
          </a:p>
        </p:txBody>
      </p:sp>
      <p:sp>
        <p:nvSpPr>
          <p:cNvPr id="7" name="Text Placeholder 6">
            <a:extLst>
              <a:ext uri="{FF2B5EF4-FFF2-40B4-BE49-F238E27FC236}">
                <a16:creationId xmlns:a16="http://schemas.microsoft.com/office/drawing/2014/main" id="{2B940433-8192-B24A-9D32-7957C7B7611A}"/>
              </a:ext>
            </a:extLst>
          </p:cNvPr>
          <p:cNvSpPr>
            <a:spLocks noGrp="1"/>
          </p:cNvSpPr>
          <p:nvPr>
            <p:ph type="body" sz="quarter" idx="11"/>
          </p:nvPr>
        </p:nvSpPr>
        <p:spPr/>
        <p:txBody>
          <a:bodyPr/>
          <a:lstStyle/>
          <a:p>
            <a:r>
              <a:t>数据来源：生意参谋</a:t>
            </a:r>
          </a:p>
          <a:p>
            <a:r>
              <a:t>时间维度：2023.12</a:t>
            </a:r>
          </a:p>
        </p:txBody>
      </p:sp>
      <p:graphicFrame>
        <p:nvGraphicFramePr>
          <p:cNvPr id="8" name="图表 11">
            <a:extLst>
              <a:ext uri="{FF2B5EF4-FFF2-40B4-BE49-F238E27FC236}">
                <a16:creationId xmlns:a16="http://schemas.microsoft.com/office/drawing/2014/main" id="{E63E38CF-36A0-E449-83D2-BEDE7DA36438}"/>
              </a:ext>
            </a:extLst>
          </p:cNvPr>
          <p:cNvGraphicFramePr/>
          <p:nvPr>
            <p:extLst>
              <p:ext uri="{D42A27DB-BD31-4B8C-83A1-F6EECF244321}">
                <p14:modId xmlns:p14="http://schemas.microsoft.com/office/powerpoint/2010/main" val="1763822640"/>
              </p:ext>
            </p:extLst>
          </p:nvPr>
        </p:nvGraphicFramePr>
        <p:xfrm>
          <a:off x="1440000" y="1800000"/>
          <a:ext cx="10080000" cy="34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表格 15">
            <a:extLst>
              <a:ext uri="{FF2B5EF4-FFF2-40B4-BE49-F238E27FC236}">
                <a16:creationId xmlns:a16="http://schemas.microsoft.com/office/drawing/2014/main" id="{6AEBEE74-A78E-5448-A012-26F84766C959}"/>
              </a:ext>
            </a:extLst>
          </p:cNvPr>
          <p:cNvGraphicFramePr>
            <a:graphicFrameLocks noGrp="1"/>
          </p:cNvGraphicFramePr>
          <p:nvPr>
            <p:extLst>
              <p:ext uri="{D42A27DB-BD31-4B8C-83A1-F6EECF244321}">
                <p14:modId xmlns:p14="http://schemas.microsoft.com/office/powerpoint/2010/main" val="1282689449"/>
              </p:ext>
            </p:extLst>
          </p:nvPr>
        </p:nvGraphicFramePr>
        <p:xfrm>
          <a:off x="280800" y="5328000"/>
          <a:ext cx="10623316" cy="9000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569662307"/>
                    </a:ext>
                  </a:extLst>
                </a:gridCol>
                <a:gridCol w="787718">
                  <a:extLst>
                    <a:ext uri="{9D8B030D-6E8A-4147-A177-3AD203B41FA5}">
                      <a16:colId xmlns:a16="http://schemas.microsoft.com/office/drawing/2014/main" val="260454174"/>
                    </a:ext>
                  </a:extLst>
                </a:gridCol>
                <a:gridCol w="894379">
                  <a:extLst>
                    <a:ext uri="{9D8B030D-6E8A-4147-A177-3AD203B41FA5}">
                      <a16:colId xmlns:a16="http://schemas.microsoft.com/office/drawing/2014/main" val="2473384081"/>
                    </a:ext>
                  </a:extLst>
                </a:gridCol>
                <a:gridCol w="1126994">
                  <a:extLst>
                    <a:ext uri="{9D8B030D-6E8A-4147-A177-3AD203B41FA5}">
                      <a16:colId xmlns:a16="http://schemas.microsoft.com/office/drawing/2014/main" val="3847526139"/>
                    </a:ext>
                  </a:extLst>
                </a:gridCol>
                <a:gridCol w="1363870">
                  <a:extLst>
                    <a:ext uri="{9D8B030D-6E8A-4147-A177-3AD203B41FA5}">
                      <a16:colId xmlns:a16="http://schemas.microsoft.com/office/drawing/2014/main" val="3751921421"/>
                    </a:ext>
                  </a:extLst>
                </a:gridCol>
                <a:gridCol w="1292570">
                  <a:extLst>
                    <a:ext uri="{9D8B030D-6E8A-4147-A177-3AD203B41FA5}">
                      <a16:colId xmlns:a16="http://schemas.microsoft.com/office/drawing/2014/main" val="3349848825"/>
                    </a:ext>
                  </a:extLst>
                </a:gridCol>
                <a:gridCol w="1241571">
                  <a:extLst>
                    <a:ext uri="{9D8B030D-6E8A-4147-A177-3AD203B41FA5}">
                      <a16:colId xmlns:a16="http://schemas.microsoft.com/office/drawing/2014/main" val="567222659"/>
                    </a:ext>
                  </a:extLst>
                </a:gridCol>
                <a:gridCol w="1258349">
                  <a:extLst>
                    <a:ext uri="{9D8B030D-6E8A-4147-A177-3AD203B41FA5}">
                      <a16:colId xmlns:a16="http://schemas.microsoft.com/office/drawing/2014/main" val="2391516373"/>
                    </a:ext>
                  </a:extLst>
                </a:gridCol>
                <a:gridCol w="1308682">
                  <a:extLst>
                    <a:ext uri="{9D8B030D-6E8A-4147-A177-3AD203B41FA5}">
                      <a16:colId xmlns:a16="http://schemas.microsoft.com/office/drawing/2014/main" val="3028846577"/>
                    </a:ext>
                  </a:extLst>
                </a:gridCol>
                <a:gridCol w="1140903">
                  <a:extLst>
                    <a:ext uri="{9D8B030D-6E8A-4147-A177-3AD203B41FA5}">
                      <a16:colId xmlns:a16="http://schemas.microsoft.com/office/drawing/2014/main" val="3405185712"/>
                    </a:ext>
                  </a:extLst>
                </a:gridCol>
              </a:tblGrid>
              <a:tr h="300000">
                <a:tc rowSpan="3">
                  <a:txBody>
                    <a:bodyPr/>
                    <a:lstStyle/>
                    <a:p>
                      <a:pPr algn="ctr"/>
                      <a:r>
                        <a:rPr lang="zh-CN" altLang="en-US" sz="900" b="1" dirty="0">
                          <a:solidFill>
                            <a:schemeClr val="tx1"/>
                          </a:solidFill>
                          <a:latin typeface="+mn-ea"/>
                          <a:ea typeface="+mn-ea"/>
                        </a:rPr>
                        <a:t>同比</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zh-CN" altLang="en-US" sz="900" b="1" dirty="0">
                          <a:solidFill>
                            <a:schemeClr val="tx1"/>
                          </a:solidFill>
                          <a:latin typeface="+mn-ea"/>
                          <a:ea typeface="+mn-ea"/>
                        </a:rPr>
                        <a:t>支付人数</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-46%</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49711E"/>
                          </a:solidFill>
                          <a:effectLst/>
                          <a:latin typeface="+mn-ea"/>
                          <a:ea typeface="+mn-ea"/>
                          <a:cs typeface="+mn-cs"/>
                        </a:rPr>
                        <a:t>5%</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-59%</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-55%</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-43%</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-60%</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-34%</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-32%</a:t>
                      </a:r>
                    </a:p>
                  </a:txBody>
                  <a:tcPr marL="6350" marR="6350" marT="635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570516781"/>
                  </a:ext>
                </a:extLst>
              </a:tr>
              <a:tr h="300000">
                <a:tc vMerge="1">
                  <a:txBody>
                    <a:bodyPr/>
                    <a:lstStyle/>
                    <a:p>
                      <a:endParaRPr lang="zh-CN" altLang="en-US"/>
                    </a:p>
                  </a:txBody>
                  <a:tcPr/>
                </a:tc>
                <a:tc>
                  <a:txBody>
                    <a:bodyPr/>
                    <a:lstStyle/>
                    <a:p>
                      <a:pPr algn="ctr"/>
                      <a:r>
                        <a:rPr lang="zh-CN" altLang="en-US" sz="900" b="1" dirty="0">
                          <a:solidFill>
                            <a:schemeClr val="tx1"/>
                          </a:solidFill>
                          <a:latin typeface="+mn-ea"/>
                          <a:ea typeface="+mn-ea"/>
                        </a:rPr>
                        <a:t>访客数</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1" i="0" u="none" strike="noStrike" kern="1200" dirty="0">
                          <a:solidFill>
                            <a:srgbClr val="C00000"/>
                          </a:solidFill>
                          <a:effectLst/>
                          <a:latin typeface="+mn-ea"/>
                          <a:ea typeface="+mn-ea"/>
                          <a:cs typeface="+mn-cs"/>
                        </a:rPr>
                        <a:t>-38%</a:t>
                      </a:r>
                    </a:p>
                  </a:txBody>
                  <a:tcPr marL="6350" marR="6350" marT="6350" marB="0"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en-US" altLang="zh-CN" sz="900" b="0" i="0" u="none" strike="noStrike" kern="1200" dirty="0">
                          <a:solidFill>
                            <a:srgbClr val="49711E"/>
                          </a:solidFill>
                          <a:effectLst/>
                          <a:latin typeface="+mn-ea"/>
                          <a:ea typeface="+mn-ea"/>
                          <a:cs typeface="+mn-cs"/>
                        </a:rPr>
                        <a:t>3%</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-14%</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-50%</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-38%</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-42%</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-50%</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49711E"/>
                          </a:solidFill>
                          <a:effectLst/>
                          <a:latin typeface="+mn-ea"/>
                          <a:ea typeface="+mn-ea"/>
                          <a:cs typeface="+mn-cs"/>
                        </a:rPr>
                        <a:t>57%</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88396594"/>
                  </a:ext>
                </a:extLst>
              </a:tr>
              <a:tr h="300000">
                <a:tc vMerge="1">
                  <a:txBody>
                    <a:bodyPr/>
                    <a:lstStyle/>
                    <a:p>
                      <a:endParaRPr lang="zh-CN" altLang="en-US" dirty="0"/>
                    </a:p>
                  </a:txBody>
                  <a:tcPr/>
                </a:tc>
                <a:tc>
                  <a:txBody>
                    <a:bodyPr/>
                    <a:lstStyle/>
                    <a:p>
                      <a:pPr algn="ctr"/>
                      <a:r>
                        <a:rPr lang="zh-CN" altLang="en-US" sz="900" b="1" dirty="0">
                          <a:solidFill>
                            <a:schemeClr val="tx1"/>
                          </a:solidFill>
                          <a:latin typeface="+mn-ea"/>
                          <a:ea typeface="+mn-ea"/>
                        </a:rPr>
                        <a:t>支付转化率</a:t>
                      </a: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900" b="1" i="0" u="none" strike="noStrike" kern="1200" dirty="0">
                          <a:solidFill>
                            <a:srgbClr val="C00000"/>
                          </a:solidFill>
                          <a:effectLst/>
                          <a:latin typeface="+mn-ea"/>
                          <a:ea typeface="+mn-ea"/>
                          <a:cs typeface="+mn-cs"/>
                        </a:rPr>
                        <a:t>-0.8pp</a:t>
                      </a:r>
                      <a:endParaRPr lang="zh-CN" altLang="en-US" sz="900" b="1" i="0" u="none" strike="noStrike" kern="1200" dirty="0">
                        <a:solidFill>
                          <a:schemeClr val="accent6"/>
                        </a:solidFill>
                        <a:effectLst/>
                        <a:latin typeface="+mn-ea"/>
                        <a:ea typeface="+mn-ea"/>
                        <a:cs typeface="+mn-cs"/>
                      </a:endParaRPr>
                    </a:p>
                  </a:txBody>
                  <a:tcPr anchor="ct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rtl="0" fontAlgn="ctr"/>
                      <a:r>
                        <a:rPr lang="en-US" altLang="zh-CN" sz="900" b="0" i="0" u="none" strike="noStrike" kern="1200" dirty="0">
                          <a:solidFill>
                            <a:srgbClr val="49711E"/>
                          </a:solidFill>
                          <a:effectLst/>
                          <a:latin typeface="+mn-ea"/>
                          <a:ea typeface="+mn-ea"/>
                          <a:cs typeface="+mn-cs"/>
                        </a:rPr>
                        <a:t>+0.1pp</a:t>
                      </a:r>
                      <a:endParaRPr lang="en-US" sz="900" b="0" i="0" u="none" strike="noStrike" kern="1200" dirty="0">
                        <a:solidFill>
                          <a:schemeClr val="accent6"/>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rtl="0" fontAlgn="ctr"/>
                      <a:r>
                        <a:rPr lang="en-US" altLang="zh-CN" sz="900" b="0" i="0" u="none" strike="noStrike" kern="1200" dirty="0">
                          <a:solidFill>
                            <a:srgbClr val="C00000"/>
                          </a:solidFill>
                          <a:effectLst/>
                          <a:latin typeface="+mn-ea"/>
                          <a:ea typeface="+mn-ea"/>
                          <a:cs typeface="+mn-cs"/>
                        </a:rPr>
                        <a:t>-0.8pp</a:t>
                      </a:r>
                      <a:endParaRPr lang="en-US" sz="900" b="0" i="0" u="none" strike="noStrike" kern="1200" dirty="0">
                        <a:solidFill>
                          <a:srgbClr val="C00000"/>
                        </a:solidFill>
                        <a:effectLst/>
                        <a:latin typeface="+mn-ea"/>
                        <a:ea typeface="+mn-ea"/>
                        <a:cs typeface="+mn-cs"/>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-0.1pp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-1.0pp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C00000"/>
                          </a:solidFill>
                          <a:effectLst/>
                          <a:latin typeface="+mn-ea"/>
                          <a:ea typeface="+mn-ea"/>
                          <a:cs typeface="+mn-cs"/>
                        </a:rPr>
                        <a:t>-10pp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n-US" altLang="zh-CN" sz="900" b="0" i="0" u="none" strike="noStrike" kern="1200" dirty="0">
                          <a:solidFill>
                            <a:srgbClr val="49711E"/>
                          </a:solidFill>
                          <a:effectLst/>
                          <a:latin typeface="+mn-ea"/>
                          <a:ea typeface="+mn-ea"/>
                          <a:cs typeface="+mn-cs"/>
                        </a:rPr>
                        <a:t>+1.9pp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fontAlgn="ctr" latinLnBrk="0" hangingPunct="1"/>
                      <a:r>
                        <a:rPr lang="en-US" altLang="zh-CN" sz="900" b="0" i="0" u="none" strike="noStrike" kern="1200" dirty="0">
                          <a:solidFill>
                            <a:srgbClr val="C00000"/>
                          </a:solidFill>
                          <a:effectLst/>
                          <a:latin typeface="+mn-ea"/>
                          <a:ea typeface="+mn-ea"/>
                          <a:cs typeface="+mn-cs"/>
                        </a:rPr>
                        <a:t>-2pp</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87860039"/>
                  </a:ext>
                </a:extLst>
              </a:tr>
            </a:tbl>
          </a:graphicData>
        </a:graphic>
      </p:graphicFrame>
      <p:sp>
        <p:nvSpPr>
          <p:cNvPr id="10" name="文本框 11">
            <a:extLst>
              <a:ext uri="{FF2B5EF4-FFF2-40B4-BE49-F238E27FC236}">
                <a16:creationId xmlns:a16="http://schemas.microsoft.com/office/drawing/2014/main" id="{0259ABF0-F0B1-9C49-9D0F-4F6D15575A00}"/>
              </a:ext>
            </a:extLst>
          </p:cNvPr>
          <p:cNvSpPr txBox="1"/>
          <p:nvPr/>
        </p:nvSpPr>
        <p:spPr>
          <a:xfrm>
            <a:off x="1315536" y="5106458"/>
            <a:ext cx="864000" cy="215444"/>
          </a:xfrm>
          <a:prstGeom prst="rect">
            <a:avLst/>
          </a:prstGeom>
          <a:noFill/>
        </p:spPr>
        <p:txBody>
          <a:bodyPr wrap="square" rtlCol="0">
            <a:spAutoFit/>
          </a:bodyPr>
          <a:lstStyle/>
          <a:p>
            <a:pPr algn="ctr"/>
            <a:r>
              <a:rPr kumimoji="1" lang="zh-CN" altLang="en-US" sz="800" dirty="0"/>
              <a:t>平台流量总体</a:t>
            </a:r>
          </a:p>
        </p:txBody>
      </p:sp>
    </p:spTree>
    <p:extLst>
      <p:ext uri="{BB962C8B-B14F-4D97-AF65-F5344CB8AC3E}">
        <p14:creationId xmlns:p14="http://schemas.microsoft.com/office/powerpoint/2010/main" val="1378383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069186-D0CB-5C4C-B4F1-8240978FAF2F}"/>
              </a:ext>
            </a:extLst>
          </p:cNvPr>
          <p:cNvSpPr>
            <a:spLocks noGrp="1"/>
          </p:cNvSpPr>
          <p:nvPr>
            <p:ph type="title"/>
          </p:nvPr>
        </p:nvSpPr>
        <p:spPr/>
        <p:txBody>
          <a:bodyPr/>
          <a:lstStyle/>
          <a:p>
            <a:r>
              <a:rPr lang="x-none" dirty="0"/>
              <a:t>Ne</a:t>
            </a:r>
            <a:r>
              <a:rPr lang="en-US" dirty="0"/>
              <a:t>s</a:t>
            </a:r>
            <a:r>
              <a:rPr lang="x-none" dirty="0"/>
              <a:t>presso相关搜索词情况</a:t>
            </a:r>
          </a:p>
        </p:txBody>
      </p:sp>
      <p:sp>
        <p:nvSpPr>
          <p:cNvPr id="6" name="Text Placeholder 5">
            <a:extLst>
              <a:ext uri="{FF2B5EF4-FFF2-40B4-BE49-F238E27FC236}">
                <a16:creationId xmlns:a16="http://schemas.microsoft.com/office/drawing/2014/main" id="{4D2B1C5A-B832-5748-BCBF-1093CB2AB7B9}"/>
              </a:ext>
            </a:extLst>
          </p:cNvPr>
          <p:cNvSpPr>
            <a:spLocks noGrp="1"/>
          </p:cNvSpPr>
          <p:nvPr>
            <p:ph type="body" sz="quarter" idx="10"/>
          </p:nvPr>
        </p:nvSpPr>
        <p:spPr/>
        <p:txBody>
          <a:bodyPr/>
          <a:lstStyle/>
          <a:p>
            <a:pPr>
              <a:lnSpc>
                <a:spcPct val="100000"/>
              </a:lnSpc>
            </a:pPr>
            <a:endParaRPr lang="x-none" dirty="0"/>
          </a:p>
        </p:txBody>
      </p:sp>
      <p:sp>
        <p:nvSpPr>
          <p:cNvPr id="7" name="Text Placeholder 6">
            <a:extLst>
              <a:ext uri="{FF2B5EF4-FFF2-40B4-BE49-F238E27FC236}">
                <a16:creationId xmlns:a16="http://schemas.microsoft.com/office/drawing/2014/main" id="{4EA7B5A2-E9AD-534A-BA70-B2DC18BFEF1D}"/>
              </a:ext>
            </a:extLst>
          </p:cNvPr>
          <p:cNvSpPr>
            <a:spLocks noGrp="1"/>
          </p:cNvSpPr>
          <p:nvPr>
            <p:ph type="body" sz="quarter" idx="11"/>
          </p:nvPr>
        </p:nvSpPr>
        <p:spPr/>
        <p:txBody>
          <a:bodyPr/>
          <a:lstStyle/>
          <a:p>
            <a:r>
              <a:t>数据来源：站内搜索词：生意参谋；小红书搜索词：千瓜数据</a:t>
            </a:r>
          </a:p>
          <a:p>
            <a:r>
              <a:t>时间维度：2023.12</a:t>
            </a:r>
          </a:p>
          <a:p>
            <a:r>
              <a:t>*小红书热度值中已剔除出行(酒店、民宿)及海外购机优惠(加拿大、Canada、羊毛)等相关笔记</a:t>
            </a:r>
          </a:p>
          <a:p>
            <a:r>
              <a:t>*相关系数R：取值范围在[-1,1]，-表示负相关，+表示正相关，绝对值越接近1说明变量之间的线性关系越强；一般来说，|R|＜0.3相关关系较弱可视为不相关，0.3&lt;|R|&lt;0.5为低度相关，0.5&lt;|R|&lt;0.8为中度相关，|R|&gt;0.8为高度相关;</a:t>
            </a:r>
          </a:p>
        </p:txBody>
      </p:sp>
      <p:graphicFrame>
        <p:nvGraphicFramePr>
          <p:cNvPr id="8" name="图表 15">
            <a:extLst>
              <a:ext uri="{FF2B5EF4-FFF2-40B4-BE49-F238E27FC236}">
                <a16:creationId xmlns:a16="http://schemas.microsoft.com/office/drawing/2014/main" id="{E1A6BD7D-8ABD-1440-971F-BF7647E96A10}"/>
              </a:ext>
            </a:extLst>
          </p:cNvPr>
          <p:cNvGraphicFramePr>
            <a:graphicFrameLocks/>
          </p:cNvGraphicFramePr>
          <p:nvPr>
            <p:extLst>
              <p:ext uri="{D42A27DB-BD31-4B8C-83A1-F6EECF244321}">
                <p14:modId xmlns:p14="http://schemas.microsoft.com/office/powerpoint/2010/main" val="526503007"/>
              </p:ext>
            </p:extLst>
          </p:nvPr>
        </p:nvGraphicFramePr>
        <p:xfrm>
          <a:off x="-328310" y="1910515"/>
          <a:ext cx="5327245" cy="440484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图表 15">
            <a:extLst>
              <a:ext uri="{FF2B5EF4-FFF2-40B4-BE49-F238E27FC236}">
                <a16:creationId xmlns:a16="http://schemas.microsoft.com/office/drawing/2014/main" id="{9723039D-364B-9B43-8440-FD6912A0F276}"/>
              </a:ext>
            </a:extLst>
          </p:cNvPr>
          <p:cNvGraphicFramePr>
            <a:graphicFrameLocks/>
          </p:cNvGraphicFramePr>
          <p:nvPr>
            <p:extLst>
              <p:ext uri="{D42A27DB-BD31-4B8C-83A1-F6EECF244321}">
                <p14:modId xmlns:p14="http://schemas.microsoft.com/office/powerpoint/2010/main" val="3715349208"/>
              </p:ext>
            </p:extLst>
          </p:nvPr>
        </p:nvGraphicFramePr>
        <p:xfrm>
          <a:off x="3250735" y="1910514"/>
          <a:ext cx="5327245" cy="440484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图表 8">
            <a:extLst>
              <a:ext uri="{FF2B5EF4-FFF2-40B4-BE49-F238E27FC236}">
                <a16:creationId xmlns:a16="http://schemas.microsoft.com/office/drawing/2014/main" id="{28A0A612-69EC-441A-A5C8-545540ECF1AA}"/>
              </a:ext>
            </a:extLst>
          </p:cNvPr>
          <p:cNvGraphicFramePr/>
          <p:nvPr>
            <p:extLst>
              <p:ext uri="{D42A27DB-BD31-4B8C-83A1-F6EECF244321}">
                <p14:modId xmlns:p14="http://schemas.microsoft.com/office/powerpoint/2010/main" val="3853345693"/>
              </p:ext>
            </p:extLst>
          </p:nvPr>
        </p:nvGraphicFramePr>
        <p:xfrm>
          <a:off x="7955021" y="1950341"/>
          <a:ext cx="3839735" cy="388842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247089474"/>
      </p:ext>
    </p:extLst>
  </p:cSld>
  <p:clrMapOvr>
    <a:masterClrMapping/>
  </p:clrMapOvr>
  <p:extLst mod="1">
    <p:ext uri="{6950BFC3-D8DA-4A85-94F7-54DA5524770B}">
      <p188:commentRel xmlns:p188="http://schemas.microsoft.com/office/powerpoint/2018/8/main" xmlns="" r:id="rId5"/>
    </p:ext>
  </p:extLst>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ebe5977a-a1f0-4b60-85b4-3d1df8cd89b7&quot;,&quot;Name&quot;:null,&quot;Kind&quot;:1,&quot;OldGuidesSetting&quot;:{&quot;HeaderHeight&quot;:0.0,&quot;FooterHeight&quot;:0.0,&quot;SideMargin&quot;:0.0,&quot;TopMargin&quot;:0.0,&quot;BottomMargin&quot;:0.0,&quot;IntervalMargin&quot;:0.0}}"/>
</p:tagLst>
</file>

<file path=ppt/theme/theme1.xml><?xml version="1.0" encoding="utf-8"?>
<a:theme xmlns:a="http://schemas.openxmlformats.org/drawingml/2006/main" name="自定义设计方案">
  <a:themeElements>
    <a:clrScheme name="Nespresso">
      <a:dk1>
        <a:srgbClr val="000000"/>
      </a:dk1>
      <a:lt1>
        <a:srgbClr val="FFFFFF"/>
      </a:lt1>
      <a:dk2>
        <a:srgbClr val="A5A5A5"/>
      </a:dk2>
      <a:lt2>
        <a:srgbClr val="F2F2F2"/>
      </a:lt2>
      <a:accent1>
        <a:srgbClr val="73461F"/>
      </a:accent1>
      <a:accent2>
        <a:srgbClr val="D2C6B6"/>
      </a:accent2>
      <a:accent3>
        <a:srgbClr val="D58C2D"/>
      </a:accent3>
      <a:accent4>
        <a:srgbClr val="EDAD56"/>
      </a:accent4>
      <a:accent5>
        <a:srgbClr val="B1A190"/>
      </a:accent5>
      <a:accent6>
        <a:srgbClr val="49711E"/>
      </a:accent6>
      <a:hlink>
        <a:srgbClr val="7F7F7F"/>
      </a:hlink>
      <a:folHlink>
        <a:srgbClr val="192F60"/>
      </a:folHlink>
    </a:clrScheme>
    <a:fontScheme name="自定义 1">
      <a:majorFont>
        <a:latin typeface="Microsoft YaHei UI"/>
        <a:ea typeface="微软雅黑"/>
        <a:cs typeface=""/>
      </a:majorFont>
      <a:minorFont>
        <a:latin typeface="Microsoft YaHei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Nespresso">
      <a:dk1>
        <a:srgbClr val="000000"/>
      </a:dk1>
      <a:lt1>
        <a:srgbClr val="FFFFFF"/>
      </a:lt1>
      <a:dk2>
        <a:srgbClr val="A5A5A5"/>
      </a:dk2>
      <a:lt2>
        <a:srgbClr val="F2F2F2"/>
      </a:lt2>
      <a:accent1>
        <a:srgbClr val="73461F"/>
      </a:accent1>
      <a:accent2>
        <a:srgbClr val="D2C6B6"/>
      </a:accent2>
      <a:accent3>
        <a:srgbClr val="D58C2D"/>
      </a:accent3>
      <a:accent4>
        <a:srgbClr val="EDAD56"/>
      </a:accent4>
      <a:accent5>
        <a:srgbClr val="B1A190"/>
      </a:accent5>
      <a:accent6>
        <a:srgbClr val="49711E"/>
      </a:accent6>
      <a:hlink>
        <a:srgbClr val="7F7F7F"/>
      </a:hlink>
      <a:folHlink>
        <a:srgbClr val="192F60"/>
      </a:folHlink>
    </a:clrScheme>
    <a:fontScheme name="自定义 1">
      <a:majorFont>
        <a:latin typeface="Microsoft YaHei UI"/>
        <a:ea typeface="微软雅黑"/>
        <a:cs typeface=""/>
      </a:majorFont>
      <a:minorFont>
        <a:latin typeface="Microsoft YaHei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chemeClr val="tx2"/>
          </a:solidFill>
        </a:ln>
      </a:spPr>
      <a:bodyPr wrap="square" rtlCol="0" anchor="ctr">
        <a:noAutofit/>
      </a:bodyPr>
      <a:lstStyle>
        <a:defPPr algn="l">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Nespresso">
      <a:dk1>
        <a:srgbClr val="000000"/>
      </a:dk1>
      <a:lt1>
        <a:srgbClr val="FFFFFF"/>
      </a:lt1>
      <a:dk2>
        <a:srgbClr val="A5A5A5"/>
      </a:dk2>
      <a:lt2>
        <a:srgbClr val="F2F2F2"/>
      </a:lt2>
      <a:accent1>
        <a:srgbClr val="73461F"/>
      </a:accent1>
      <a:accent2>
        <a:srgbClr val="D2C6B6"/>
      </a:accent2>
      <a:accent3>
        <a:srgbClr val="D58C2D"/>
      </a:accent3>
      <a:accent4>
        <a:srgbClr val="EDAD56"/>
      </a:accent4>
      <a:accent5>
        <a:srgbClr val="B1A190"/>
      </a:accent5>
      <a:accent6>
        <a:srgbClr val="49711E"/>
      </a:accent6>
      <a:hlink>
        <a:srgbClr val="7F7F7F"/>
      </a:hlink>
      <a:folHlink>
        <a:srgbClr val="192F60"/>
      </a:folHlink>
    </a:clrScheme>
    <a:fontScheme name="自定义 1">
      <a:majorFont>
        <a:latin typeface="Microsoft YaHei UI"/>
        <a:ea typeface="微软雅黑"/>
        <a:cs typeface=""/>
      </a:majorFont>
      <a:minorFont>
        <a:latin typeface="Microsoft YaHei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Nespresso">
      <a:dk1>
        <a:srgbClr val="000000"/>
      </a:dk1>
      <a:lt1>
        <a:srgbClr val="FFFFFF"/>
      </a:lt1>
      <a:dk2>
        <a:srgbClr val="A5A5A5"/>
      </a:dk2>
      <a:lt2>
        <a:srgbClr val="F2F2F2"/>
      </a:lt2>
      <a:accent1>
        <a:srgbClr val="73461F"/>
      </a:accent1>
      <a:accent2>
        <a:srgbClr val="D2C6B6"/>
      </a:accent2>
      <a:accent3>
        <a:srgbClr val="D58C2D"/>
      </a:accent3>
      <a:accent4>
        <a:srgbClr val="EDAD56"/>
      </a:accent4>
      <a:accent5>
        <a:srgbClr val="B1A190"/>
      </a:accent5>
      <a:accent6>
        <a:srgbClr val="49711E"/>
      </a:accent6>
      <a:hlink>
        <a:srgbClr val="7F7F7F"/>
      </a:hlink>
      <a:folHlink>
        <a:srgbClr val="192F60"/>
      </a:folHlink>
    </a:clrScheme>
    <a:fontScheme name="自定义 1">
      <a:majorFont>
        <a:latin typeface="Microsoft YaHei UI"/>
        <a:ea typeface="微软雅黑"/>
        <a:cs typeface=""/>
      </a:majorFont>
      <a:minorFont>
        <a:latin typeface="Microsoft YaHei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chemeClr val="tx2"/>
          </a:solidFill>
        </a:ln>
      </a:spPr>
      <a:bodyPr wrap="square" rtlCol="0" anchor="ctr">
        <a:noAutofit/>
      </a:bodyPr>
      <a:lstStyle>
        <a:defPPr algn="l">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Nespresso">
    <a:dk1>
      <a:srgbClr val="000000"/>
    </a:dk1>
    <a:lt1>
      <a:srgbClr val="FFFFFF"/>
    </a:lt1>
    <a:dk2>
      <a:srgbClr val="A5A5A5"/>
    </a:dk2>
    <a:lt2>
      <a:srgbClr val="F2F2F2"/>
    </a:lt2>
    <a:accent1>
      <a:srgbClr val="C7B198"/>
    </a:accent1>
    <a:accent2>
      <a:srgbClr val="DED5C9"/>
    </a:accent2>
    <a:accent3>
      <a:srgbClr val="F0ECE2"/>
    </a:accent3>
    <a:accent4>
      <a:srgbClr val="C00000"/>
    </a:accent4>
    <a:accent5>
      <a:srgbClr val="00B050"/>
    </a:accent5>
    <a:accent6>
      <a:srgbClr val="726250"/>
    </a:accent6>
    <a:hlink>
      <a:srgbClr val="7F7F7F"/>
    </a:hlink>
    <a:folHlink>
      <a:srgbClr val="192F60"/>
    </a:folHlink>
  </a:clrScheme>
  <a:fontScheme name="一财专用字体">
    <a:majorFont>
      <a:latin typeface="Verdana"/>
      <a:ea typeface="微软雅黑"/>
      <a:cs typeface=""/>
    </a:majorFont>
    <a:minorFont>
      <a:latin typeface="Verdana"/>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Nespresso">
    <a:dk1>
      <a:srgbClr val="000000"/>
    </a:dk1>
    <a:lt1>
      <a:srgbClr val="FFFFFF"/>
    </a:lt1>
    <a:dk2>
      <a:srgbClr val="A5A5A5"/>
    </a:dk2>
    <a:lt2>
      <a:srgbClr val="F2F2F2"/>
    </a:lt2>
    <a:accent1>
      <a:srgbClr val="C7B198"/>
    </a:accent1>
    <a:accent2>
      <a:srgbClr val="DED5C9"/>
    </a:accent2>
    <a:accent3>
      <a:srgbClr val="F0ECE2"/>
    </a:accent3>
    <a:accent4>
      <a:srgbClr val="C00000"/>
    </a:accent4>
    <a:accent5>
      <a:srgbClr val="00B050"/>
    </a:accent5>
    <a:accent6>
      <a:srgbClr val="726250"/>
    </a:accent6>
    <a:hlink>
      <a:srgbClr val="7F7F7F"/>
    </a:hlink>
    <a:folHlink>
      <a:srgbClr val="192F60"/>
    </a:folHlink>
  </a:clrScheme>
  <a:fontScheme name="一财专用字体">
    <a:majorFont>
      <a:latin typeface="Verdana"/>
      <a:ea typeface="微软雅黑"/>
      <a:cs typeface=""/>
    </a:majorFont>
    <a:minorFont>
      <a:latin typeface="Verdana"/>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140073</TotalTime>
  <Words>4516</Words>
  <Application>Microsoft Office PowerPoint</Application>
  <PresentationFormat>宽屏</PresentationFormat>
  <Paragraphs>2171</Paragraphs>
  <Slides>59</Slides>
  <Notes>0</Notes>
  <HiddenSlides>0</HiddenSlides>
  <MMClips>0</MMClips>
  <ScaleCrop>false</ScaleCrop>
  <HeadingPairs>
    <vt:vector size="6" baseType="variant">
      <vt:variant>
        <vt:lpstr>已用的字体</vt:lpstr>
      </vt:variant>
      <vt:variant>
        <vt:i4>7</vt:i4>
      </vt:variant>
      <vt:variant>
        <vt:lpstr>主题</vt:lpstr>
      </vt:variant>
      <vt:variant>
        <vt:i4>4</vt:i4>
      </vt:variant>
      <vt:variant>
        <vt:lpstr>幻灯片标题</vt:lpstr>
      </vt:variant>
      <vt:variant>
        <vt:i4>59</vt:i4>
      </vt:variant>
    </vt:vector>
  </HeadingPairs>
  <TitlesOfParts>
    <vt:vector size="70" baseType="lpstr">
      <vt:lpstr>FZLanTingHeiS-R-GB</vt:lpstr>
      <vt:lpstr>Microsoft YaHei UI</vt:lpstr>
      <vt:lpstr>等线</vt:lpstr>
      <vt:lpstr>Microsoft YaHei</vt:lpstr>
      <vt:lpstr>Microsoft YaHei</vt:lpstr>
      <vt:lpstr>Arial</vt:lpstr>
      <vt:lpstr>Verdana</vt:lpstr>
      <vt:lpstr>自定义设计方案</vt:lpstr>
      <vt:lpstr>1_Office 主题​​</vt:lpstr>
      <vt:lpstr>1_自定义设计方案</vt:lpstr>
      <vt:lpstr>2_Office 主题​​</vt:lpstr>
      <vt:lpstr>PowerPoint 演示文稿</vt:lpstr>
      <vt:lpstr>店铺生意表现</vt:lpstr>
      <vt:lpstr>PowerPoint 演示文稿</vt:lpstr>
      <vt:lpstr>店铺整体生意表现</vt:lpstr>
      <vt:lpstr>店铺整体新老客情况</vt:lpstr>
      <vt:lpstr>店铺货品结构</vt:lpstr>
      <vt:lpstr>店铺广告流量布局及转化率变化</vt:lpstr>
      <vt:lpstr>店铺平台流量布局及转化率变化</vt:lpstr>
      <vt:lpstr>Nespresso相关搜索词情况</vt:lpstr>
      <vt:lpstr>PowerPoint 演示文稿</vt:lpstr>
      <vt:lpstr>PowerPoint 演示文稿</vt:lpstr>
      <vt:lpstr>咖啡机市场大盘数据</vt:lpstr>
      <vt:lpstr>咖啡机市场品牌格局</vt:lpstr>
      <vt:lpstr>咖啡机市场品牌分销情况</vt:lpstr>
      <vt:lpstr>Nespresso官旗咖啡机数据</vt:lpstr>
      <vt:lpstr>PowerPoint 演示文稿</vt:lpstr>
      <vt:lpstr>咖啡机人群变化</vt:lpstr>
      <vt:lpstr>咖啡机新老客购买人群画像</vt:lpstr>
      <vt:lpstr>店铺咖啡机品牌新客来源</vt:lpstr>
      <vt:lpstr>店铺咖啡机老客复购咖啡机</vt:lpstr>
      <vt:lpstr>店铺咖啡机老客复购胶囊咖啡</vt:lpstr>
      <vt:lpstr>PowerPoint 演示文稿</vt:lpstr>
      <vt:lpstr>咖啡机市场单品格局</vt:lpstr>
      <vt:lpstr>咖啡机市场单品排名</vt:lpstr>
      <vt:lpstr>店铺咖啡机TOP5单品</vt:lpstr>
      <vt:lpstr>PowerPoint 演示文稿</vt:lpstr>
      <vt:lpstr>Nespresso官旗咖啡机品类广告流量布局</vt:lpstr>
      <vt:lpstr>Nespresso官旗咖啡机品类平台流量布局</vt:lpstr>
      <vt:lpstr>咖啡机品类平台流量布局（vs. 竞品）</vt:lpstr>
      <vt:lpstr>咖啡机品类广告流量布局（vs. 竞品）</vt:lpstr>
      <vt:lpstr>咖啡机品类搜索词</vt:lpstr>
      <vt:lpstr>咖啡机品类Overview</vt:lpstr>
      <vt:lpstr>PowerPoint 演示文稿</vt:lpstr>
      <vt:lpstr>PowerPoint 演示文稿</vt:lpstr>
      <vt:lpstr>咖啡市场大盘数据</vt:lpstr>
      <vt:lpstr>咖啡市场品类拆解</vt:lpstr>
      <vt:lpstr>PowerPoint 演示文稿</vt:lpstr>
      <vt:lpstr>胶囊咖啡市场大盘数据</vt:lpstr>
      <vt:lpstr>胶囊咖啡市场品牌格局</vt:lpstr>
      <vt:lpstr>胶囊咖啡市场品牌分销情况</vt:lpstr>
      <vt:lpstr>Nespresso官旗胶囊咖啡数据</vt:lpstr>
      <vt:lpstr>PowerPoint 演示文稿</vt:lpstr>
      <vt:lpstr>胶囊咖啡人群变化</vt:lpstr>
      <vt:lpstr>胶囊咖啡新老客购买人群画像</vt:lpstr>
      <vt:lpstr>店铺胶囊咖啡品牌新客来源</vt:lpstr>
      <vt:lpstr>胶囊咖啡兴趣客竞争力分析</vt:lpstr>
      <vt:lpstr>店铺胶囊咖啡老客复购</vt:lpstr>
      <vt:lpstr>PowerPoint 演示文稿</vt:lpstr>
      <vt:lpstr>胶囊咖啡市场单品排名</vt:lpstr>
      <vt:lpstr>店铺胶囊咖啡TOP5单品</vt:lpstr>
      <vt:lpstr>PowerPoint 演示文稿</vt:lpstr>
      <vt:lpstr>Nespresso官旗胶囊咖啡品类广告流量布局</vt:lpstr>
      <vt:lpstr>Nespresso官旗胶囊咖啡品类平台流量布局</vt:lpstr>
      <vt:lpstr>胶囊咖啡品类平台流量布局（vs. 竞品）</vt:lpstr>
      <vt:lpstr>胶囊咖啡品类广告流量布局（vs. 竞品）</vt:lpstr>
      <vt:lpstr>胶囊咖啡品类搜索词</vt:lpstr>
      <vt:lpstr>咖啡&amp;胶囊咖啡品类Overview</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LuoLuo</dc:creator>
  <cp:lastModifiedBy>Yinfinity</cp:lastModifiedBy>
  <cp:revision>5703</cp:revision>
  <dcterms:created xsi:type="dcterms:W3CDTF">2022-09-23T10:49:03Z</dcterms:created>
  <dcterms:modified xsi:type="dcterms:W3CDTF">2024-01-23T09:25:27Z</dcterms:modified>
</cp:coreProperties>
</file>